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Lst>
  <p:sldSz cy="5143500" cx="9144000"/>
  <p:notesSz cx="6858000" cy="9144000"/>
  <p:embeddedFontLst>
    <p:embeddedFont>
      <p:font typeface="Open Sans ExtraBold"/>
      <p:bold r:id="rId178"/>
      <p:boldItalic r:id="rId179"/>
    </p:embeddedFont>
    <p:embeddedFont>
      <p:font typeface="Open Sans Light"/>
      <p:regular r:id="rId180"/>
      <p:bold r:id="rId181"/>
      <p:italic r:id="rId182"/>
      <p:boldItalic r:id="rId183"/>
    </p:embeddedFont>
    <p:embeddedFont>
      <p:font typeface="Open Sans"/>
      <p:regular r:id="rId184"/>
      <p:bold r:id="rId185"/>
      <p:italic r:id="rId186"/>
      <p:boldItalic r:id="rId1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0740D34-7695-4DEB-83C1-4E61E8D9C61F}">
  <a:tblStyle styleId="{60740D34-7695-4DEB-83C1-4E61E8D9C6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font" Target="fonts/OpenSans-boldItalic.fntdata"/><Relationship Id="rId47" Type="http://schemas.openxmlformats.org/officeDocument/2006/relationships/slide" Target="slides/slide42.xml"/><Relationship Id="rId186" Type="http://schemas.openxmlformats.org/officeDocument/2006/relationships/font" Target="fonts/OpenSans-italic.fntdata"/><Relationship Id="rId185" Type="http://schemas.openxmlformats.org/officeDocument/2006/relationships/font" Target="fonts/OpenSans-bold.fntdata"/><Relationship Id="rId49" Type="http://schemas.openxmlformats.org/officeDocument/2006/relationships/slide" Target="slides/slide44.xml"/><Relationship Id="rId184" Type="http://schemas.openxmlformats.org/officeDocument/2006/relationships/font" Target="fonts/OpenSans-regular.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OpenSansLight-boldItalic.fntdata"/><Relationship Id="rId32" Type="http://schemas.openxmlformats.org/officeDocument/2006/relationships/slide" Target="slides/slide27.xml"/><Relationship Id="rId182" Type="http://schemas.openxmlformats.org/officeDocument/2006/relationships/font" Target="fonts/OpenSansLight-italic.fntdata"/><Relationship Id="rId35" Type="http://schemas.openxmlformats.org/officeDocument/2006/relationships/slide" Target="slides/slide30.xml"/><Relationship Id="rId181" Type="http://schemas.openxmlformats.org/officeDocument/2006/relationships/font" Target="fonts/OpenSansLight-bold.fntdata"/><Relationship Id="rId34" Type="http://schemas.openxmlformats.org/officeDocument/2006/relationships/slide" Target="slides/slide29.xml"/><Relationship Id="rId180" Type="http://schemas.openxmlformats.org/officeDocument/2006/relationships/font" Target="fonts/OpenSansLight-regular.fntdata"/><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font" Target="fonts/OpenSansExtraBold-boldItalic.fntdata"/><Relationship Id="rId178" Type="http://schemas.openxmlformats.org/officeDocument/2006/relationships/font" Target="fonts/OpenSansExtraBold-bold.fntdata"/><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8yWhuUnPapw"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rQTximyaETA"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o4j.com/docs/developer-manual/3.4/" TargetMode="External"/><Relationship Id="rId3" Type="http://schemas.openxmlformats.org/officeDocument/2006/relationships/hyperlink" Target="https://neo4j.com/docs/cypher-refcard/current/"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cypher/openCypher/blob/master/docs/style-guide.adoc"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4" name="Google Shape;11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985fd98d9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985fd98d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Finally, we have a 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a:t>
            </a:r>
            <a:r>
              <a:rPr b="1" lang="en-US"/>
              <a:t>Path </a:t>
            </a:r>
            <a:r>
              <a:rPr lang="en-US"/>
              <a:t>is a trail in which no nodes are repeated.  Stated another way, a </a:t>
            </a:r>
            <a:r>
              <a:rPr b="1" lang="en-US"/>
              <a:t>Path </a:t>
            </a:r>
            <a:r>
              <a:rPr lang="en-US"/>
              <a:t>is a walk in which </a:t>
            </a:r>
            <a:r>
              <a:rPr i="1" lang="en-US"/>
              <a:t>all </a:t>
            </a:r>
            <a:r>
              <a:rPr lang="en-US"/>
              <a:t>items are unique, nodes and relationships both.  The trail we just followed (1-2-6-2) is not a valid path because it visits node 2 twice.  Drop that last hop, and this becomes a valid 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problems we solve with Neo4j almost exclusively involve traversing Trails and Paths. I mention walks not because you will use them, but to stress that the term </a:t>
            </a:r>
            <a:r>
              <a:rPr i="1" lang="en-US"/>
              <a:t>p</a:t>
            </a:r>
            <a:r>
              <a:rPr i="1" lang="en-US"/>
              <a:t>ath </a:t>
            </a:r>
            <a:r>
              <a:rPr lang="en-US"/>
              <a:t>means something very specific in the context of graphs, and the implications are important.</a:t>
            </a:r>
            <a:br>
              <a:rPr lang="en-US"/>
            </a:br>
            <a:br>
              <a:rPr lang="en-US"/>
            </a:br>
            <a:r>
              <a:rPr lang="en-US"/>
              <a:t>For example, there are several special kinds of paths that are extremely useful for solving certain problems.  </a:t>
            </a:r>
            <a:r>
              <a:rPr b="1" lang="en-US"/>
              <a:t>Shortest path</a:t>
            </a:r>
            <a:r>
              <a:rPr lang="en-US"/>
              <a:t> (the path containing the fewest elements) is the most common of these.  More esoteric examples include </a:t>
            </a:r>
            <a:r>
              <a:rPr b="1" lang="en-US"/>
              <a:t>Longest path</a:t>
            </a:r>
            <a:r>
              <a:rPr lang="en-US"/>
              <a:t>, </a:t>
            </a:r>
            <a:r>
              <a:rPr b="1" lang="en-US"/>
              <a:t>Hamiltonian path</a:t>
            </a:r>
            <a:r>
              <a:rPr lang="en-US"/>
              <a:t> (visits every node in the graph), </a:t>
            </a:r>
            <a:r>
              <a:rPr b="1" lang="en-US"/>
              <a:t>Cycle</a:t>
            </a:r>
            <a:r>
              <a:rPr lang="en-US"/>
              <a:t> (“path” that ends at the same node it started on), and so on.  Using any of these requires a strong understanding of paths.</a:t>
            </a:r>
            <a:br>
              <a:rPr lang="en-US"/>
            </a:br>
            <a:br>
              <a:rPr lang="en-US"/>
            </a:br>
            <a:br>
              <a:rPr lang="en-US"/>
            </a:br>
            <a:r>
              <a:rPr lang="en-US"/>
              <a:t>******  In case someone asks for more details *****</a:t>
            </a:r>
            <a:br>
              <a:rPr lang="en-US"/>
            </a:br>
            <a:br>
              <a:rPr lang="en-US"/>
            </a:br>
            <a:r>
              <a:rPr lang="en-US"/>
              <a:t>Technically speaking, Neo4j exclusively traverses Trails, even though the in-product term is “path”.  You can further ensure uniqueness of nodes using a complex WHERE clause (not recommended), or by using the APOC plugin, which includes a parameter for node uniqueness.</a:t>
            </a:r>
            <a:br>
              <a:rPr lang="en-US"/>
            </a:br>
            <a:br>
              <a:rPr lang="en-US"/>
            </a:br>
            <a:r>
              <a:rPr lang="en-US"/>
              <a:t>There are a few reasons for this design.  </a:t>
            </a:r>
            <a:br>
              <a:rPr lang="en-US"/>
            </a:br>
            <a:endParaRPr/>
          </a:p>
          <a:p>
            <a:pPr indent="0" lvl="0" marL="0" rtl="0" algn="l">
              <a:spcBef>
                <a:spcPts val="0"/>
              </a:spcBef>
              <a:spcAft>
                <a:spcPts val="0"/>
              </a:spcAft>
              <a:buNone/>
            </a:pPr>
            <a:r>
              <a:rPr lang="en-US"/>
              <a:t>------</a:t>
            </a:r>
            <a:endParaRPr/>
          </a:p>
          <a:p>
            <a:pPr indent="0" lvl="0" marL="0" rtl="0" algn="l">
              <a:spcBef>
                <a:spcPts val="0"/>
              </a:spcBef>
              <a:spcAft>
                <a:spcPts val="0"/>
              </a:spcAft>
              <a:buNone/>
            </a:pPr>
            <a:br>
              <a:rPr lang="en-US"/>
            </a:br>
            <a:r>
              <a:rPr lang="en-US"/>
              <a:t>First: </a:t>
            </a:r>
            <a:r>
              <a:rPr b="1" lang="en-US"/>
              <a:t>Why permit Trails, but not Walks?</a:t>
            </a:r>
            <a:r>
              <a:rPr lang="en-US"/>
              <a:t>  The reasoning here is both practical and technical.  </a:t>
            </a:r>
            <a:br>
              <a:rPr lang="en-US"/>
            </a:br>
            <a:br>
              <a:rPr lang="en-US"/>
            </a:br>
            <a:r>
              <a:rPr lang="en-US"/>
              <a:t>Practically, the vast majority of real-world problems are solved without retracing steps.  Uniqueness is a highly salient concept in everyday human thinking, and Trails maintain that in the context of relationships.  Walks are often used by mathematicians, but few other people.</a:t>
            </a:r>
            <a:br>
              <a:rPr lang="en-US"/>
            </a:br>
            <a:br>
              <a:rPr lang="en-US"/>
            </a:br>
            <a:r>
              <a:rPr lang="en-US"/>
              <a:t>Technically, allowing repeated relationships runs the risk of infinite-looping in a data model that contains closed cycles.</a:t>
            </a:r>
            <a:br>
              <a:rPr lang="en-US"/>
            </a:br>
            <a:endParaRPr/>
          </a:p>
          <a:p>
            <a:pPr indent="0" lvl="0" marL="0" rtl="0" algn="l">
              <a:spcBef>
                <a:spcPts val="0"/>
              </a:spcBef>
              <a:spcAft>
                <a:spcPts val="0"/>
              </a:spcAft>
              <a:buNone/>
            </a:pPr>
            <a:r>
              <a:rPr lang="en-US"/>
              <a:t>-------</a:t>
            </a:r>
            <a:endParaRPr/>
          </a:p>
          <a:p>
            <a:pPr indent="0" lvl="0" marL="0" rtl="0" algn="l">
              <a:spcBef>
                <a:spcPts val="0"/>
              </a:spcBef>
              <a:spcAft>
                <a:spcPts val="0"/>
              </a:spcAft>
              <a:buNone/>
            </a:pPr>
            <a:br>
              <a:rPr lang="en-US"/>
            </a:br>
            <a:r>
              <a:rPr lang="en-US"/>
              <a:t>Second: </a:t>
            </a:r>
            <a:r>
              <a:rPr b="1" lang="en-US"/>
              <a:t>If uniqueness is so important, why does Neo4j use Trails instead of Paths?</a:t>
            </a:r>
            <a:r>
              <a:rPr lang="en-US"/>
              <a:t> TBD</a:t>
            </a:r>
            <a:endParaRPr/>
          </a:p>
        </p:txBody>
      </p:sp>
      <p:sp>
        <p:nvSpPr>
          <p:cNvPr id="241" name="Google Shape;241;g5985fd98d9_0_1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g5ca1215cb3_0_1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5ca1215cb3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solidFill>
                  <a:srgbClr val="595959"/>
                </a:solidFill>
                <a:latin typeface="Arial"/>
                <a:ea typeface="Arial"/>
                <a:cs typeface="Arial"/>
                <a:sym typeface="Arial"/>
              </a:rPr>
              <a:t>Suppose you have a graph that contains nodes representing customers and other business entities for your application. The node label in the database for a customer is </a:t>
            </a:r>
            <a:r>
              <a:rPr i="1" lang="en-US" sz="1600">
                <a:solidFill>
                  <a:srgbClr val="595959"/>
                </a:solidFill>
                <a:latin typeface="Arial"/>
                <a:ea typeface="Arial"/>
                <a:cs typeface="Arial"/>
                <a:sym typeface="Arial"/>
              </a:rPr>
              <a:t>Customer</a:t>
            </a:r>
            <a:r>
              <a:rPr lang="en-US" sz="1600">
                <a:solidFill>
                  <a:srgbClr val="595959"/>
                </a:solidFill>
                <a:latin typeface="Arial"/>
                <a:ea typeface="Arial"/>
                <a:cs typeface="Arial"/>
                <a:sym typeface="Arial"/>
              </a:rPr>
              <a:t>. Each </a:t>
            </a:r>
            <a:r>
              <a:rPr i="1" lang="en-US" sz="1600">
                <a:solidFill>
                  <a:srgbClr val="595959"/>
                </a:solidFill>
                <a:latin typeface="Arial"/>
                <a:ea typeface="Arial"/>
                <a:cs typeface="Arial"/>
                <a:sym typeface="Arial"/>
              </a:rPr>
              <a:t>Customer</a:t>
            </a:r>
            <a:r>
              <a:rPr lang="en-US" sz="1600">
                <a:solidFill>
                  <a:srgbClr val="595959"/>
                </a:solidFill>
                <a:latin typeface="Arial"/>
                <a:ea typeface="Arial"/>
                <a:cs typeface="Arial"/>
                <a:sym typeface="Arial"/>
              </a:rPr>
              <a:t> node has a property named </a:t>
            </a:r>
            <a:r>
              <a:rPr i="1" lang="en-US" sz="1600">
                <a:solidFill>
                  <a:srgbClr val="595959"/>
                </a:solidFill>
                <a:latin typeface="Arial"/>
                <a:ea typeface="Arial"/>
                <a:cs typeface="Arial"/>
                <a:sym typeface="Arial"/>
              </a:rPr>
              <a:t>email</a:t>
            </a:r>
            <a:r>
              <a:rPr lang="en-US" sz="1600">
                <a:solidFill>
                  <a:srgbClr val="595959"/>
                </a:solidFill>
                <a:latin typeface="Arial"/>
                <a:ea typeface="Arial"/>
                <a:cs typeface="Arial"/>
                <a:sym typeface="Arial"/>
              </a:rPr>
              <a:t> that contains the customer’s email address. What Cypher query do you execute to return the email addresses for all customers in the graph?</a:t>
            </a:r>
            <a:endParaRPr sz="16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600">
                <a:solidFill>
                  <a:srgbClr val="595959"/>
                </a:solidFill>
                <a:latin typeface="Arial"/>
                <a:ea typeface="Arial"/>
                <a:cs typeface="Arial"/>
                <a:sym typeface="Arial"/>
              </a:rPr>
              <a:t>Select the correct answer.</a:t>
            </a:r>
            <a:endParaRPr sz="16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a:t>
            </a:r>
            <a:r>
              <a:rPr lang="en-US" sz="1800">
                <a:solidFill>
                  <a:srgbClr val="595959"/>
                </a:solidFill>
                <a:latin typeface="Courier New"/>
                <a:ea typeface="Courier New"/>
                <a:cs typeface="Courier New"/>
                <a:sym typeface="Courier New"/>
              </a:rPr>
              <a:t>MATCH (n) RETURN n.Customer.email</a:t>
            </a:r>
            <a:endParaRPr sz="18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a:t>
            </a:r>
            <a:r>
              <a:rPr lang="en-US" sz="1800">
                <a:solidFill>
                  <a:srgbClr val="595959"/>
                </a:solidFill>
                <a:latin typeface="Courier New"/>
                <a:ea typeface="Courier New"/>
                <a:cs typeface="Courier New"/>
                <a:sym typeface="Courier New"/>
              </a:rPr>
              <a:t>MATCH (c:Customer) RETURN c.email</a:t>
            </a:r>
            <a:endParaRPr sz="18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a:t>
            </a:r>
            <a:r>
              <a:rPr lang="en-US" sz="1800">
                <a:solidFill>
                  <a:srgbClr val="595959"/>
                </a:solidFill>
                <a:latin typeface="Courier New"/>
                <a:ea typeface="Courier New"/>
                <a:cs typeface="Courier New"/>
                <a:sym typeface="Courier New"/>
              </a:rPr>
              <a:t>MATCH (Customer) RETURN email</a:t>
            </a:r>
            <a:endParaRPr sz="18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a:t>
            </a:r>
            <a:r>
              <a:rPr lang="en-US" sz="1800">
                <a:solidFill>
                  <a:srgbClr val="595959"/>
                </a:solidFill>
                <a:latin typeface="Courier New"/>
                <a:ea typeface="Courier New"/>
                <a:cs typeface="Courier New"/>
                <a:sym typeface="Courier New"/>
              </a:rPr>
              <a:t>MATCH (c) RETURN Customer.email</a:t>
            </a:r>
            <a:endParaRPr sz="1800">
              <a:solidFill>
                <a:srgbClr val="595959"/>
              </a:solidFill>
              <a:latin typeface="Courier New"/>
              <a:ea typeface="Courier New"/>
              <a:cs typeface="Courier New"/>
              <a:sym typeface="Courier New"/>
            </a:endParaRPr>
          </a:p>
          <a:p>
            <a:pPr indent="0" lvl="0" marL="0" rtl="0" algn="l">
              <a:spcBef>
                <a:spcPts val="1600"/>
              </a:spcBef>
              <a:spcAft>
                <a:spcPts val="0"/>
              </a:spcAft>
              <a:buNone/>
            </a:pPr>
            <a:r>
              <a:t/>
            </a:r>
            <a:endParaRPr/>
          </a:p>
        </p:txBody>
      </p:sp>
      <p:sp>
        <p:nvSpPr>
          <p:cNvPr id="1237" name="Google Shape;1237;g5ca1215cb3_0_11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5ca1215cb3_0_1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5ca1215cb3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g5ca1215cb3_0_11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5ca1215cb3_0_1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5ca1215cb3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400">
                <a:solidFill>
                  <a:srgbClr val="595959"/>
                </a:solidFill>
                <a:latin typeface="Arial"/>
                <a:ea typeface="Arial"/>
                <a:cs typeface="Arial"/>
                <a:sym typeface="Arial"/>
              </a:rPr>
              <a:t>Suppose you have a graph that contains </a:t>
            </a:r>
            <a:r>
              <a:rPr i="1" lang="en-US" sz="1400">
                <a:solidFill>
                  <a:srgbClr val="595959"/>
                </a:solidFill>
                <a:latin typeface="Arial"/>
                <a:ea typeface="Arial"/>
                <a:cs typeface="Arial"/>
                <a:sym typeface="Arial"/>
              </a:rPr>
              <a:t>Customer</a:t>
            </a:r>
            <a:r>
              <a:rPr lang="en-US" sz="1400">
                <a:solidFill>
                  <a:srgbClr val="595959"/>
                </a:solidFill>
                <a:latin typeface="Arial"/>
                <a:ea typeface="Arial"/>
                <a:cs typeface="Arial"/>
                <a:sym typeface="Arial"/>
              </a:rPr>
              <a:t> and </a:t>
            </a:r>
            <a:r>
              <a:rPr i="1" lang="en-US" sz="1400">
                <a:solidFill>
                  <a:srgbClr val="595959"/>
                </a:solidFill>
                <a:latin typeface="Arial"/>
                <a:ea typeface="Arial"/>
                <a:cs typeface="Arial"/>
                <a:sym typeface="Arial"/>
              </a:rPr>
              <a:t>Product</a:t>
            </a:r>
            <a:r>
              <a:rPr lang="en-US" sz="1400">
                <a:solidFill>
                  <a:srgbClr val="595959"/>
                </a:solidFill>
                <a:latin typeface="Arial"/>
                <a:ea typeface="Arial"/>
                <a:cs typeface="Arial"/>
                <a:sym typeface="Arial"/>
              </a:rPr>
              <a:t> nodes. A </a:t>
            </a:r>
            <a:r>
              <a:rPr i="1" lang="en-US" sz="1400">
                <a:solidFill>
                  <a:srgbClr val="595959"/>
                </a:solidFill>
                <a:latin typeface="Arial"/>
                <a:ea typeface="Arial"/>
                <a:cs typeface="Arial"/>
                <a:sym typeface="Arial"/>
              </a:rPr>
              <a:t>Customer</a:t>
            </a:r>
            <a:r>
              <a:rPr lang="en-US" sz="1400">
                <a:solidFill>
                  <a:srgbClr val="595959"/>
                </a:solidFill>
                <a:latin typeface="Arial"/>
                <a:ea typeface="Arial"/>
                <a:cs typeface="Arial"/>
                <a:sym typeface="Arial"/>
              </a:rPr>
              <a:t> node can have a </a:t>
            </a:r>
            <a:r>
              <a:rPr i="1" lang="en-US" sz="1400">
                <a:solidFill>
                  <a:srgbClr val="595959"/>
                </a:solidFill>
                <a:latin typeface="Arial"/>
                <a:ea typeface="Arial"/>
                <a:cs typeface="Arial"/>
                <a:sym typeface="Arial"/>
              </a:rPr>
              <a:t>BOUGHT</a:t>
            </a:r>
            <a:r>
              <a:rPr lang="en-US" sz="1400">
                <a:solidFill>
                  <a:srgbClr val="595959"/>
                </a:solidFill>
                <a:latin typeface="Arial"/>
                <a:ea typeface="Arial"/>
                <a:cs typeface="Arial"/>
                <a:sym typeface="Arial"/>
              </a:rPr>
              <a:t> relationship with a </a:t>
            </a:r>
            <a:r>
              <a:rPr i="1" lang="en-US" sz="1400">
                <a:solidFill>
                  <a:srgbClr val="595959"/>
                </a:solidFill>
                <a:latin typeface="Arial"/>
                <a:ea typeface="Arial"/>
                <a:cs typeface="Arial"/>
                <a:sym typeface="Arial"/>
              </a:rPr>
              <a:t>Product</a:t>
            </a:r>
            <a:r>
              <a:rPr lang="en-US" sz="1400">
                <a:solidFill>
                  <a:srgbClr val="595959"/>
                </a:solidFill>
                <a:latin typeface="Arial"/>
                <a:ea typeface="Arial"/>
                <a:cs typeface="Arial"/>
                <a:sym typeface="Arial"/>
              </a:rPr>
              <a:t> node. </a:t>
            </a:r>
            <a:r>
              <a:rPr i="1" lang="en-US" sz="1400">
                <a:solidFill>
                  <a:srgbClr val="595959"/>
                </a:solidFill>
                <a:latin typeface="Arial"/>
                <a:ea typeface="Arial"/>
                <a:cs typeface="Arial"/>
                <a:sym typeface="Arial"/>
              </a:rPr>
              <a:t>Customer</a:t>
            </a:r>
            <a:r>
              <a:rPr lang="en-US" sz="1400">
                <a:solidFill>
                  <a:srgbClr val="595959"/>
                </a:solidFill>
                <a:latin typeface="Arial"/>
                <a:ea typeface="Arial"/>
                <a:cs typeface="Arial"/>
                <a:sym typeface="Arial"/>
              </a:rPr>
              <a:t> nodes can have other relationships with </a:t>
            </a:r>
            <a:r>
              <a:rPr i="1" lang="en-US" sz="1400">
                <a:solidFill>
                  <a:srgbClr val="595959"/>
                </a:solidFill>
                <a:latin typeface="Arial"/>
                <a:ea typeface="Arial"/>
                <a:cs typeface="Arial"/>
                <a:sym typeface="Arial"/>
              </a:rPr>
              <a:t>Product</a:t>
            </a:r>
            <a:r>
              <a:rPr lang="en-US" sz="1400">
                <a:solidFill>
                  <a:srgbClr val="595959"/>
                </a:solidFill>
                <a:latin typeface="Arial"/>
                <a:ea typeface="Arial"/>
                <a:cs typeface="Arial"/>
                <a:sym typeface="Arial"/>
              </a:rPr>
              <a:t> nodes. A </a:t>
            </a:r>
            <a:r>
              <a:rPr i="1" lang="en-US" sz="1400">
                <a:solidFill>
                  <a:srgbClr val="595959"/>
                </a:solidFill>
                <a:latin typeface="Arial"/>
                <a:ea typeface="Arial"/>
                <a:cs typeface="Arial"/>
                <a:sym typeface="Arial"/>
              </a:rPr>
              <a:t>Customer</a:t>
            </a:r>
            <a:r>
              <a:rPr lang="en-US" sz="1400">
                <a:solidFill>
                  <a:srgbClr val="595959"/>
                </a:solidFill>
                <a:latin typeface="Arial"/>
                <a:ea typeface="Arial"/>
                <a:cs typeface="Arial"/>
                <a:sym typeface="Arial"/>
              </a:rPr>
              <a:t> node has a property named </a:t>
            </a:r>
            <a:r>
              <a:rPr i="1" lang="en-US" sz="1400">
                <a:solidFill>
                  <a:srgbClr val="595959"/>
                </a:solidFill>
                <a:latin typeface="Arial"/>
                <a:ea typeface="Arial"/>
                <a:cs typeface="Arial"/>
                <a:sym typeface="Arial"/>
              </a:rPr>
              <a:t>customerName</a:t>
            </a:r>
            <a:r>
              <a:rPr lang="en-US" sz="1400">
                <a:solidFill>
                  <a:srgbClr val="595959"/>
                </a:solidFill>
                <a:latin typeface="Arial"/>
                <a:ea typeface="Arial"/>
                <a:cs typeface="Arial"/>
                <a:sym typeface="Arial"/>
              </a:rPr>
              <a:t>. A </a:t>
            </a:r>
            <a:r>
              <a:rPr i="1" lang="en-US" sz="1400">
                <a:solidFill>
                  <a:srgbClr val="595959"/>
                </a:solidFill>
                <a:latin typeface="Arial"/>
                <a:ea typeface="Arial"/>
                <a:cs typeface="Arial"/>
                <a:sym typeface="Arial"/>
              </a:rPr>
              <a:t>Product</a:t>
            </a:r>
            <a:r>
              <a:rPr lang="en-US" sz="1400">
                <a:solidFill>
                  <a:srgbClr val="595959"/>
                </a:solidFill>
                <a:latin typeface="Arial"/>
                <a:ea typeface="Arial"/>
                <a:cs typeface="Arial"/>
                <a:sym typeface="Arial"/>
              </a:rPr>
              <a:t> node has a property named </a:t>
            </a:r>
            <a:r>
              <a:rPr i="1" lang="en-US" sz="1400">
                <a:solidFill>
                  <a:srgbClr val="595959"/>
                </a:solidFill>
                <a:latin typeface="Arial"/>
                <a:ea typeface="Arial"/>
                <a:cs typeface="Arial"/>
                <a:sym typeface="Arial"/>
              </a:rPr>
              <a:t>productName</a:t>
            </a:r>
            <a:r>
              <a:rPr lang="en-US" sz="1400">
                <a:solidFill>
                  <a:srgbClr val="595959"/>
                </a:solidFill>
                <a:latin typeface="Arial"/>
                <a:ea typeface="Arial"/>
                <a:cs typeface="Arial"/>
                <a:sym typeface="Arial"/>
              </a:rPr>
              <a:t>. What Cypher query do you execute to return all of the products (by name) bought by customer 'ABCCO'.</a:t>
            </a:r>
            <a:endParaRPr sz="14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400">
                <a:solidFill>
                  <a:srgbClr val="595959"/>
                </a:solidFill>
                <a:latin typeface="Arial"/>
                <a:ea typeface="Arial"/>
                <a:cs typeface="Arial"/>
                <a:sym typeface="Arial"/>
              </a:rPr>
              <a:t>Select the correct answer.</a:t>
            </a:r>
            <a:endParaRPr sz="14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400">
                <a:solidFill>
                  <a:srgbClr val="595959"/>
                </a:solidFill>
                <a:latin typeface="Arial"/>
                <a:ea typeface="Arial"/>
                <a:cs typeface="Arial"/>
                <a:sym typeface="Arial"/>
              </a:rPr>
              <a:t>❏  </a:t>
            </a:r>
            <a:r>
              <a:rPr lang="en-US" sz="1400">
                <a:solidFill>
                  <a:srgbClr val="595959"/>
                </a:solidFill>
                <a:latin typeface="Courier New"/>
                <a:ea typeface="Courier New"/>
                <a:cs typeface="Courier New"/>
                <a:sym typeface="Courier New"/>
              </a:rPr>
              <a:t>MATCH (c:Customer {customerName: 'ABCCO'}) RETURN c.BOUGHT.productName</a:t>
            </a:r>
            <a:endParaRPr sz="14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400">
                <a:solidFill>
                  <a:srgbClr val="595959"/>
                </a:solidFill>
                <a:latin typeface="Arial"/>
                <a:ea typeface="Arial"/>
                <a:cs typeface="Arial"/>
                <a:sym typeface="Arial"/>
              </a:rPr>
              <a:t>❏  </a:t>
            </a:r>
            <a:r>
              <a:rPr lang="en-US" sz="1400">
                <a:solidFill>
                  <a:srgbClr val="595959"/>
                </a:solidFill>
                <a:latin typeface="Courier New"/>
                <a:ea typeface="Courier New"/>
                <a:cs typeface="Courier New"/>
                <a:sym typeface="Courier New"/>
              </a:rPr>
              <a:t>MATCH (:Customer 'ABCCO')-[:BOUGHT]→(p:Product) RETURN p.productName</a:t>
            </a:r>
            <a:endParaRPr sz="14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400">
                <a:solidFill>
                  <a:srgbClr val="595959"/>
                </a:solidFill>
                <a:latin typeface="Arial"/>
                <a:ea typeface="Arial"/>
                <a:cs typeface="Arial"/>
                <a:sym typeface="Arial"/>
              </a:rPr>
              <a:t>❏  </a:t>
            </a:r>
            <a:r>
              <a:rPr lang="en-US" sz="1400">
                <a:solidFill>
                  <a:srgbClr val="595959"/>
                </a:solidFill>
                <a:latin typeface="Courier New"/>
                <a:ea typeface="Courier New"/>
                <a:cs typeface="Courier New"/>
                <a:sym typeface="Courier New"/>
              </a:rPr>
              <a:t>MATCH (p:Product)←[:BOUGHT_BY]-(:Customer 'ABCCO') RETURN p.productName</a:t>
            </a:r>
            <a:endParaRPr sz="14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400">
                <a:solidFill>
                  <a:srgbClr val="595959"/>
                </a:solidFill>
                <a:latin typeface="Arial"/>
                <a:ea typeface="Arial"/>
                <a:cs typeface="Arial"/>
                <a:sym typeface="Arial"/>
              </a:rPr>
              <a:t>✅ </a:t>
            </a:r>
            <a:r>
              <a:rPr lang="en-US" sz="1400">
                <a:solidFill>
                  <a:srgbClr val="595959"/>
                </a:solidFill>
                <a:latin typeface="Courier New"/>
                <a:ea typeface="Courier New"/>
                <a:cs typeface="Courier New"/>
                <a:sym typeface="Courier New"/>
              </a:rPr>
              <a:t>MATCH (:Customer {customerName: 'ABCCO'})-[:BOUGHT]→(p:Product) RETURN p.productName</a:t>
            </a:r>
            <a:endParaRPr sz="1400">
              <a:solidFill>
                <a:srgbClr val="595959"/>
              </a:solidFill>
              <a:latin typeface="Courier New"/>
              <a:ea typeface="Courier New"/>
              <a:cs typeface="Courier New"/>
              <a:sym typeface="Courier New"/>
            </a:endParaRPr>
          </a:p>
          <a:p>
            <a:pPr indent="0" lvl="0" marL="0" rtl="0" algn="l">
              <a:spcBef>
                <a:spcPts val="1600"/>
              </a:spcBef>
              <a:spcAft>
                <a:spcPts val="0"/>
              </a:spcAft>
              <a:buNone/>
            </a:pPr>
            <a:r>
              <a:t/>
            </a:r>
            <a:endParaRPr/>
          </a:p>
        </p:txBody>
      </p:sp>
      <p:sp>
        <p:nvSpPr>
          <p:cNvPr id="1253" name="Google Shape;1253;g5ca1215cb3_0_11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5ca1215cb3_0_1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5ca1215cb3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g5ca1215cb3_0_12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6" name="Shape 1266"/>
        <p:cNvGrpSpPr/>
        <p:nvPr/>
      </p:nvGrpSpPr>
      <p:grpSpPr>
        <a:xfrm>
          <a:off x="0" y="0"/>
          <a:ext cx="0" cy="0"/>
          <a:chOff x="0" y="0"/>
          <a:chExt cx="0" cy="0"/>
        </a:xfrm>
      </p:grpSpPr>
      <p:sp>
        <p:nvSpPr>
          <p:cNvPr id="1267" name="Google Shape;1267;g5ca1215cb3_0_1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5ca1215cb3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latin typeface="Arial"/>
                <a:ea typeface="Arial"/>
                <a:cs typeface="Arial"/>
                <a:sym typeface="Arial"/>
              </a:rPr>
              <a:t>When must you use a variable in a MATCH clause?</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Select the correct answer.</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When you want to query the graph using a node label.</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When you specify a property value to match the query.</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When you want to use the node or relationship to return a result.</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When the query involves two types of nodes.</a:t>
            </a:r>
            <a:endParaRPr sz="1800">
              <a:solidFill>
                <a:srgbClr val="595959"/>
              </a:solidFill>
              <a:latin typeface="Arial"/>
              <a:ea typeface="Arial"/>
              <a:cs typeface="Arial"/>
              <a:sym typeface="Arial"/>
            </a:endParaRPr>
          </a:p>
          <a:p>
            <a:pPr indent="0" lvl="0" marL="0" rtl="0" algn="l">
              <a:spcBef>
                <a:spcPts val="1600"/>
              </a:spcBef>
              <a:spcAft>
                <a:spcPts val="0"/>
              </a:spcAft>
              <a:buNone/>
            </a:pPr>
            <a:r>
              <a:t/>
            </a:r>
            <a:endParaRPr/>
          </a:p>
        </p:txBody>
      </p:sp>
      <p:sp>
        <p:nvSpPr>
          <p:cNvPr id="1269" name="Google Shape;1269;g5ca1215cb3_0_12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5ca1215cb3_0_1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5ca1215cb3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g5ca1215cb3_0_12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g5ca1215cb3_0_1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5ca1215cb3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g5ca1215cb3_0_12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5ca1215cb3_0_1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5ca1215cb3_0_13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93" name="Google Shape;1293;g5ca1215cb3_0_13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5ca1215cb3_0_1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ca1215cb3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99" name="Google Shape;1299;g5ca1215cb3_0_13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5ca1215cb3_0_1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5ca1215cb3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With the WHERE clause, you can specify complex conditions whereas in the original query, the only condition you can test is equality</a:t>
            </a:r>
            <a:endParaRPr/>
          </a:p>
        </p:txBody>
      </p:sp>
      <p:sp>
        <p:nvSpPr>
          <p:cNvPr id="1307" name="Google Shape;1307;g5ca1215cb3_0_13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985fd98d9_0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985fd98d9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5985fd98d9_0_3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5ca1215cb3_0_1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5ca1215cb3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can use the boolean operators including OR, AND, NOT, XOR to specify a logical condition that is tested at runtime.</a:t>
            </a:r>
            <a:endParaRPr/>
          </a:p>
        </p:txBody>
      </p:sp>
      <p:sp>
        <p:nvSpPr>
          <p:cNvPr id="1320" name="Google Shape;1320;g5ca1215cb3_0_13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5ca1215cb3_0_1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5ca1215cb3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g5ca1215cb3_0_13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5ca1215cb3_0_1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5ca1215cb3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g5ca1215cb3_0_13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g5ca1215cb3_0_1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5ca1215cb3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many other string related built-in functions you can use in Cypher. See the Developer Reference documentation.</a:t>
            </a:r>
            <a:endParaRPr/>
          </a:p>
        </p:txBody>
      </p:sp>
      <p:sp>
        <p:nvSpPr>
          <p:cNvPr id="1355" name="Google Shape;1355;g5ca1215cb3_0_13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5ca1215cb3_0_1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5ca1215cb3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 An index will never be used with a regular expression</a:t>
            </a:r>
            <a:endParaRPr/>
          </a:p>
        </p:txBody>
      </p:sp>
      <p:sp>
        <p:nvSpPr>
          <p:cNvPr id="1366" name="Google Shape;1366;g5ca1215cb3_0_13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5ca1215cb3_0_1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5ca1215cb3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g5ca1215cb3_0_14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Google Shape;1384;g5ca1215cb3_0_1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5ca1215cb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g5ca1215cb3_0_14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5ca1215cb3_0_1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5ca1215cb3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g5ca1215cb3_0_14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5ca1215cb3_0_1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5ca1215cb3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g5ca1215cb3_0_14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5ca1215cb3_0_1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5ca1215cb3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g5ca1215cb3_0_14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985fd98d9_0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985fd98d9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5985fd98d9_0_3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5ca1215cb3_0_1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5ca1215cb3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000000"/>
                </a:solidFill>
                <a:latin typeface="Arial"/>
                <a:ea typeface="Arial"/>
                <a:cs typeface="Arial"/>
                <a:sym typeface="Arial"/>
              </a:rPr>
              <a:t>Show students how to  :play intro-exercises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and how to navigate to Exercise 4.</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1426" name="Google Shape;1426;g5ca1215cb3_0_14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5ca1215cb3_0_1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5ca1215cb3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g5ca1215cb3_0_14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5ca1215cb3_0_1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5ca1215cb3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however, some queries where you will need to specify two or more patterns. </a:t>
            </a:r>
            <a:br>
              <a:rPr lang="en-US"/>
            </a:br>
            <a:r>
              <a:rPr lang="en-US"/>
              <a:t>Multiple patterns are used when a query is complex and cannot be satisfied with a single pattern. </a:t>
            </a:r>
            <a:br>
              <a:rPr lang="en-US"/>
            </a:br>
            <a:r>
              <a:rPr lang="en-US"/>
              <a:t>This is useful when you are looking for a specific node in the graph and want to connect it to a different node. </a:t>
            </a:r>
            <a:br>
              <a:rPr lang="en-US"/>
            </a:br>
            <a:r>
              <a:rPr lang="en-US"/>
              <a:t>You will learn about creating nodes and relationships later in this training.</a:t>
            </a:r>
            <a:endParaRPr/>
          </a:p>
        </p:txBody>
      </p:sp>
      <p:sp>
        <p:nvSpPr>
          <p:cNvPr id="1442" name="Google Shape;1442;g5ca1215cb3_0_14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g5ca1215cb3_0_1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5ca1215cb3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g5ca1215cb3_0_14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5ca1215cb3_0_1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5ca1215cb3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g5ca1215cb3_0_14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5ca1215cb3_0_1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5ca1215cb3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g5ca1215cb3_0_14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5ca1215cb3_0_1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5ca1215cb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g5ca1215cb3_0_15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Google Shape;1493;g5ca1215cb3_0_1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5ca1215cb3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g5ca1215cb3_0_15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5ca1215cb3_0_15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5ca1215cb3_0_1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more aggregating functions such as `min()` or `max()` that you can also use in your queries. </a:t>
            </a:r>
            <a:br>
              <a:rPr lang="en-US"/>
            </a:br>
            <a:r>
              <a:rPr lang="en-US"/>
              <a:t>These are described in the Aggregating Functions  section of the Developer Manual.</a:t>
            </a:r>
            <a:endParaRPr/>
          </a:p>
        </p:txBody>
      </p:sp>
      <p:sp>
        <p:nvSpPr>
          <p:cNvPr id="1505" name="Google Shape;1505;g5ca1215cb3_0_15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Google Shape;1513;g5ca1215cb3_0_15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5ca1215cb3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000000"/>
                </a:solidFill>
                <a:latin typeface="Arial"/>
                <a:ea typeface="Arial"/>
                <a:cs typeface="Arial"/>
                <a:sym typeface="Arial"/>
              </a:rPr>
              <a:t>Show students how to  :play intro-exercises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and how to navigate to Exercise 5.</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1515" name="Google Shape;1515;g5ca1215cb3_0_15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ca1215cb3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5ca1215cb3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In this lesson, we will one of the central concepts that distinguishes graph databases from other database paradigms: Index-Free Adjacency.  That may sound strangely complex and technical for an introductory course, but we’re talking about it now because the effects of it are immense and far-reaching.  So if we can establish a solid understanding of Index-Free adjacency now, we will save ourselves a great deal of headache and potential confusion later.</a:t>
            </a:r>
            <a:endParaRPr b="0" i="0" sz="1200" u="none" cap="none" strike="noStrike">
              <a:solidFill>
                <a:schemeClr val="dk1"/>
              </a:solidFill>
              <a:latin typeface="Calibri"/>
              <a:ea typeface="Calibri"/>
              <a:cs typeface="Calibri"/>
              <a:sym typeface="Calibri"/>
            </a:endParaRPr>
          </a:p>
        </p:txBody>
      </p:sp>
      <p:sp>
        <p:nvSpPr>
          <p:cNvPr id="281" name="Google Shape;281;g5ca1215cb3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Google Shape;1521;g5ca1215cb3_0_1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5ca1215cb3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g5ca1215cb3_0_15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5ca1215cb3_0_1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5ca1215cb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595959"/>
                </a:solidFill>
                <a:latin typeface="Arial"/>
                <a:ea typeface="Arial"/>
                <a:cs typeface="Arial"/>
                <a:sym typeface="Arial"/>
              </a:rPr>
              <a:t>Suppose you want to add a </a:t>
            </a:r>
            <a:r>
              <a:rPr lang="en-US" sz="1800">
                <a:solidFill>
                  <a:srgbClr val="595959"/>
                </a:solidFill>
                <a:latin typeface="Courier New"/>
                <a:ea typeface="Courier New"/>
                <a:cs typeface="Courier New"/>
                <a:sym typeface="Courier New"/>
              </a:rPr>
              <a:t>WHERE</a:t>
            </a:r>
            <a:r>
              <a:rPr lang="en-US" sz="1800">
                <a:solidFill>
                  <a:srgbClr val="595959"/>
                </a:solidFill>
                <a:latin typeface="Arial"/>
                <a:ea typeface="Arial"/>
                <a:cs typeface="Arial"/>
                <a:sym typeface="Arial"/>
              </a:rPr>
              <a:t> clause at the end of this statement to filter the results retrieved.   </a:t>
            </a:r>
            <a:endParaRPr sz="1800">
              <a:solidFill>
                <a:srgbClr val="595959"/>
              </a:solidFill>
              <a:latin typeface="Arial"/>
              <a:ea typeface="Arial"/>
              <a:cs typeface="Arial"/>
              <a:sym typeface="Arial"/>
            </a:endParaRPr>
          </a:p>
          <a:p>
            <a:pPr indent="0" lvl="0" marL="0" rtl="0" algn="l">
              <a:spcBef>
                <a:spcPts val="1600"/>
              </a:spcBef>
              <a:spcAft>
                <a:spcPts val="0"/>
              </a:spcAft>
              <a:buNone/>
            </a:pPr>
            <a:r>
              <a:rPr lang="en-US" sz="1400">
                <a:solidFill>
                  <a:srgbClr val="000000"/>
                </a:solidFill>
                <a:latin typeface="Courier New"/>
                <a:ea typeface="Courier New"/>
                <a:cs typeface="Courier New"/>
                <a:sym typeface="Courier New"/>
              </a:rPr>
              <a:t>MATCH (p:Person)-[rel]-&gt;(m:Movie)&lt;-[:PRODUCED]-(:Person)</a:t>
            </a:r>
            <a:endParaRPr sz="1400">
              <a:solidFill>
                <a:srgbClr val="000000"/>
              </a:solidFill>
              <a:latin typeface="Courier New"/>
              <a:ea typeface="Courier New"/>
              <a:cs typeface="Courier New"/>
              <a:sym typeface="Courier New"/>
            </a:endParaRPr>
          </a:p>
          <a:p>
            <a:pPr indent="0" lvl="0" marL="0" rtl="0" algn="l">
              <a:spcBef>
                <a:spcPts val="1600"/>
              </a:spcBef>
              <a:spcAft>
                <a:spcPts val="0"/>
              </a:spcAft>
              <a:buNone/>
            </a:pPr>
            <a:r>
              <a:rPr lang="en-US" sz="1800">
                <a:solidFill>
                  <a:srgbClr val="595959"/>
                </a:solidFill>
                <a:latin typeface="Arial"/>
                <a:ea typeface="Arial"/>
                <a:cs typeface="Arial"/>
                <a:sym typeface="Arial"/>
              </a:rPr>
              <a:t>What variables, can you test in the </a:t>
            </a:r>
            <a:r>
              <a:rPr lang="en-US" sz="1800">
                <a:solidFill>
                  <a:srgbClr val="595959"/>
                </a:solidFill>
                <a:latin typeface="Courier New"/>
                <a:ea typeface="Courier New"/>
                <a:cs typeface="Courier New"/>
                <a:sym typeface="Courier New"/>
              </a:rPr>
              <a:t>WHERE</a:t>
            </a:r>
            <a:r>
              <a:rPr lang="en-US" sz="1800">
                <a:solidFill>
                  <a:srgbClr val="595959"/>
                </a:solidFill>
                <a:latin typeface="Arial"/>
                <a:ea typeface="Arial"/>
                <a:cs typeface="Arial"/>
                <a:sym typeface="Arial"/>
              </a:rPr>
              <a:t> clause:</a:t>
            </a:r>
            <a:endParaRPr sz="1800">
              <a:solidFill>
                <a:srgbClr val="595959"/>
              </a:solidFill>
              <a:latin typeface="Arial"/>
              <a:ea typeface="Arial"/>
              <a:cs typeface="Arial"/>
              <a:sym typeface="Arial"/>
            </a:endParaRPr>
          </a:p>
          <a:p>
            <a:pPr indent="0" lvl="0" marL="0" rtl="0" algn="l">
              <a:spcBef>
                <a:spcPts val="1600"/>
              </a:spcBef>
              <a:spcAft>
                <a:spcPts val="0"/>
              </a:spcAft>
              <a:buNone/>
            </a:pPr>
            <a:r>
              <a:rPr lang="en-US" sz="1800">
                <a:solidFill>
                  <a:srgbClr val="595959"/>
                </a:solidFill>
                <a:latin typeface="Arial"/>
                <a:ea typeface="Arial"/>
                <a:cs typeface="Arial"/>
                <a:sym typeface="Arial"/>
              </a:rPr>
              <a:t>Select the correct answers.</a:t>
            </a:r>
            <a:endParaRPr sz="1800">
              <a:solidFill>
                <a:srgbClr val="595959"/>
              </a:solidFill>
              <a:latin typeface="Arial"/>
              <a:ea typeface="Arial"/>
              <a:cs typeface="Arial"/>
              <a:sym typeface="Arial"/>
            </a:endParaRPr>
          </a:p>
          <a:p>
            <a:pPr indent="0" lvl="0" marL="0" rtl="0" algn="l">
              <a:spcBef>
                <a:spcPts val="1600"/>
              </a:spcBef>
              <a:spcAft>
                <a:spcPts val="0"/>
              </a:spcAft>
              <a:buNone/>
            </a:pPr>
            <a:r>
              <a:rPr lang="en-US" sz="1800">
                <a:solidFill>
                  <a:srgbClr val="595959"/>
                </a:solidFill>
                <a:latin typeface="Arial"/>
                <a:ea typeface="Arial"/>
                <a:cs typeface="Arial"/>
                <a:sym typeface="Arial"/>
              </a:rPr>
              <a:t>✅  p</a:t>
            </a:r>
            <a:endParaRPr sz="1800">
              <a:solidFill>
                <a:srgbClr val="595959"/>
              </a:solidFill>
              <a:latin typeface="Arial"/>
              <a:ea typeface="Arial"/>
              <a:cs typeface="Arial"/>
              <a:sym typeface="Arial"/>
            </a:endParaRPr>
          </a:p>
          <a:p>
            <a:pPr indent="0" lvl="0" marL="0" rtl="0" algn="l">
              <a:spcBef>
                <a:spcPts val="1600"/>
              </a:spcBef>
              <a:spcAft>
                <a:spcPts val="0"/>
              </a:spcAft>
              <a:buNone/>
            </a:pPr>
            <a:r>
              <a:rPr lang="en-US" sz="1800">
                <a:solidFill>
                  <a:srgbClr val="595959"/>
                </a:solidFill>
                <a:latin typeface="Arial"/>
                <a:ea typeface="Arial"/>
                <a:cs typeface="Arial"/>
                <a:sym typeface="Arial"/>
              </a:rPr>
              <a:t>✅  rel</a:t>
            </a:r>
            <a:endParaRPr sz="1800">
              <a:solidFill>
                <a:srgbClr val="595959"/>
              </a:solidFill>
              <a:latin typeface="Arial"/>
              <a:ea typeface="Arial"/>
              <a:cs typeface="Arial"/>
              <a:sym typeface="Arial"/>
            </a:endParaRPr>
          </a:p>
          <a:p>
            <a:pPr indent="0" lvl="0" marL="0" rtl="0" algn="l">
              <a:spcBef>
                <a:spcPts val="1600"/>
              </a:spcBef>
              <a:spcAft>
                <a:spcPts val="0"/>
              </a:spcAft>
              <a:buNone/>
            </a:pPr>
            <a:r>
              <a:rPr lang="en-US" sz="1800">
                <a:solidFill>
                  <a:srgbClr val="595959"/>
                </a:solidFill>
                <a:latin typeface="Arial"/>
                <a:ea typeface="Arial"/>
                <a:cs typeface="Arial"/>
                <a:sym typeface="Arial"/>
              </a:rPr>
              <a:t>✅  m</a:t>
            </a:r>
            <a:endParaRPr sz="1800">
              <a:solidFill>
                <a:srgbClr val="595959"/>
              </a:solidFill>
              <a:latin typeface="Arial"/>
              <a:ea typeface="Arial"/>
              <a:cs typeface="Arial"/>
              <a:sym typeface="Arial"/>
            </a:endParaRPr>
          </a:p>
          <a:p>
            <a:pPr indent="0" lvl="0" marL="0" rtl="0" algn="l">
              <a:spcBef>
                <a:spcPts val="1600"/>
              </a:spcBef>
              <a:spcAft>
                <a:spcPts val="0"/>
              </a:spcAft>
              <a:buNone/>
            </a:pPr>
            <a:r>
              <a:rPr lang="en-US" sz="1800">
                <a:solidFill>
                  <a:srgbClr val="595959"/>
                </a:solidFill>
                <a:latin typeface="Arial"/>
                <a:ea typeface="Arial"/>
                <a:cs typeface="Arial"/>
                <a:sym typeface="Arial"/>
              </a:rPr>
              <a:t>❏   PRODUCED</a:t>
            </a:r>
            <a:endParaRPr sz="1800">
              <a:solidFill>
                <a:srgbClr val="595959"/>
              </a:solidFill>
              <a:latin typeface="Arial"/>
              <a:ea typeface="Arial"/>
              <a:cs typeface="Arial"/>
              <a:sym typeface="Arial"/>
            </a:endParaRPr>
          </a:p>
          <a:p>
            <a:pPr indent="0" lvl="0" marL="0" rtl="0" algn="l">
              <a:spcBef>
                <a:spcPts val="1600"/>
              </a:spcBef>
              <a:spcAft>
                <a:spcPts val="0"/>
              </a:spcAft>
              <a:buNone/>
            </a:pPr>
            <a:r>
              <a:t/>
            </a:r>
            <a:endParaRPr/>
          </a:p>
        </p:txBody>
      </p:sp>
      <p:sp>
        <p:nvSpPr>
          <p:cNvPr id="1530" name="Google Shape;1530;g5ca1215cb3_0_15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g5ca1215cb3_0_15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5ca1215cb3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g5ca1215cb3_0_15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Google Shape;1544;g5ca1215cb3_0_15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5ca1215cb3_0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400">
                <a:solidFill>
                  <a:srgbClr val="595959"/>
                </a:solidFill>
                <a:latin typeface="Arial"/>
                <a:ea typeface="Arial"/>
                <a:cs typeface="Arial"/>
                <a:sym typeface="Arial"/>
              </a:rPr>
              <a:t>Suppose you want to retrieve all movies that have a </a:t>
            </a:r>
            <a:r>
              <a:rPr i="1" lang="en-US" sz="1400">
                <a:solidFill>
                  <a:srgbClr val="595959"/>
                </a:solidFill>
                <a:latin typeface="Arial"/>
                <a:ea typeface="Arial"/>
                <a:cs typeface="Arial"/>
                <a:sym typeface="Arial"/>
              </a:rPr>
              <a:t>released</a:t>
            </a:r>
            <a:r>
              <a:rPr lang="en-US" sz="1400">
                <a:solidFill>
                  <a:srgbClr val="595959"/>
                </a:solidFill>
                <a:latin typeface="Arial"/>
                <a:ea typeface="Arial"/>
                <a:cs typeface="Arial"/>
                <a:sym typeface="Arial"/>
              </a:rPr>
              <a:t> property value that is 2000, 2002, 2004, 2006, or 2008. Here is an incomplete Cypher example to return the </a:t>
            </a:r>
            <a:r>
              <a:rPr i="1" lang="en-US" sz="1400">
                <a:solidFill>
                  <a:srgbClr val="595959"/>
                </a:solidFill>
                <a:latin typeface="Arial"/>
                <a:ea typeface="Arial"/>
                <a:cs typeface="Arial"/>
                <a:sym typeface="Arial"/>
              </a:rPr>
              <a:t>title</a:t>
            </a:r>
            <a:r>
              <a:rPr lang="en-US" sz="1400">
                <a:solidFill>
                  <a:srgbClr val="595959"/>
                </a:solidFill>
                <a:latin typeface="Arial"/>
                <a:ea typeface="Arial"/>
                <a:cs typeface="Arial"/>
                <a:sym typeface="Arial"/>
              </a:rPr>
              <a:t> property values of all movies released in these years.</a:t>
            </a:r>
            <a:endParaRPr sz="1400">
              <a:solidFill>
                <a:srgbClr val="595959"/>
              </a:solidFill>
              <a:latin typeface="Arial"/>
              <a:ea typeface="Arial"/>
              <a:cs typeface="Arial"/>
              <a:sym typeface="Arial"/>
            </a:endParaRPr>
          </a:p>
          <a:p>
            <a:pPr indent="0" lvl="0" marL="0" rtl="0" algn="l">
              <a:spcBef>
                <a:spcPts val="1600"/>
              </a:spcBef>
              <a:spcAft>
                <a:spcPts val="0"/>
              </a:spcAft>
              <a:buNone/>
            </a:pPr>
            <a:r>
              <a:rPr lang="en-US" sz="1400">
                <a:solidFill>
                  <a:srgbClr val="000000"/>
                </a:solidFill>
                <a:latin typeface="Courier New"/>
                <a:ea typeface="Courier New"/>
                <a:cs typeface="Courier New"/>
                <a:sym typeface="Courier New"/>
              </a:rPr>
              <a:t>MATCH (m:MovMATCH (m:Movie)</a:t>
            </a:r>
            <a:endParaRPr sz="1400">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sz="1400">
                <a:solidFill>
                  <a:srgbClr val="000000"/>
                </a:solidFill>
                <a:latin typeface="Courier New"/>
                <a:ea typeface="Courier New"/>
                <a:cs typeface="Courier New"/>
                <a:sym typeface="Courier New"/>
              </a:rPr>
              <a:t>WHERE m.released </a:t>
            </a:r>
            <a:r>
              <a:rPr b="1" lang="en-US" sz="1400">
                <a:solidFill>
                  <a:srgbClr val="000000"/>
                </a:solidFill>
                <a:latin typeface="Courier New"/>
                <a:ea typeface="Courier New"/>
                <a:cs typeface="Courier New"/>
                <a:sym typeface="Courier New"/>
              </a:rPr>
              <a:t>XX</a:t>
            </a:r>
            <a:r>
              <a:rPr lang="en-US" sz="1400">
                <a:solidFill>
                  <a:srgbClr val="000000"/>
                </a:solidFill>
                <a:latin typeface="Courier New"/>
                <a:ea typeface="Courier New"/>
                <a:cs typeface="Courier New"/>
                <a:sym typeface="Courier New"/>
              </a:rPr>
              <a:t> [2000, 2002, 2004, 2006, 2008]</a:t>
            </a:r>
            <a:endParaRPr sz="1400">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sz="1400">
                <a:solidFill>
                  <a:srgbClr val="000000"/>
                </a:solidFill>
                <a:latin typeface="Courier New"/>
                <a:ea typeface="Courier New"/>
                <a:cs typeface="Courier New"/>
                <a:sym typeface="Courier New"/>
              </a:rPr>
              <a:t>RETURN m.title</a:t>
            </a:r>
            <a:endParaRPr sz="14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1400">
              <a:solidFill>
                <a:srgbClr val="00000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400">
                <a:solidFill>
                  <a:srgbClr val="595959"/>
                </a:solidFill>
                <a:latin typeface="Arial"/>
                <a:ea typeface="Arial"/>
                <a:cs typeface="Arial"/>
                <a:sym typeface="Arial"/>
              </a:rPr>
              <a:t>What keyword do you specify for </a:t>
            </a:r>
            <a:r>
              <a:rPr b="1" lang="en-US" sz="1400">
                <a:solidFill>
                  <a:srgbClr val="595959"/>
                </a:solidFill>
                <a:latin typeface="Arial"/>
                <a:ea typeface="Arial"/>
                <a:cs typeface="Arial"/>
                <a:sym typeface="Arial"/>
              </a:rPr>
              <a:t>XX</a:t>
            </a:r>
            <a:r>
              <a:rPr lang="en-US" sz="1400">
                <a:solidFill>
                  <a:srgbClr val="595959"/>
                </a:solidFill>
                <a:latin typeface="Arial"/>
                <a:ea typeface="Arial"/>
                <a:cs typeface="Arial"/>
                <a:sym typeface="Arial"/>
              </a:rPr>
              <a:t>?</a:t>
            </a:r>
            <a:endParaRPr sz="1400">
              <a:solidFill>
                <a:srgbClr val="595959"/>
              </a:solidFill>
              <a:latin typeface="Arial"/>
              <a:ea typeface="Arial"/>
              <a:cs typeface="Arial"/>
              <a:sym typeface="Arial"/>
            </a:endParaRPr>
          </a:p>
          <a:p>
            <a:pPr indent="0" lvl="0" marL="0" rtl="0" algn="l">
              <a:spcBef>
                <a:spcPts val="1600"/>
              </a:spcBef>
              <a:spcAft>
                <a:spcPts val="0"/>
              </a:spcAft>
              <a:buNone/>
            </a:pPr>
            <a:r>
              <a:rPr lang="en-US" sz="1400">
                <a:solidFill>
                  <a:srgbClr val="595959"/>
                </a:solidFill>
                <a:latin typeface="Arial"/>
                <a:ea typeface="Arial"/>
                <a:cs typeface="Arial"/>
                <a:sym typeface="Arial"/>
              </a:rPr>
              <a:t>Select the correct answer.</a:t>
            </a:r>
            <a:endParaRPr sz="1400">
              <a:solidFill>
                <a:srgbClr val="595959"/>
              </a:solidFill>
              <a:latin typeface="Arial"/>
              <a:ea typeface="Arial"/>
              <a:cs typeface="Arial"/>
              <a:sym typeface="Arial"/>
            </a:endParaRPr>
          </a:p>
          <a:p>
            <a:pPr indent="0" lvl="0" marL="0" rtl="0" algn="l">
              <a:spcBef>
                <a:spcPts val="1600"/>
              </a:spcBef>
              <a:spcAft>
                <a:spcPts val="0"/>
              </a:spcAft>
              <a:buNone/>
            </a:pPr>
            <a:r>
              <a:rPr lang="en-US" sz="1400">
                <a:solidFill>
                  <a:srgbClr val="595959"/>
                </a:solidFill>
                <a:latin typeface="Arial"/>
                <a:ea typeface="Arial"/>
                <a:cs typeface="Arial"/>
                <a:sym typeface="Arial"/>
              </a:rPr>
              <a:t>❏    CONTAINS</a:t>
            </a:r>
            <a:endParaRPr sz="1400">
              <a:solidFill>
                <a:srgbClr val="595959"/>
              </a:solidFill>
              <a:latin typeface="Arial"/>
              <a:ea typeface="Arial"/>
              <a:cs typeface="Arial"/>
              <a:sym typeface="Arial"/>
            </a:endParaRPr>
          </a:p>
          <a:p>
            <a:pPr indent="0" lvl="0" marL="0" rtl="0" algn="l">
              <a:spcBef>
                <a:spcPts val="1600"/>
              </a:spcBef>
              <a:spcAft>
                <a:spcPts val="0"/>
              </a:spcAft>
              <a:buNone/>
            </a:pPr>
            <a:r>
              <a:rPr lang="en-US" sz="1800">
                <a:solidFill>
                  <a:srgbClr val="595959"/>
                </a:solidFill>
                <a:latin typeface="Arial"/>
                <a:ea typeface="Arial"/>
                <a:cs typeface="Arial"/>
                <a:sym typeface="Arial"/>
              </a:rPr>
              <a:t>✅ </a:t>
            </a:r>
            <a:r>
              <a:rPr lang="en-US" sz="1400">
                <a:solidFill>
                  <a:srgbClr val="595959"/>
                </a:solidFill>
                <a:latin typeface="Arial"/>
                <a:ea typeface="Arial"/>
                <a:cs typeface="Arial"/>
                <a:sym typeface="Arial"/>
              </a:rPr>
              <a:t> IN</a:t>
            </a:r>
            <a:endParaRPr sz="1400">
              <a:solidFill>
                <a:srgbClr val="595959"/>
              </a:solidFill>
              <a:latin typeface="Arial"/>
              <a:ea typeface="Arial"/>
              <a:cs typeface="Arial"/>
              <a:sym typeface="Arial"/>
            </a:endParaRPr>
          </a:p>
          <a:p>
            <a:pPr indent="0" lvl="0" marL="0" rtl="0" algn="l">
              <a:spcBef>
                <a:spcPts val="1600"/>
              </a:spcBef>
              <a:spcAft>
                <a:spcPts val="0"/>
              </a:spcAft>
              <a:buNone/>
            </a:pPr>
            <a:r>
              <a:rPr lang="en-US" sz="1400">
                <a:solidFill>
                  <a:srgbClr val="595959"/>
                </a:solidFill>
                <a:latin typeface="Arial"/>
                <a:ea typeface="Arial"/>
                <a:cs typeface="Arial"/>
                <a:sym typeface="Arial"/>
              </a:rPr>
              <a:t>❏    IS</a:t>
            </a:r>
            <a:endParaRPr sz="1400">
              <a:solidFill>
                <a:srgbClr val="595959"/>
              </a:solidFill>
              <a:latin typeface="Arial"/>
              <a:ea typeface="Arial"/>
              <a:cs typeface="Arial"/>
              <a:sym typeface="Arial"/>
            </a:endParaRPr>
          </a:p>
          <a:p>
            <a:pPr indent="0" lvl="0" marL="0" rtl="0" algn="l">
              <a:spcBef>
                <a:spcPts val="1600"/>
              </a:spcBef>
              <a:spcAft>
                <a:spcPts val="0"/>
              </a:spcAft>
              <a:buNone/>
            </a:pPr>
            <a:r>
              <a:rPr lang="en-US" sz="1400">
                <a:solidFill>
                  <a:srgbClr val="595959"/>
                </a:solidFill>
                <a:latin typeface="Arial"/>
                <a:ea typeface="Arial"/>
                <a:cs typeface="Arial"/>
                <a:sym typeface="Arial"/>
              </a:rPr>
              <a:t>❏    EQUALS</a:t>
            </a:r>
            <a:endParaRPr sz="1400">
              <a:solidFill>
                <a:srgbClr val="595959"/>
              </a:solidFill>
              <a:latin typeface="Arial"/>
              <a:ea typeface="Arial"/>
              <a:cs typeface="Arial"/>
              <a:sym typeface="Arial"/>
            </a:endParaRPr>
          </a:p>
          <a:p>
            <a:pPr indent="0" lvl="0" marL="0" rtl="0" algn="l">
              <a:spcBef>
                <a:spcPts val="1600"/>
              </a:spcBef>
              <a:spcAft>
                <a:spcPts val="0"/>
              </a:spcAft>
              <a:buNone/>
            </a:pPr>
            <a:r>
              <a:t/>
            </a:r>
            <a:endParaRPr/>
          </a:p>
        </p:txBody>
      </p:sp>
      <p:sp>
        <p:nvSpPr>
          <p:cNvPr id="1546" name="Google Shape;1546;g5ca1215cb3_0_15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5ca1215cb3_0_15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5ca1215cb3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g5ca1215cb3_0_15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9" name="Shape 1559"/>
        <p:cNvGrpSpPr/>
        <p:nvPr/>
      </p:nvGrpSpPr>
      <p:grpSpPr>
        <a:xfrm>
          <a:off x="0" y="0"/>
          <a:ext cx="0" cy="0"/>
          <a:chOff x="0" y="0"/>
          <a:chExt cx="0" cy="0"/>
        </a:xfrm>
      </p:grpSpPr>
      <p:sp>
        <p:nvSpPr>
          <p:cNvPr id="1560" name="Google Shape;1560;g5ca1215cb3_0_1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5ca1215cb3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g5ca1215cb3_0_15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Google Shape;1568;g5ca1215cb3_0_16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9" name="Google Shape;1569;g5ca1215cb3_0_16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70" name="Google Shape;1570;g5ca1215cb3_0_16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5ca1215cb3_0_16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5ca1215cb3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76" name="Google Shape;1576;g5ca1215cb3_0_16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1" name="Shape 1581"/>
        <p:cNvGrpSpPr/>
        <p:nvPr/>
      </p:nvGrpSpPr>
      <p:grpSpPr>
        <a:xfrm>
          <a:off x="0" y="0"/>
          <a:ext cx="0" cy="0"/>
          <a:chOff x="0" y="0"/>
          <a:chExt cx="0" cy="0"/>
        </a:xfrm>
      </p:grpSpPr>
      <p:sp>
        <p:nvSpPr>
          <p:cNvPr id="1582" name="Google Shape;1582;g5ca1215cb3_0_16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5ca1215cb3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g5ca1215cb3_0_16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6" name="Shape 1596"/>
        <p:cNvGrpSpPr/>
        <p:nvPr/>
      </p:nvGrpSpPr>
      <p:grpSpPr>
        <a:xfrm>
          <a:off x="0" y="0"/>
          <a:ext cx="0" cy="0"/>
          <a:chOff x="0" y="0"/>
          <a:chExt cx="0" cy="0"/>
        </a:xfrm>
      </p:grpSpPr>
      <p:sp>
        <p:nvSpPr>
          <p:cNvPr id="1597" name="Google Shape;1597;g5ca1215cb3_0_1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5ca1215cb3_0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can specify multiple nodes to create separated by commas, or you can specify multiple CREATE statements.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will learn about MERGE later in this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will learn about constraints in the next module.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9" name="Google Shape;1599;g5ca1215cb3_0_17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ca1215cb3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ca1215c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 us begin by making a real-life analogy.</a:t>
            </a:r>
            <a:br>
              <a:rPr lang="en-US"/>
            </a:br>
            <a:br>
              <a:rPr lang="en-US"/>
            </a:br>
            <a:r>
              <a:rPr lang="en-US"/>
              <a:t>Suppose you bake a pie for your friend Anne.  You want to delivery it quickly, so she can enjoy it while it is still warm.  How would you go about delivering it?  </a:t>
            </a:r>
            <a:br>
              <a:rPr lang="en-US"/>
            </a:br>
            <a:br>
              <a:rPr lang="en-US"/>
            </a:br>
            <a:r>
              <a:rPr lang="en-US"/>
              <a:t>Most people would follow these simple steps: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Leave my house</a:t>
            </a:r>
            <a:endParaRPr/>
          </a:p>
          <a:p>
            <a:pPr indent="-317500" lvl="0" marL="457200" rtl="0" algn="l">
              <a:spcBef>
                <a:spcPts val="0"/>
              </a:spcBef>
              <a:spcAft>
                <a:spcPts val="0"/>
              </a:spcAft>
              <a:buSzPts val="1400"/>
              <a:buAutoNum type="arabicPeriod"/>
            </a:pPr>
            <a:r>
              <a:rPr lang="en-US"/>
              <a:t>Point myself towards Anne’s house</a:t>
            </a:r>
            <a:endParaRPr/>
          </a:p>
          <a:p>
            <a:pPr indent="-317500" lvl="0" marL="457200" rtl="0" algn="l">
              <a:spcBef>
                <a:spcPts val="0"/>
              </a:spcBef>
              <a:spcAft>
                <a:spcPts val="0"/>
              </a:spcAft>
              <a:buSzPts val="1400"/>
              <a:buAutoNum type="arabicPeriod"/>
            </a:pPr>
            <a:r>
              <a:rPr lang="en-US"/>
              <a:t>Walk to Anne’s house</a:t>
            </a:r>
            <a:br>
              <a:rPr lang="en-US"/>
            </a:br>
            <a:endParaRPr/>
          </a:p>
          <a:p>
            <a:pPr indent="0" lvl="0" marL="0" rtl="0" algn="l">
              <a:spcBef>
                <a:spcPts val="0"/>
              </a:spcBef>
              <a:spcAft>
                <a:spcPts val="0"/>
              </a:spcAft>
              <a:buNone/>
            </a:pPr>
            <a:r>
              <a:rPr lang="en-US"/>
              <a:t>This takes maybe 30 seconds, and the pie is piping hot when you get there.  No wasted time or effort.  This is how Index-Free adjacency operates.</a:t>
            </a:r>
            <a:endParaRPr/>
          </a:p>
        </p:txBody>
      </p:sp>
      <p:sp>
        <p:nvSpPr>
          <p:cNvPr id="287" name="Google Shape;287;g5ca1215cb3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g5ca1215cb3_0_1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5ca1215cb3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If you add a label to a node that already exists, it is a no-op.</a:t>
            </a:r>
            <a:endParaRPr/>
          </a:p>
          <a:p>
            <a:pPr indent="0" lvl="0" marL="0" rtl="0" algn="l">
              <a:spcBef>
                <a:spcPts val="0"/>
              </a:spcBef>
              <a:spcAft>
                <a:spcPts val="0"/>
              </a:spcAft>
              <a:buNone/>
            </a:pPr>
            <a:r>
              <a:t/>
            </a:r>
            <a:endParaRPr/>
          </a:p>
        </p:txBody>
      </p:sp>
      <p:sp>
        <p:nvSpPr>
          <p:cNvPr id="1610" name="Google Shape;1610;g5ca1215cb3_0_17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7" name="Shape 1617"/>
        <p:cNvGrpSpPr/>
        <p:nvPr/>
      </p:nvGrpSpPr>
      <p:grpSpPr>
        <a:xfrm>
          <a:off x="0" y="0"/>
          <a:ext cx="0" cy="0"/>
          <a:chOff x="0" y="0"/>
          <a:chExt cx="0" cy="0"/>
        </a:xfrm>
      </p:grpSpPr>
      <p:sp>
        <p:nvSpPr>
          <p:cNvPr id="1618" name="Google Shape;1618;g5ca1215cb3_0_17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5ca1215cb3_0_1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20" name="Google Shape;1620;g5ca1215cb3_0_17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5ca1215cb3_0_17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5ca1215cb3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30" name="Google Shape;1630;g5ca1215cb3_0_17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8" name="Shape 1638"/>
        <p:cNvGrpSpPr/>
        <p:nvPr/>
      </p:nvGrpSpPr>
      <p:grpSpPr>
        <a:xfrm>
          <a:off x="0" y="0"/>
          <a:ext cx="0" cy="0"/>
          <a:chOff x="0" y="0"/>
          <a:chExt cx="0" cy="0"/>
        </a:xfrm>
      </p:grpSpPr>
      <p:sp>
        <p:nvSpPr>
          <p:cNvPr id="1639" name="Google Shape;1639;g5ca1215cb3_0_1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5ca1215cb3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Using the JSON style object to set properties, it is all or nothing when you use ‘=’.</a:t>
            </a:r>
            <a:endParaRPr/>
          </a:p>
        </p:txBody>
      </p:sp>
      <p:sp>
        <p:nvSpPr>
          <p:cNvPr id="1641" name="Google Shape;1641;g5ca1215cb3_0_17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9" name="Shape 1649"/>
        <p:cNvGrpSpPr/>
        <p:nvPr/>
      </p:nvGrpSpPr>
      <p:grpSpPr>
        <a:xfrm>
          <a:off x="0" y="0"/>
          <a:ext cx="0" cy="0"/>
          <a:chOff x="0" y="0"/>
          <a:chExt cx="0" cy="0"/>
        </a:xfrm>
      </p:grpSpPr>
      <p:sp>
        <p:nvSpPr>
          <p:cNvPr id="1650" name="Google Shape;1650;g5ca1215cb3_0_17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5ca1215cb3_0_1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Using ‘+=’ is frequently used by most developers.</a:t>
            </a:r>
            <a:endParaRPr/>
          </a:p>
        </p:txBody>
      </p:sp>
      <p:sp>
        <p:nvSpPr>
          <p:cNvPr id="1652" name="Google Shape;1652;g5ca1215cb3_0_17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g5ca1215cb3_0_17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5ca1215cb3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63" name="Google Shape;1663;g5ca1215cb3_0_17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5ca1215cb3_0_17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5ca1215cb3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000000"/>
                </a:solidFill>
                <a:latin typeface="Arial"/>
                <a:ea typeface="Arial"/>
                <a:cs typeface="Arial"/>
                <a:sym typeface="Arial"/>
              </a:rPr>
              <a:t>Show students how to  :play intro-exercises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and how to navigate to Exercise 6.</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1674" name="Google Shape;1674;g5ca1215cb3_0_17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9" name="Shape 1679"/>
        <p:cNvGrpSpPr/>
        <p:nvPr/>
      </p:nvGrpSpPr>
      <p:grpSpPr>
        <a:xfrm>
          <a:off x="0" y="0"/>
          <a:ext cx="0" cy="0"/>
          <a:chOff x="0" y="0"/>
          <a:chExt cx="0" cy="0"/>
        </a:xfrm>
      </p:grpSpPr>
      <p:sp>
        <p:nvSpPr>
          <p:cNvPr id="1680" name="Google Shape;1680;g5ca1215cb3_0_17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5ca1215cb3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82" name="Google Shape;1682;g5ca1215cb3_0_17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g5ca1215cb3_0_17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5ca1215cb3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Provided you have the “from” and “to” nodes, you can create multiple relationships either is a single pattern or with comma separated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you create relationships based upon a `MATCH` clause, you must be certain that only a single node is returned for the `MATCH`, otherwise multiple relationships will be created.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Always use caution to not create multiple relationships of the same type between two nodes (MERGE will help with this!)</a:t>
            </a:r>
            <a:endParaRPr/>
          </a:p>
          <a:p>
            <a:pPr indent="0" lvl="0" marL="0" rtl="0" algn="l">
              <a:spcBef>
                <a:spcPts val="0"/>
              </a:spcBef>
              <a:spcAft>
                <a:spcPts val="0"/>
              </a:spcAft>
              <a:buNone/>
            </a:pPr>
            <a:r>
              <a:t/>
            </a:r>
            <a:endParaRPr/>
          </a:p>
        </p:txBody>
      </p:sp>
      <p:sp>
        <p:nvSpPr>
          <p:cNvPr id="1693" name="Google Shape;1693;g5ca1215cb3_0_17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0" name="Shape 1700"/>
        <p:cNvGrpSpPr/>
        <p:nvPr/>
      </p:nvGrpSpPr>
      <p:grpSpPr>
        <a:xfrm>
          <a:off x="0" y="0"/>
          <a:ext cx="0" cy="0"/>
          <a:chOff x="0" y="0"/>
          <a:chExt cx="0" cy="0"/>
        </a:xfrm>
      </p:grpSpPr>
      <p:sp>
        <p:nvSpPr>
          <p:cNvPr id="1701" name="Google Shape;1701;g5ca1215cb3_0_18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5ca1215cb3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can check for existence of the relationship before creating it or use MERGE (will learn about later in this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do NOT want duplicate nodes or relationships in your graph!</a:t>
            </a:r>
            <a:endParaRPr/>
          </a:p>
          <a:p>
            <a:pPr indent="0" lvl="0" marL="0" rtl="0" algn="l">
              <a:spcBef>
                <a:spcPts val="0"/>
              </a:spcBef>
              <a:spcAft>
                <a:spcPts val="0"/>
              </a:spcAft>
              <a:buNone/>
            </a:pPr>
            <a:r>
              <a:t/>
            </a:r>
            <a:endParaRPr/>
          </a:p>
        </p:txBody>
      </p:sp>
      <p:sp>
        <p:nvSpPr>
          <p:cNvPr id="1703" name="Google Shape;1703;g5ca1215cb3_0_18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ca1215cb3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ca1215cb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By contrast, traditional RDBMS cannot do this.  In a RDBMS world, the pie-delivery process would go like this: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Leave my house</a:t>
            </a:r>
            <a:endParaRPr/>
          </a:p>
          <a:p>
            <a:pPr indent="-317500" lvl="0" marL="457200" rtl="0" algn="l">
              <a:spcBef>
                <a:spcPts val="0"/>
              </a:spcBef>
              <a:spcAft>
                <a:spcPts val="0"/>
              </a:spcAft>
              <a:buSzPts val="1400"/>
              <a:buAutoNum type="arabicPeriod"/>
            </a:pPr>
            <a:r>
              <a:rPr lang="en-US"/>
              <a:t>Walk to the town hall.  It contains a Central Index containing the addresses of everyone in town.</a:t>
            </a:r>
            <a:endParaRPr/>
          </a:p>
          <a:p>
            <a:pPr indent="-317500" lvl="0" marL="457200" rtl="0" algn="l">
              <a:spcBef>
                <a:spcPts val="0"/>
              </a:spcBef>
              <a:spcAft>
                <a:spcPts val="0"/>
              </a:spcAft>
              <a:buSzPts val="1400"/>
              <a:buAutoNum type="arabicPeriod"/>
            </a:pPr>
            <a:r>
              <a:rPr lang="en-US"/>
              <a:t>Stand in line.  Everyone looking for an address needs to do the same thing you are, so there is a wait.</a:t>
            </a:r>
            <a:endParaRPr/>
          </a:p>
          <a:p>
            <a:pPr indent="-317500" lvl="0" marL="457200" rtl="0" algn="l">
              <a:spcBef>
                <a:spcPts val="0"/>
              </a:spcBef>
              <a:spcAft>
                <a:spcPts val="0"/>
              </a:spcAft>
              <a:buSzPts val="1400"/>
              <a:buAutoNum type="arabicPeriod"/>
            </a:pPr>
            <a:r>
              <a:rPr lang="en-US"/>
              <a:t>Tell the search agent whom you’re looking for.  They will look up Anne’s address in the index (note that the larger the town, the longer it takes to do the search).  The agent gives you Anne’s address.</a:t>
            </a:r>
            <a:endParaRPr/>
          </a:p>
          <a:p>
            <a:pPr indent="-317500" lvl="0" marL="457200" rtl="0" algn="l">
              <a:spcBef>
                <a:spcPts val="0"/>
              </a:spcBef>
              <a:spcAft>
                <a:spcPts val="0"/>
              </a:spcAft>
              <a:buSzPts val="1400"/>
              <a:buAutoNum type="arabicPeriod"/>
            </a:pPr>
            <a:r>
              <a:rPr lang="en-US"/>
              <a:t>Enter the address into the map app on your phone, and follow the directions to Anne’s house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obviously inefficient.  You needed to walk twice as far, had to wait in line, and had to wait for a search process to complete  But to make matters even worse, there is no concept of “learning the route,” no matter how many times you take it.  Every single time you want to visit Anne’s house, you need to follow these same steps!</a:t>
            </a:r>
            <a:endParaRPr/>
          </a:p>
        </p:txBody>
      </p:sp>
      <p:sp>
        <p:nvSpPr>
          <p:cNvPr id="298" name="Google Shape;298;g5ca1215cb3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5ca1215cb3_0_1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5ca1215cb3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14" name="Google Shape;1714;g5ca1215cb3_0_18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2" name="Shape 1722"/>
        <p:cNvGrpSpPr/>
        <p:nvPr/>
      </p:nvGrpSpPr>
      <p:grpSpPr>
        <a:xfrm>
          <a:off x="0" y="0"/>
          <a:ext cx="0" cy="0"/>
          <a:chOff x="0" y="0"/>
          <a:chExt cx="0" cy="0"/>
        </a:xfrm>
      </p:grpSpPr>
      <p:sp>
        <p:nvSpPr>
          <p:cNvPr id="1723" name="Google Shape;1723;g5ca1215cb3_0_18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5ca1215cb3_0_1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000000"/>
                </a:solidFill>
                <a:latin typeface="Arial"/>
                <a:ea typeface="Arial"/>
                <a:cs typeface="Arial"/>
                <a:sym typeface="Arial"/>
              </a:rPr>
              <a:t>Show students how to  :play intro-exercises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and how to navigate to Exercise 7.</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1725" name="Google Shape;1725;g5ca1215cb3_0_18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0" name="Shape 1730"/>
        <p:cNvGrpSpPr/>
        <p:nvPr/>
      </p:nvGrpSpPr>
      <p:grpSpPr>
        <a:xfrm>
          <a:off x="0" y="0"/>
          <a:ext cx="0" cy="0"/>
          <a:chOff x="0" y="0"/>
          <a:chExt cx="0" cy="0"/>
        </a:xfrm>
      </p:grpSpPr>
      <p:sp>
        <p:nvSpPr>
          <p:cNvPr id="1731" name="Google Shape;1731;g5ca1215cb3_0_18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5ca1215cb3_0_1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g5ca1215cb3_0_18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2" name="Shape 1742"/>
        <p:cNvGrpSpPr/>
        <p:nvPr/>
      </p:nvGrpSpPr>
      <p:grpSpPr>
        <a:xfrm>
          <a:off x="0" y="0"/>
          <a:ext cx="0" cy="0"/>
          <a:chOff x="0" y="0"/>
          <a:chExt cx="0" cy="0"/>
        </a:xfrm>
      </p:grpSpPr>
      <p:sp>
        <p:nvSpPr>
          <p:cNvPr id="1743" name="Google Shape;1743;g5ca1215cb3_0_18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5ca1215cb3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should </a:t>
            </a:r>
            <a:r>
              <a:rPr lang="en-US" u="sng"/>
              <a:t>not</a:t>
            </a:r>
            <a:r>
              <a:rPr lang="en-US"/>
              <a:t> delete Christian Bale because he has a relationship to the movie RescueDawn.</a:t>
            </a:r>
            <a:endParaRPr/>
          </a:p>
        </p:txBody>
      </p:sp>
      <p:sp>
        <p:nvSpPr>
          <p:cNvPr id="1745" name="Google Shape;1745;g5ca1215cb3_0_18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3" name="Shape 1753"/>
        <p:cNvGrpSpPr/>
        <p:nvPr/>
      </p:nvGrpSpPr>
      <p:grpSpPr>
        <a:xfrm>
          <a:off x="0" y="0"/>
          <a:ext cx="0" cy="0"/>
          <a:chOff x="0" y="0"/>
          <a:chExt cx="0" cy="0"/>
        </a:xfrm>
      </p:grpSpPr>
      <p:sp>
        <p:nvSpPr>
          <p:cNvPr id="1754" name="Google Shape;1754;g5ca1215cb3_0_18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5ca1215cb3_0_1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g5ca1215cb3_0_18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5" name="Shape 1765"/>
        <p:cNvGrpSpPr/>
        <p:nvPr/>
      </p:nvGrpSpPr>
      <p:grpSpPr>
        <a:xfrm>
          <a:off x="0" y="0"/>
          <a:ext cx="0" cy="0"/>
          <a:chOff x="0" y="0"/>
          <a:chExt cx="0" cy="0"/>
        </a:xfrm>
      </p:grpSpPr>
      <p:sp>
        <p:nvSpPr>
          <p:cNvPr id="1766" name="Google Shape;1766;g5ca1215cb3_0_18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5ca1215cb3_0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g5ca1215cb3_0_18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Google Shape;1778;g5ca1215cb3_0_1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5ca1215cb3_0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g5ca1215cb3_0_18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0" name="Shape 1790"/>
        <p:cNvGrpSpPr/>
        <p:nvPr/>
      </p:nvGrpSpPr>
      <p:grpSpPr>
        <a:xfrm>
          <a:off x="0" y="0"/>
          <a:ext cx="0" cy="0"/>
          <a:chOff x="0" y="0"/>
          <a:chExt cx="0" cy="0"/>
        </a:xfrm>
      </p:grpSpPr>
      <p:sp>
        <p:nvSpPr>
          <p:cNvPr id="1791" name="Google Shape;1791;g5ca1215cb3_0_18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5ca1215cb3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000000"/>
                </a:solidFill>
                <a:latin typeface="Arial"/>
                <a:ea typeface="Arial"/>
                <a:cs typeface="Arial"/>
                <a:sym typeface="Arial"/>
              </a:rPr>
              <a:t>Show students how to  :play intro-exercises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and how to navigate to Exercise 8.</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1793" name="Google Shape;1793;g5ca1215cb3_0_18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8" name="Shape 1798"/>
        <p:cNvGrpSpPr/>
        <p:nvPr/>
      </p:nvGrpSpPr>
      <p:grpSpPr>
        <a:xfrm>
          <a:off x="0" y="0"/>
          <a:ext cx="0" cy="0"/>
          <a:chOff x="0" y="0"/>
          <a:chExt cx="0" cy="0"/>
        </a:xfrm>
      </p:grpSpPr>
      <p:sp>
        <p:nvSpPr>
          <p:cNvPr id="1799" name="Google Shape;1799;g5ca1215cb3_0_18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5ca1215cb3_0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Merge is commonly used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Loading relational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Restructuring the graph for a changed data model.</a:t>
            </a:r>
            <a:endParaRPr/>
          </a:p>
        </p:txBody>
      </p:sp>
      <p:sp>
        <p:nvSpPr>
          <p:cNvPr id="1801" name="Google Shape;1801;g5ca1215cb3_0_18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6" name="Shape 1806"/>
        <p:cNvGrpSpPr/>
        <p:nvPr/>
      </p:nvGrpSpPr>
      <p:grpSpPr>
        <a:xfrm>
          <a:off x="0" y="0"/>
          <a:ext cx="0" cy="0"/>
          <a:chOff x="0" y="0"/>
          <a:chExt cx="0" cy="0"/>
        </a:xfrm>
      </p:grpSpPr>
      <p:sp>
        <p:nvSpPr>
          <p:cNvPr id="1807" name="Google Shape;1807;g5ca1215cb3_0_1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5ca1215cb3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can call MERGE multiple times for the node label Actor, but no new nodes will be created since we have one already in the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Students will learn about unique keys in the next module.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09" name="Google Shape;1809;g5ca1215cb3_0_18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ca1215cb3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ca1215cb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That story gives a quick view of the difference, but it is worth our while to look at the details of this in brief.  We’ll start by looking at the weaknesses of RDBMS with relational data.</a:t>
            </a:r>
            <a:endParaRPr/>
          </a:p>
        </p:txBody>
      </p:sp>
      <p:sp>
        <p:nvSpPr>
          <p:cNvPr id="308" name="Google Shape;308;g5ca1215cb3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Google Shape;1822;g5ca1215cb3_0_19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5ca1215cb3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the MATCH clause returns multiple Person nodes, the graph engine will create multiple relationships, if they don’t already exist.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24" name="Google Shape;1824;g5ca1215cb3_0_19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g5ca1215cb3_0_19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5ca1215cb3_0_1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Because there is no </a:t>
            </a:r>
            <a:r>
              <a:rPr i="1" lang="en-US"/>
              <a:t>Person</a:t>
            </a:r>
            <a:r>
              <a:rPr lang="en-US"/>
              <a:t> node in the graph for </a:t>
            </a:r>
            <a:r>
              <a:rPr i="1" lang="en-US"/>
              <a:t>Sir Michael Caine</a:t>
            </a:r>
            <a:r>
              <a:rPr lang="en-US"/>
              <a:t>, the graph engine creates a new </a:t>
            </a:r>
            <a:r>
              <a:rPr i="1" lang="en-US"/>
              <a:t>Person</a:t>
            </a:r>
            <a:r>
              <a:rPr lang="en-US"/>
              <a:t> node with the property values </a:t>
            </a:r>
            <a:r>
              <a:rPr i="1" lang="en-US"/>
              <a:t>Sir Michael Caine</a:t>
            </a:r>
            <a:r>
              <a:rPr lang="en-US"/>
              <a:t> for the </a:t>
            </a:r>
            <a:r>
              <a:rPr i="1" lang="en-US"/>
              <a:t>name</a:t>
            </a:r>
            <a:r>
              <a:rPr lang="en-US"/>
              <a:t>, </a:t>
            </a:r>
            <a:r>
              <a:rPr i="1" lang="en-US"/>
              <a:t>1934 </a:t>
            </a:r>
            <a:r>
              <a:rPr lang="en-US"/>
              <a:t>for </a:t>
            </a:r>
            <a:r>
              <a:rPr i="1" lang="en-US"/>
              <a:t>born</a:t>
            </a:r>
            <a:r>
              <a:rPr lang="en-US"/>
              <a:t>, and </a:t>
            </a:r>
            <a:r>
              <a:rPr i="1" lang="en-US"/>
              <a:t>London</a:t>
            </a:r>
            <a:r>
              <a:rPr lang="en-US"/>
              <a:t> for </a:t>
            </a:r>
            <a:r>
              <a:rPr i="1" lang="en-US"/>
              <a:t>birthPlace</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need to be careful when merging to ensure that nodes are not created unnecessarily!</a:t>
            </a:r>
            <a:endParaRPr/>
          </a:p>
        </p:txBody>
      </p:sp>
      <p:sp>
        <p:nvSpPr>
          <p:cNvPr id="1833" name="Google Shape;1833;g5ca1215cb3_0_19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3" name="Shape 1843"/>
        <p:cNvGrpSpPr/>
        <p:nvPr/>
      </p:nvGrpSpPr>
      <p:grpSpPr>
        <a:xfrm>
          <a:off x="0" y="0"/>
          <a:ext cx="0" cy="0"/>
          <a:chOff x="0" y="0"/>
          <a:chExt cx="0" cy="0"/>
        </a:xfrm>
      </p:grpSpPr>
      <p:sp>
        <p:nvSpPr>
          <p:cNvPr id="1844" name="Google Shape;1844;g5ca1215cb3_0_19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5ca1215cb3_0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can use MERGE to update existing nodes also. Here we add the Sir Michael Caine node if it doesn’t exist and updates the existing node if it already exists.</a:t>
            </a:r>
            <a:endParaRPr/>
          </a:p>
        </p:txBody>
      </p:sp>
      <p:sp>
        <p:nvSpPr>
          <p:cNvPr id="1846" name="Google Shape;1846;g5ca1215cb3_0_19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Google Shape;1856;g5ca1215cb3_0_19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5ca1215cb3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Using MERGE is a good thing to do when creating relationships to ensure that you do not create multiple relationships in the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code can run several times and no new relationships will be created.</a:t>
            </a:r>
            <a:endParaRPr/>
          </a:p>
        </p:txBody>
      </p:sp>
      <p:sp>
        <p:nvSpPr>
          <p:cNvPr id="1858" name="Google Shape;1858;g5ca1215cb3_0_19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5ca1215cb3_0_19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5ca1215cb3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000000"/>
                </a:solidFill>
                <a:latin typeface="Arial"/>
                <a:ea typeface="Arial"/>
                <a:cs typeface="Arial"/>
                <a:sym typeface="Arial"/>
              </a:rPr>
              <a:t>Show students how to  :play intro-exercises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and how to navigate to Exercise 9.</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1868" name="Google Shape;1868;g5ca1215cb3_0_19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3" name="Shape 1873"/>
        <p:cNvGrpSpPr/>
        <p:nvPr/>
      </p:nvGrpSpPr>
      <p:grpSpPr>
        <a:xfrm>
          <a:off x="0" y="0"/>
          <a:ext cx="0" cy="0"/>
          <a:chOff x="0" y="0"/>
          <a:chExt cx="0" cy="0"/>
        </a:xfrm>
      </p:grpSpPr>
      <p:sp>
        <p:nvSpPr>
          <p:cNvPr id="1874" name="Google Shape;1874;g5ca1215cb3_0_19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5ca1215cb3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g5ca1215cb3_0_19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Google Shape;1881;g5ca1215cb3_0_19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5ca1215cb3_0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66666"/>
                </a:solidFill>
                <a:latin typeface="Arial"/>
                <a:ea typeface="Arial"/>
                <a:cs typeface="Arial"/>
                <a:sym typeface="Arial"/>
              </a:rPr>
              <a:t>What Cypher clauses can you use to create a node?</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Select the correct answers.</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 CREATE</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  CREATE NODE</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 MERGE</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  ADD</a:t>
            </a:r>
            <a:endParaRPr sz="1800">
              <a:solidFill>
                <a:srgbClr val="666666"/>
              </a:solidFill>
              <a:latin typeface="Arial"/>
              <a:ea typeface="Arial"/>
              <a:cs typeface="Arial"/>
              <a:sym typeface="Arial"/>
            </a:endParaRPr>
          </a:p>
          <a:p>
            <a:pPr indent="0" lvl="0" marL="0" rtl="0" algn="l">
              <a:spcBef>
                <a:spcPts val="1600"/>
              </a:spcBef>
              <a:spcAft>
                <a:spcPts val="0"/>
              </a:spcAft>
              <a:buNone/>
            </a:pPr>
            <a:r>
              <a:t/>
            </a:r>
            <a:endParaRPr/>
          </a:p>
        </p:txBody>
      </p:sp>
      <p:sp>
        <p:nvSpPr>
          <p:cNvPr id="1883" name="Google Shape;1883;g5ca1215cb3_0_19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8" name="Shape 1888"/>
        <p:cNvGrpSpPr/>
        <p:nvPr/>
      </p:nvGrpSpPr>
      <p:grpSpPr>
        <a:xfrm>
          <a:off x="0" y="0"/>
          <a:ext cx="0" cy="0"/>
          <a:chOff x="0" y="0"/>
          <a:chExt cx="0" cy="0"/>
        </a:xfrm>
      </p:grpSpPr>
      <p:sp>
        <p:nvSpPr>
          <p:cNvPr id="1889" name="Google Shape;1889;g5ca1215cb3_0_19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5ca1215cb3_0_1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g5ca1215cb3_0_19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5ca1215cb3_0_19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5ca1215cb3_0_1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66666"/>
                </a:solidFill>
                <a:latin typeface="Arial"/>
                <a:ea typeface="Arial"/>
                <a:cs typeface="Arial"/>
                <a:sym typeface="Arial"/>
              </a:rPr>
              <a:t>Suppose that you have retrieved a node,</a:t>
            </a:r>
            <a:r>
              <a:rPr i="1" lang="en-US" sz="1800">
                <a:solidFill>
                  <a:srgbClr val="666666"/>
                </a:solidFill>
                <a:latin typeface="Arial"/>
                <a:ea typeface="Arial"/>
                <a:cs typeface="Arial"/>
                <a:sym typeface="Arial"/>
              </a:rPr>
              <a:t>s</a:t>
            </a:r>
            <a:r>
              <a:rPr lang="en-US" sz="1800">
                <a:solidFill>
                  <a:srgbClr val="666666"/>
                </a:solidFill>
                <a:latin typeface="Arial"/>
                <a:ea typeface="Arial"/>
                <a:cs typeface="Arial"/>
                <a:sym typeface="Arial"/>
              </a:rPr>
              <a:t> with a property, </a:t>
            </a:r>
            <a:r>
              <a:rPr i="1" lang="en-US" sz="1800">
                <a:solidFill>
                  <a:srgbClr val="666666"/>
                </a:solidFill>
                <a:latin typeface="Arial"/>
                <a:ea typeface="Arial"/>
                <a:cs typeface="Arial"/>
                <a:sym typeface="Arial"/>
              </a:rPr>
              <a:t>color</a:t>
            </a:r>
            <a:r>
              <a:rPr lang="en-US" sz="1800">
                <a:solidFill>
                  <a:srgbClr val="666666"/>
                </a:solidFill>
                <a:latin typeface="Arial"/>
                <a:ea typeface="Arial"/>
                <a:cs typeface="Arial"/>
                <a:sym typeface="Arial"/>
              </a:rPr>
              <a:t>:</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What Cypher clause do you add here to delete the </a:t>
            </a:r>
            <a:r>
              <a:rPr i="1" lang="en-US" sz="1800">
                <a:solidFill>
                  <a:srgbClr val="666666"/>
                </a:solidFill>
                <a:latin typeface="Arial"/>
                <a:ea typeface="Arial"/>
                <a:cs typeface="Arial"/>
                <a:sym typeface="Arial"/>
              </a:rPr>
              <a:t>color</a:t>
            </a:r>
            <a:r>
              <a:rPr lang="en-US" sz="1800">
                <a:solidFill>
                  <a:srgbClr val="666666"/>
                </a:solidFill>
                <a:latin typeface="Arial"/>
                <a:ea typeface="Arial"/>
                <a:cs typeface="Arial"/>
                <a:sym typeface="Arial"/>
              </a:rPr>
              <a:t> property from this node?</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Select the correct answers.</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  DELETE s.color</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✅SET s.color=null</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  REMOVE s.color</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  SET s.color=?</a:t>
            </a:r>
            <a:endParaRPr sz="1800">
              <a:solidFill>
                <a:srgbClr val="666666"/>
              </a:solidFill>
              <a:latin typeface="Arial"/>
              <a:ea typeface="Arial"/>
              <a:cs typeface="Arial"/>
              <a:sym typeface="Arial"/>
            </a:endParaRPr>
          </a:p>
          <a:p>
            <a:pPr indent="0" lvl="0" marL="0" rtl="0" algn="l">
              <a:spcBef>
                <a:spcPts val="1600"/>
              </a:spcBef>
              <a:spcAft>
                <a:spcPts val="0"/>
              </a:spcAft>
              <a:buNone/>
            </a:pPr>
            <a:r>
              <a:t/>
            </a:r>
            <a:endParaRPr/>
          </a:p>
        </p:txBody>
      </p:sp>
      <p:sp>
        <p:nvSpPr>
          <p:cNvPr id="1899" name="Google Shape;1899;g5ca1215cb3_0_19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4" name="Shape 1904"/>
        <p:cNvGrpSpPr/>
        <p:nvPr/>
      </p:nvGrpSpPr>
      <p:grpSpPr>
        <a:xfrm>
          <a:off x="0" y="0"/>
          <a:ext cx="0" cy="0"/>
          <a:chOff x="0" y="0"/>
          <a:chExt cx="0" cy="0"/>
        </a:xfrm>
      </p:grpSpPr>
      <p:sp>
        <p:nvSpPr>
          <p:cNvPr id="1905" name="Google Shape;1905;g5ca1215cb3_0_19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5ca1215cb3_0_1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g5ca1215cb3_0_19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ca1215cb3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ca1215cb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RDBMS, the links between records are defined using foreign keys in lookup tables.  These lookup tables are the Central Index from our analogy.  In order to link from one record to another, you need to capture the ID of the person you’re interested in, find their entry in the lookup table, capture the foreign key for their address, then find the matching primary key in the Address table. </a:t>
            </a:r>
            <a:br>
              <a:rPr lang="en-US"/>
            </a:br>
            <a:br>
              <a:rPr lang="en-US"/>
            </a:br>
            <a:r>
              <a:rPr lang="en-US"/>
              <a:t> That is 4 tasks to complete the very simplest operation.  Even if all of these tasks are perfectly optimized (which is almost never the case in real life), these inefficiencies will add up quickly.  Recall graph problems involve traversing many links along a path--sometimes dozens or hundreds or thousands or even more.  Multiply each of those hops by 3-4 tasks, and even the very fastest process will slow to a crawl.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Index-Free Adjacency has two main purposes:</a:t>
            </a:r>
            <a:endParaRPr/>
          </a:p>
          <a:p>
            <a:pPr indent="-317500" lvl="0" marL="457200" rtl="0" algn="l">
              <a:spcBef>
                <a:spcPts val="0"/>
              </a:spcBef>
              <a:spcAft>
                <a:spcPts val="0"/>
              </a:spcAft>
              <a:buSzPts val="1400"/>
              <a:buChar char="●"/>
            </a:pPr>
            <a:r>
              <a:rPr lang="en-US"/>
              <a:t>Reduce this 4-part process to a single step</a:t>
            </a:r>
            <a:endParaRPr/>
          </a:p>
          <a:p>
            <a:pPr indent="-317500" lvl="0" marL="457200" rtl="0" algn="l">
              <a:spcBef>
                <a:spcPts val="0"/>
              </a:spcBef>
              <a:spcAft>
                <a:spcPts val="0"/>
              </a:spcAft>
              <a:buSzPts val="1400"/>
              <a:buChar char="●"/>
            </a:pPr>
            <a:r>
              <a:rPr lang="en-US"/>
              <a:t>Eliminate the need to do index lookups.  These can get very costly when data volumes are large</a:t>
            </a:r>
            <a:endParaRPr/>
          </a:p>
        </p:txBody>
      </p:sp>
      <p:sp>
        <p:nvSpPr>
          <p:cNvPr id="315" name="Google Shape;315;g5ca1215cb3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2" name="Shape 1912"/>
        <p:cNvGrpSpPr/>
        <p:nvPr/>
      </p:nvGrpSpPr>
      <p:grpSpPr>
        <a:xfrm>
          <a:off x="0" y="0"/>
          <a:ext cx="0" cy="0"/>
          <a:chOff x="0" y="0"/>
          <a:chExt cx="0" cy="0"/>
        </a:xfrm>
      </p:grpSpPr>
      <p:sp>
        <p:nvSpPr>
          <p:cNvPr id="1913" name="Google Shape;1913;g5ca1215cb3_0_19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5ca1215cb3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66666"/>
                </a:solidFill>
                <a:latin typeface="Arial"/>
                <a:ea typeface="Arial"/>
                <a:cs typeface="Arial"/>
                <a:sym typeface="Arial"/>
              </a:rPr>
              <a:t>Suppose you retrieve a node, </a:t>
            </a:r>
            <a:r>
              <a:rPr i="1" lang="en-US" sz="1800">
                <a:solidFill>
                  <a:srgbClr val="666666"/>
                </a:solidFill>
                <a:latin typeface="Arial"/>
                <a:ea typeface="Arial"/>
                <a:cs typeface="Arial"/>
                <a:sym typeface="Arial"/>
              </a:rPr>
              <a:t>n</a:t>
            </a:r>
            <a:r>
              <a:rPr lang="en-US" sz="1800">
                <a:solidFill>
                  <a:srgbClr val="666666"/>
                </a:solidFill>
                <a:latin typeface="Arial"/>
                <a:ea typeface="Arial"/>
                <a:cs typeface="Arial"/>
                <a:sym typeface="Arial"/>
              </a:rPr>
              <a:t> in the graph that is related to other nodes. What Cypher clause do you write to delete this node and its relationships in the graph?</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Select the correct answers.</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  DELETE n</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  DELETE n WITH RELATIONSHIPS</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  REMOVE n</a:t>
            </a:r>
            <a:endParaRPr sz="1800">
              <a:solidFill>
                <a:srgbClr val="666666"/>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666666"/>
                </a:solidFill>
                <a:latin typeface="Arial"/>
                <a:ea typeface="Arial"/>
                <a:cs typeface="Arial"/>
                <a:sym typeface="Arial"/>
              </a:rPr>
              <a:t>✅ DETACH DELETE n</a:t>
            </a:r>
            <a:endParaRPr sz="1800">
              <a:solidFill>
                <a:srgbClr val="666666"/>
              </a:solidFill>
              <a:latin typeface="Arial"/>
              <a:ea typeface="Arial"/>
              <a:cs typeface="Arial"/>
              <a:sym typeface="Arial"/>
            </a:endParaRPr>
          </a:p>
          <a:p>
            <a:pPr indent="0" lvl="0" marL="0" rtl="0" algn="l">
              <a:spcBef>
                <a:spcPts val="1600"/>
              </a:spcBef>
              <a:spcAft>
                <a:spcPts val="0"/>
              </a:spcAft>
              <a:buNone/>
            </a:pPr>
            <a:r>
              <a:t/>
            </a:r>
            <a:endParaRPr/>
          </a:p>
        </p:txBody>
      </p:sp>
      <p:sp>
        <p:nvSpPr>
          <p:cNvPr id="1915" name="Google Shape;1915;g5ca1215cb3_0_19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0" name="Shape 1920"/>
        <p:cNvGrpSpPr/>
        <p:nvPr/>
      </p:nvGrpSpPr>
      <p:grpSpPr>
        <a:xfrm>
          <a:off x="0" y="0"/>
          <a:ext cx="0" cy="0"/>
          <a:chOff x="0" y="0"/>
          <a:chExt cx="0" cy="0"/>
        </a:xfrm>
      </p:grpSpPr>
      <p:sp>
        <p:nvSpPr>
          <p:cNvPr id="1921" name="Google Shape;1921;g5ca1215cb3_0_19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5ca1215cb3_0_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g5ca1215cb3_0_19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8" name="Shape 1928"/>
        <p:cNvGrpSpPr/>
        <p:nvPr/>
      </p:nvGrpSpPr>
      <p:grpSpPr>
        <a:xfrm>
          <a:off x="0" y="0"/>
          <a:ext cx="0" cy="0"/>
          <a:chOff x="0" y="0"/>
          <a:chExt cx="0" cy="0"/>
        </a:xfrm>
      </p:grpSpPr>
      <p:sp>
        <p:nvSpPr>
          <p:cNvPr id="1929" name="Google Shape;1929;g5ca1215cb3_0_20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5ca1215cb3_0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31" name="Google Shape;1931;g5ca1215cb3_0_20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ca1215cb3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ca1215cb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Next, let’s examine how Index-Free Adjacency enables rapid traversal, and some of the additional effects that appear when we implement it</a:t>
            </a:r>
            <a:endParaRPr/>
          </a:p>
        </p:txBody>
      </p:sp>
      <p:sp>
        <p:nvSpPr>
          <p:cNvPr id="332" name="Google Shape;332;g5ca1215cb3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ca1215cb3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ca1215cb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most important way that Index-Free Adjacency differs from traditional RDBMS is in how relationships are expressed.  Instead of using a Document ID as a relationship key, objects are linked using </a:t>
            </a:r>
            <a:r>
              <a:rPr b="1" lang="en-US"/>
              <a:t>pointers</a:t>
            </a:r>
            <a:r>
              <a:rPr lang="en-US"/>
              <a:t>.  In other words, rather than Person 1 (Anne) being linked to Address 1 (Germany), IFA would instead say that the item at location 1 (Anne)  is linked to the item at location 5 (Germany).  </a:t>
            </a:r>
            <a:br>
              <a:rPr lang="en-US"/>
            </a:br>
            <a:br>
              <a:rPr lang="en-US"/>
            </a:br>
            <a:r>
              <a:rPr lang="en-US"/>
              <a:t>This immediately eliminates 3 of the 4 steps in the RDBMS model.  You still need to do some work to identify the starting point for traversal, but once you know which set of records to start from, hopping from one link to the next is a trivial matter of reading the location specified.  No more lookup tables or index searches.</a:t>
            </a:r>
            <a:br>
              <a:rPr lang="en-US"/>
            </a:br>
            <a:br>
              <a:rPr lang="en-US"/>
            </a:br>
            <a:r>
              <a:rPr lang="en-US"/>
              <a:t>As a side effect of this, one hidden benefit of IFA is potential data size reduction.  Lookup tables and foreign keys are not heavy storage consumers by nature, but in a highly relational dataset--particularly one that is not especially well optimized--they can add up to a great deal of duplicated information.  Index-free adjacency eliminates this.</a:t>
            </a:r>
            <a:endParaRPr/>
          </a:p>
          <a:p>
            <a:pPr indent="0" lvl="0" marL="0" rtl="0" algn="l">
              <a:spcBef>
                <a:spcPts val="0"/>
              </a:spcBef>
              <a:spcAft>
                <a:spcPts val="0"/>
              </a:spcAft>
              <a:buNone/>
            </a:pPr>
            <a:r>
              <a:t/>
            </a:r>
            <a:endParaRPr/>
          </a:p>
        </p:txBody>
      </p:sp>
      <p:sp>
        <p:nvSpPr>
          <p:cNvPr id="339" name="Google Shape;339;g5ca1215cb3_0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ca1215cb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5ca1215cb3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In this lesson, we will discuss some of the basic concepts in Graph Theory.  This will provide useful context for understanding Graph Databases and Neo4j.</a:t>
            </a:r>
            <a:endParaRPr b="0" i="0" sz="1200" u="none" cap="none" strike="noStrike">
              <a:solidFill>
                <a:schemeClr val="dk1"/>
              </a:solidFill>
              <a:latin typeface="Calibri"/>
              <a:ea typeface="Calibri"/>
              <a:cs typeface="Calibri"/>
              <a:sym typeface="Calibri"/>
            </a:endParaRPr>
          </a:p>
        </p:txBody>
      </p:sp>
      <p:sp>
        <p:nvSpPr>
          <p:cNvPr id="121" name="Google Shape;121;g5ca1215cb3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ca1215cb3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ca1215cb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great as index-free adjacency is for traversal, it does raise one common storage question: how to manage deletions and new writes without lots of wasted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Content items rarely have uniform sizes.  Some are larger and some are smaller, and the disparity between the largest and smallest items can be extreme.   Supposing we have a dataset like the one pictured here, what happens if we delete Item G?  There is no guarantee that the next item we write to the database will be of EXACTLY the same size.  If it is larger, it won’t fit, and will need to be written elsewhere.  If it is smaller, we will have some extra space at the margins, which lessens the amount of waste but does not eliminate it.</a:t>
            </a:r>
            <a:br>
              <a:rPr lang="en-US"/>
            </a:br>
            <a:br>
              <a:rPr lang="en-US"/>
            </a:br>
            <a:r>
              <a:rPr lang="en-US"/>
              <a:t>One common way of managing space during deletion and insertion is to occasionally defragment or “optimize” the database.  This involves reorganizing items so that current items are stored maximally efficiently.</a:t>
            </a:r>
            <a:br>
              <a:rPr lang="en-US"/>
            </a:br>
            <a:br>
              <a:rPr lang="en-US"/>
            </a:br>
            <a:r>
              <a:rPr lang="en-US"/>
              <a:t>But with IFA, because all relationships are expressed as concrete locations, defragmenting the storage system would require rewriting most (or even all!) of the relationship values.  This can be enormously painful--especially in use cases where data writes and deletions are common and numerous.</a:t>
            </a:r>
            <a:endParaRPr/>
          </a:p>
        </p:txBody>
      </p:sp>
      <p:sp>
        <p:nvSpPr>
          <p:cNvPr id="358" name="Google Shape;358;g5ca1215cb3_0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ca1215cb3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ca1215cb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Neo4j uses a fairly common solution to this issue: data chunking.  All data items, regardless of the size of their content, are stored in same-sized chunks.  Any item that is too large for one chunk simply reserves multiple chunks for itself, as you see here with items A, C, and F.</a:t>
            </a:r>
            <a:br>
              <a:rPr lang="en-US"/>
            </a:br>
            <a:br>
              <a:rPr lang="en-US"/>
            </a:br>
            <a:r>
              <a:rPr lang="en-US"/>
              <a:t>When you do this, the need for defragmentation vanishes.  You can guarantee that any new data item will fit precisely into the spaces left from earlier deletions.</a:t>
            </a:r>
            <a:br>
              <a:rPr lang="en-US"/>
            </a:br>
            <a:br>
              <a:rPr lang="en-US"/>
            </a:br>
            <a:endParaRPr/>
          </a:p>
        </p:txBody>
      </p:sp>
      <p:sp>
        <p:nvSpPr>
          <p:cNvPr id="385" name="Google Shape;385;g5ca1215cb3_0_1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ca1215cb3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ca1215cb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From a technical perspective, chunking in this way is uniquely suited to a traversal-centric data paradigm.  The related chunks of a single data item need to be traversed in order to express their full contents; and, as we have already discussed, Index-Free Adjacency makes these kinds of hops quite cheap.   What’s more, related chunks need not be adjacent in storage for their traversal to be fast. </a:t>
            </a:r>
            <a:br>
              <a:rPr lang="en-US"/>
            </a:br>
            <a:br>
              <a:rPr lang="en-US"/>
            </a:br>
            <a:r>
              <a:rPr lang="en-US"/>
              <a:t>However, this model leads to a data modeling paradigm that is quite different from that used in RDBMS.  </a:t>
            </a:r>
            <a:br>
              <a:rPr lang="en-US"/>
            </a:br>
            <a:endParaRPr/>
          </a:p>
          <a:p>
            <a:pPr indent="0" lvl="0" marL="0" rtl="0" algn="l">
              <a:spcBef>
                <a:spcPts val="0"/>
              </a:spcBef>
              <a:spcAft>
                <a:spcPts val="0"/>
              </a:spcAft>
              <a:buNone/>
            </a:pPr>
            <a:r>
              <a:rPr lang="en-US"/>
              <a:t>-------</a:t>
            </a:r>
            <a:endParaRPr/>
          </a:p>
          <a:p>
            <a:pPr indent="0" lvl="0" marL="0" rtl="0" algn="l">
              <a:spcBef>
                <a:spcPts val="0"/>
              </a:spcBef>
              <a:spcAft>
                <a:spcPts val="0"/>
              </a:spcAft>
              <a:buNone/>
            </a:pPr>
            <a:br>
              <a:rPr lang="en-US"/>
            </a:br>
            <a:r>
              <a:rPr lang="en-US"/>
              <a:t>In a traditional database, </a:t>
            </a:r>
            <a:r>
              <a:rPr i="1" lang="en-US"/>
              <a:t>denormalization </a:t>
            </a:r>
            <a:r>
              <a:rPr lang="en-US"/>
              <a:t>is a common strategy for increasing performance.  This involves duplicating data from one table into another in order to reduce the need to perform traversals.  As a side effect of that, there is a pervasive rule-of-thumb in the data management world that “it is more performant to store as much information as possible in a single record.”</a:t>
            </a:r>
            <a:br>
              <a:rPr lang="en-US"/>
            </a:br>
            <a:br>
              <a:rPr lang="en-US"/>
            </a:br>
            <a:r>
              <a:rPr lang="en-US"/>
              <a:t>But in an IFA-driven, chunked data  model, precisely the reverse is true.  Because large data items are spread across man</a:t>
            </a:r>
            <a:r>
              <a:rPr lang="en-US">
                <a:solidFill>
                  <a:srgbClr val="000000"/>
                </a:solidFill>
              </a:rPr>
              <a:t>y chunks, scanning a single item involves performing multiple hops.  If the specific piece of metadata you’re interested in is located at the very end of the file, this traversal could be lengthy.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US">
                <a:solidFill>
                  <a:srgbClr val="000000"/>
                </a:solidFill>
              </a:rPr>
              <a:t>On the other hand, if the data is instead highly fragmented, and the relationships between the various parts of the data well-designed, you can skip from the first portion of a single data item to the last portion in 1-2 hops.  Thus, It can be beneficial to model large data items as a network of related smaller items, as this results in fewer hops overall than scanning within a single large item.</a:t>
            </a:r>
            <a:br>
              <a:rPr lang="en-US">
                <a:solidFill>
                  <a:srgbClr val="000000"/>
                </a:solidFill>
              </a:rPr>
            </a:br>
            <a:br>
              <a:rPr lang="en-US">
                <a:solidFill>
                  <a:srgbClr val="000000"/>
                </a:solidFill>
              </a:rPr>
            </a:br>
            <a:r>
              <a:rPr lang="en-US">
                <a:solidFill>
                  <a:srgbClr val="000000"/>
                </a:solidFill>
              </a:rPr>
              <a:t>-------</a:t>
            </a:r>
            <a:br>
              <a:rPr lang="en-US">
                <a:solidFill>
                  <a:srgbClr val="000000"/>
                </a:solidFill>
              </a:rPr>
            </a:br>
            <a:endParaRPr>
              <a:solidFill>
                <a:srgbClr val="000000"/>
              </a:solidFill>
            </a:endParaRPr>
          </a:p>
          <a:p>
            <a:pPr indent="0" lvl="0" marL="0" rtl="0" algn="l">
              <a:spcBef>
                <a:spcPts val="0"/>
              </a:spcBef>
              <a:spcAft>
                <a:spcPts val="0"/>
              </a:spcAft>
              <a:buNone/>
            </a:pPr>
            <a:r>
              <a:rPr lang="en-US"/>
              <a:t>The main takeaway here, though, is this.  Because of the things we just discussed, the modeling rule-of-thumb in Neo4j is that </a:t>
            </a:r>
            <a:r>
              <a:rPr b="1" lang="en-US"/>
              <a:t>each data item should store as little information as is feasible</a:t>
            </a:r>
            <a:r>
              <a:rPr lang="en-US"/>
              <a:t>.  This is precisely backwards from the denormalization-driven assumptions of the RDBMS world.</a:t>
            </a:r>
            <a:br>
              <a:rPr lang="en-US"/>
            </a:br>
            <a:br>
              <a:rPr lang="en-US"/>
            </a:br>
            <a:r>
              <a:rPr lang="en-US"/>
              <a:t>Of course, this is not to say that your nodes and relationships should NEVER contain large amounts of data!  That depends on your specific use case and dataset.  This rule-of-thumb is mainly meant to to highlight the fact that one of the common assumptions of RDBMS data modelling absolutely does not hold in the context of Neo4j--and keeping that assumption can hurt you.</a:t>
            </a:r>
            <a:endParaRPr/>
          </a:p>
        </p:txBody>
      </p:sp>
      <p:sp>
        <p:nvSpPr>
          <p:cNvPr id="413" name="Google Shape;413;g5ca1215cb3_0_1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ca1215cb3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ca1215cb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5ca1215cb3_0_1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ca1215cb3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ca1215cb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5ca1215cb3_0_1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ca1215cb3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5ca1215cb3_0_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6" name="Google Shape;436;g5ca1215cb3_0_2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ca1215cb3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ca1215cb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5ca1215cb3_0_2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5ca1215cb3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ca1215cb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5ca1215cb3_0_2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ca1215cb3_0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ca1215cb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5ca1215cb3_0_2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ca1215cb3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ca1215cb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5ca1215cb3_0_2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476fb5822_0_1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476fb5822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of all: what is a graph?</a:t>
            </a:r>
            <a:br>
              <a:rPr lang="en-US"/>
            </a:br>
            <a:br>
              <a:rPr lang="en-US"/>
            </a:br>
            <a:r>
              <a:rPr lang="en-US"/>
              <a:t>A </a:t>
            </a:r>
            <a:r>
              <a:rPr b="1" lang="en-US"/>
              <a:t>graph </a:t>
            </a:r>
            <a:r>
              <a:rPr lang="en-US"/>
              <a:t>is a collection of objects, each of which has </a:t>
            </a:r>
            <a:r>
              <a:rPr lang="en-US"/>
              <a:t>a set </a:t>
            </a:r>
            <a:r>
              <a:rPr lang="en-US"/>
              <a:t>of binary links with the other objects.  </a:t>
            </a:r>
            <a:br>
              <a:rPr lang="en-US"/>
            </a:br>
            <a:br>
              <a:rPr lang="en-US"/>
            </a:br>
            <a:r>
              <a:rPr lang="en-US"/>
              <a:t>Graphs are a useful way to model data for the purposes of mathematical analysis, and they have been around for quite a long time.  The first use of graphs was by Leonhard Euler in 1735; he used graph theory to prove that the famous </a:t>
            </a:r>
            <a:r>
              <a:rPr i="1" lang="en-US"/>
              <a:t>Seven Bridges of Konigsberg</a:t>
            </a:r>
            <a:r>
              <a:rPr lang="en-US"/>
              <a:t> problem had no solution.  If you’re curious, we can talk about the Seven Bridges problem and Euler’s proof, but this is all deep background for the main topics of interest.</a:t>
            </a:r>
            <a:br>
              <a:rPr lang="en-US"/>
            </a:br>
            <a:br>
              <a:rPr lang="en-US"/>
            </a:br>
            <a:endParaRPr/>
          </a:p>
          <a:p>
            <a:pPr indent="0" lvl="0" marL="0" rtl="0" algn="l">
              <a:spcBef>
                <a:spcPts val="0"/>
              </a:spcBef>
              <a:spcAft>
                <a:spcPts val="0"/>
              </a:spcAft>
              <a:buNone/>
            </a:pPr>
            <a:r>
              <a:rPr lang="en-US"/>
              <a:t>************************************************</a:t>
            </a:r>
            <a:br>
              <a:rPr lang="en-US"/>
            </a:br>
            <a:r>
              <a:rPr lang="en-US"/>
              <a:t>***** </a:t>
            </a:r>
            <a:r>
              <a:rPr b="1" lang="en-US"/>
              <a:t>Optional</a:t>
            </a:r>
            <a:r>
              <a:rPr lang="en-US"/>
              <a:t>: What is the Seven Bridges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Konigsberg, Prussia (now Kaliningrad, Russia) is a city spanning the Pregel River.  It includes two large islands, which are connected to one another and to the river banks by seven bridges.  A map of this arrangement is pictured on the left.</a:t>
            </a:r>
            <a:br>
              <a:rPr lang="en-US"/>
            </a:br>
            <a:br>
              <a:rPr lang="en-US"/>
            </a:br>
            <a:r>
              <a:rPr lang="en-US"/>
              <a:t>The </a:t>
            </a:r>
            <a:r>
              <a:rPr i="1" lang="en-US"/>
              <a:t>Seven Bridges</a:t>
            </a:r>
            <a:r>
              <a:rPr lang="en-US"/>
              <a:t> problem is this: </a:t>
            </a:r>
            <a:r>
              <a:rPr b="1" lang="en-US"/>
              <a:t>is there any possible route through the city that crosses every bridge exactly once?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Some pen-and-paper experimentation will quickly suggest that there is no such route.  However, PROVING that there is no solution is much more difficult; Euler invented Graph Theory as a tool to aid this proof.  The graph representation of the problem is on the right:  four landmasses, each represented by a node, and seven bridges, each represented by a relationship</a:t>
            </a:r>
            <a:br>
              <a:rPr lang="en-US"/>
            </a:br>
            <a:endParaRPr/>
          </a:p>
          <a:p>
            <a:pPr indent="0" lvl="0" marL="0" rtl="0" algn="l">
              <a:spcBef>
                <a:spcPts val="0"/>
              </a:spcBef>
              <a:spcAft>
                <a:spcPts val="0"/>
              </a:spcAft>
              <a:buNone/>
            </a:pPr>
            <a:r>
              <a:t/>
            </a:r>
            <a:endParaRPr/>
          </a:p>
          <a:p>
            <a:pPr indent="0" lvl="0" marL="0" rtl="0" algn="l">
              <a:spcBef>
                <a:spcPts val="0"/>
              </a:spcBef>
              <a:spcAft>
                <a:spcPts val="0"/>
              </a:spcAft>
              <a:buNone/>
            </a:pPr>
            <a:br>
              <a:rPr lang="en-US"/>
            </a:br>
            <a:r>
              <a:rPr lang="en-US"/>
              <a:t>************************************************</a:t>
            </a:r>
            <a:br>
              <a:rPr lang="en-US"/>
            </a:br>
            <a:r>
              <a:rPr lang="en-US"/>
              <a:t>****** </a:t>
            </a:r>
            <a:r>
              <a:rPr b="1" lang="en-US"/>
              <a:t>Extra Optional</a:t>
            </a:r>
            <a:r>
              <a:rPr lang="en-US"/>
              <a:t>: What was Euler’s proof?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Euler observed the following:</a:t>
            </a:r>
            <a:br>
              <a:rPr lang="en-US"/>
            </a:br>
            <a:endParaRPr/>
          </a:p>
          <a:p>
            <a:pPr indent="-317500" lvl="0" marL="457200" rtl="0" algn="l">
              <a:spcBef>
                <a:spcPts val="0"/>
              </a:spcBef>
              <a:spcAft>
                <a:spcPts val="0"/>
              </a:spcAft>
              <a:buSzPts val="1400"/>
              <a:buChar char="●"/>
            </a:pPr>
            <a:r>
              <a:rPr lang="en-US"/>
              <a:t>The route taken within each landmass is irrelevant.  Only the sequence of bridges crossed matters.</a:t>
            </a:r>
            <a:endParaRPr/>
          </a:p>
          <a:p>
            <a:pPr indent="-317500" lvl="0" marL="457200" rtl="0" algn="l">
              <a:spcBef>
                <a:spcPts val="0"/>
              </a:spcBef>
              <a:spcAft>
                <a:spcPts val="0"/>
              </a:spcAft>
              <a:buSzPts val="1400"/>
              <a:buChar char="●"/>
            </a:pPr>
            <a:r>
              <a:rPr lang="en-US"/>
              <a:t>Whenever you enter a landmass via a bridge, you must leave it by a different bridge</a:t>
            </a:r>
            <a:endParaRPr/>
          </a:p>
          <a:p>
            <a:pPr indent="-317500" lvl="1" marL="914400" rtl="0" algn="l">
              <a:spcBef>
                <a:spcPts val="0"/>
              </a:spcBef>
              <a:spcAft>
                <a:spcPts val="0"/>
              </a:spcAft>
              <a:buSzPts val="1400"/>
              <a:buChar char="○"/>
            </a:pPr>
            <a:r>
              <a:rPr lang="en-US"/>
              <a:t>...except at the start (where you leave but do not enter) and at the end (where you enter but do not leave)</a:t>
            </a:r>
            <a:endParaRPr/>
          </a:p>
          <a:p>
            <a:pPr indent="-317500" lvl="0" marL="457200" rtl="0" algn="l">
              <a:spcBef>
                <a:spcPts val="0"/>
              </a:spcBef>
              <a:spcAft>
                <a:spcPts val="0"/>
              </a:spcAft>
              <a:buSzPts val="1400"/>
              <a:buChar char="●"/>
            </a:pPr>
            <a:r>
              <a:rPr lang="en-US"/>
              <a:t>Ergo, for the problem to be solvable, every landmass (except the start and end) must be touched by an even number of bridges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Based on the above observations, the problem has no solution, because all four of the landmasses are touched by an odd number of bridges.</a:t>
            </a:r>
            <a:endParaRPr/>
          </a:p>
          <a:p>
            <a:pPr indent="0" lvl="0" marL="0" rtl="0" algn="l">
              <a:spcBef>
                <a:spcPts val="0"/>
              </a:spcBef>
              <a:spcAft>
                <a:spcPts val="0"/>
              </a:spcAft>
              <a:buNone/>
            </a:pPr>
            <a:br>
              <a:rPr lang="en-US"/>
            </a:br>
            <a:br>
              <a:rPr lang="en-US"/>
            </a:br>
            <a:br>
              <a:rPr lang="en-US"/>
            </a:br>
            <a:br>
              <a:rPr lang="en-US"/>
            </a:br>
            <a:endParaRPr/>
          </a:p>
        </p:txBody>
      </p:sp>
      <p:sp>
        <p:nvSpPr>
          <p:cNvPr id="127" name="Google Shape;127;g4476fb5822_0_1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ca1215cb3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ca1215cb3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5ca1215cb3_0_2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ca1215cb3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ca1215cb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5ca1215cb3_0_2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ca1215cb3_0_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ca1215cb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5ca1215cb3_0_3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ca1215cb3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ca1215cb3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5ca1215cb3_0_3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ca1215cb3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ca1215cb3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you have it, you could do a demo of Bloom to wow the students.</a:t>
            </a:r>
            <a:endParaRPr/>
          </a:p>
        </p:txBody>
      </p:sp>
      <p:sp>
        <p:nvSpPr>
          <p:cNvPr id="513" name="Google Shape;513;g5ca1215cb3_0_3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ca1215cb3_0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ca1215cb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5ca1215cb3_0_3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ca1215cb3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ca1215cb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5ca1215cb3_0_3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5ca1215cb3_0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ca1215cb3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latin typeface="Arial"/>
                <a:ea typeface="Arial"/>
                <a:cs typeface="Arial"/>
                <a:sym typeface="Arial"/>
              </a:rPr>
              <a:t>What are some of the benefits provided by the Neo4j Graph Platform?</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Select the correct answers.</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Database clustering</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ACID</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Index free adjacency</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Optimized graph engine</a:t>
            </a:r>
            <a:endParaRPr sz="1800">
              <a:solidFill>
                <a:srgbClr val="595959"/>
              </a:solidFill>
              <a:latin typeface="Arial"/>
              <a:ea typeface="Arial"/>
              <a:cs typeface="Arial"/>
              <a:sym typeface="Arial"/>
            </a:endParaRPr>
          </a:p>
          <a:p>
            <a:pPr indent="0" lvl="0" marL="0" rtl="0" algn="l">
              <a:spcBef>
                <a:spcPts val="1600"/>
              </a:spcBef>
              <a:spcAft>
                <a:spcPts val="0"/>
              </a:spcAft>
              <a:buNone/>
            </a:pPr>
            <a:r>
              <a:t/>
            </a:r>
            <a:endParaRPr/>
          </a:p>
        </p:txBody>
      </p:sp>
      <p:sp>
        <p:nvSpPr>
          <p:cNvPr id="537" name="Google Shape;537;g5ca1215cb3_0_3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ca1215cb3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ca1215cb3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5ca1215cb3_0_3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ca1215cb3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ca1215cb3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latin typeface="Arial"/>
                <a:ea typeface="Arial"/>
                <a:cs typeface="Arial"/>
                <a:sym typeface="Arial"/>
              </a:rPr>
              <a:t>What libraries are included with Neo4j Graph Platform?</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Select the correct answers.</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APOC</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JGraph</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GRAPH ALGORITHMS</a:t>
            </a:r>
            <a:endParaRPr sz="1800">
              <a:solidFill>
                <a:srgbClr val="595959"/>
              </a:solidFill>
              <a:latin typeface="Arial"/>
              <a:ea typeface="Arial"/>
              <a:cs typeface="Arial"/>
              <a:sym typeface="Arial"/>
            </a:endParaRPr>
          </a:p>
          <a:p>
            <a:pPr indent="0" lvl="0" marL="0" rtl="0" algn="l">
              <a:lnSpc>
                <a:spcPct val="115000"/>
              </a:lnSpc>
              <a:spcBef>
                <a:spcPts val="1600"/>
              </a:spcBef>
              <a:spcAft>
                <a:spcPts val="1600"/>
              </a:spcAft>
              <a:buNone/>
            </a:pPr>
            <a:r>
              <a:rPr lang="en-US" sz="1800">
                <a:solidFill>
                  <a:srgbClr val="595959"/>
                </a:solidFill>
                <a:latin typeface="Arial"/>
                <a:ea typeface="Arial"/>
                <a:cs typeface="Arial"/>
                <a:sym typeface="Arial"/>
              </a:rPr>
              <a:t>✅ GraphQL</a:t>
            </a:r>
            <a:endParaRPr/>
          </a:p>
        </p:txBody>
      </p:sp>
      <p:sp>
        <p:nvSpPr>
          <p:cNvPr id="553" name="Google Shape;553;g5ca1215cb3_0_3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985fd98d9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985fd98d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if graphs are an abstract mathematical tool, why do we care about them?</a:t>
            </a:r>
            <a:br>
              <a:rPr lang="en-US"/>
            </a:br>
            <a:br>
              <a:rPr lang="en-US"/>
            </a:br>
            <a:r>
              <a:rPr lang="en-US"/>
              <a:t>We care because </a:t>
            </a:r>
            <a:r>
              <a:rPr i="1" lang="en-US"/>
              <a:t>any dataset can be represented as a graph</a:t>
            </a:r>
            <a:r>
              <a:rPr lang="en-US"/>
              <a:t>.   Any structure or concept, no matter how simple or complex, can be broken down into a set constituent parts that have some relationship to one another.  For example, the internet can be modeled as a network of computers. At the other extreme of complexity, a single molecule can be represented as a graph of its constituent atoms--or an atom represented as a graph of subatomic particles.</a:t>
            </a:r>
            <a:br>
              <a:rPr lang="en-US"/>
            </a:br>
            <a:br>
              <a:rPr lang="en-US"/>
            </a:br>
            <a:r>
              <a:rPr lang="en-US"/>
              <a:t>And, as Euler showed, there are some clear benefits to representing data in this way.  We will discuss many of these as we go.  But mainly, graphs are uniquely useful when answering a question that  involves </a:t>
            </a:r>
            <a:r>
              <a:rPr i="1" lang="en-US"/>
              <a:t>following a path along a chain of related items</a:t>
            </a:r>
            <a:r>
              <a:rPr lang="en-US"/>
              <a:t>.  You will frequently hear Neo4j people refer to such questions as </a:t>
            </a:r>
            <a:r>
              <a:rPr i="1" lang="en-US"/>
              <a:t>graph problems</a:t>
            </a:r>
            <a:r>
              <a:rPr lang="en-US"/>
              <a:t>--and they are surprisingly common in the real world.</a:t>
            </a:r>
            <a:endParaRPr/>
          </a:p>
        </p:txBody>
      </p:sp>
      <p:sp>
        <p:nvSpPr>
          <p:cNvPr id="141" name="Google Shape;141;g5985fd98d9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5ca1215cb3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ca1215cb3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5ca1215cb3_0_3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ca1215cb3_0_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ca1215cb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latin typeface="Arial"/>
                <a:ea typeface="Arial"/>
                <a:cs typeface="Arial"/>
                <a:sym typeface="Arial"/>
              </a:rPr>
              <a:t>What are some of the language drivers that come with Neo4j out of the box?</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Select the correct answers.</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Java</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Ruby</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Python</a:t>
            </a:r>
            <a:endParaRPr sz="1800">
              <a:solidFill>
                <a:srgbClr val="595959"/>
              </a:solidFill>
              <a:latin typeface="Arial"/>
              <a:ea typeface="Arial"/>
              <a:cs typeface="Arial"/>
              <a:sym typeface="Arial"/>
            </a:endParaRPr>
          </a:p>
          <a:p>
            <a:pPr indent="0" lvl="0" marL="0" rtl="0" algn="l">
              <a:lnSpc>
                <a:spcPct val="115000"/>
              </a:lnSpc>
              <a:spcBef>
                <a:spcPts val="1600"/>
              </a:spcBef>
              <a:spcAft>
                <a:spcPts val="1600"/>
              </a:spcAft>
              <a:buNone/>
            </a:pPr>
            <a:r>
              <a:rPr lang="en-US" sz="1800">
                <a:solidFill>
                  <a:srgbClr val="595959"/>
                </a:solidFill>
                <a:latin typeface="Arial"/>
                <a:ea typeface="Arial"/>
                <a:cs typeface="Arial"/>
                <a:sym typeface="Arial"/>
              </a:rPr>
              <a:t>✅ JavaScript</a:t>
            </a:r>
            <a:endParaRPr/>
          </a:p>
        </p:txBody>
      </p:sp>
      <p:sp>
        <p:nvSpPr>
          <p:cNvPr id="569" name="Google Shape;569;g5ca1215cb3_0_3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5ca1215cb3_0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ca1215cb3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5ca1215cb3_0_3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ca1215cb3_0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ca1215cb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5ca1215cb3_0_3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5ca1215cb3_0_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5ca1215cb3_0_4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100" u="none" cap="none" strike="noStrike">
              <a:solidFill>
                <a:srgbClr val="000000"/>
              </a:solidFill>
              <a:latin typeface="Calibri"/>
              <a:ea typeface="Calibri"/>
              <a:cs typeface="Calibri"/>
              <a:sym typeface="Calibri"/>
            </a:endParaRPr>
          </a:p>
        </p:txBody>
      </p:sp>
      <p:sp>
        <p:nvSpPr>
          <p:cNvPr id="593" name="Google Shape;593;g5ca1215cb3_0_4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5ca1215cb3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5ca1215cb3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5ca1215cb3_0_4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ca1215cb3_0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ca1215cb3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5ca1215cb3_0_5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ca1215cb3_0_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ca1215cb3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Skip this slide if nobody is using Sandbox</a:t>
            </a:r>
            <a:endParaRPr b="1" sz="1800">
              <a:solidFill>
                <a:srgbClr val="FF0000"/>
              </a:solidFill>
            </a:endParaRPr>
          </a:p>
        </p:txBody>
      </p:sp>
      <p:sp>
        <p:nvSpPr>
          <p:cNvPr id="616" name="Google Shape;616;g5ca1215cb3_0_5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ca1215cb3_0_5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ca1215cb3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5ca1215cb3_0_5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5ca1215cb3_0_5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5ca1215cb3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A Guided Exercise means that you do the steps and the students follow along and perform the same steps on their laptops.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Some students may choose to use a Neo4j Sandbox. They need not follow along on their laptops since they will not be installing the Desktop.</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Here is the video if you want to view it on your own, but you should perform the steps if possible in front of the class: </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0" lvl="0" marL="457200" rtl="0" algn="l">
              <a:spcBef>
                <a:spcPts val="0"/>
              </a:spcBef>
              <a:spcAft>
                <a:spcPts val="0"/>
              </a:spcAft>
              <a:buNone/>
            </a:pPr>
            <a:r>
              <a:rPr lang="en-US" sz="1400" u="sng">
                <a:solidFill>
                  <a:schemeClr val="hlink"/>
                </a:solidFill>
                <a:latin typeface="Arial"/>
                <a:ea typeface="Arial"/>
                <a:cs typeface="Arial"/>
                <a:sym typeface="Arial"/>
                <a:hlinkClick r:id="rId2"/>
              </a:rPr>
              <a:t>https://youtu.be/8yWhuUnPapw</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457200" rtl="0" algn="l">
              <a:spcBef>
                <a:spcPts val="0"/>
              </a:spcBef>
              <a:spcAft>
                <a:spcPts val="0"/>
              </a:spcAft>
              <a:buNone/>
            </a:pPr>
            <a:r>
              <a:rPr lang="en-US" sz="1400">
                <a:solidFill>
                  <a:srgbClr val="000000"/>
                </a:solidFill>
                <a:latin typeface="Arial"/>
                <a:ea typeface="Arial"/>
                <a:cs typeface="Arial"/>
                <a:sym typeface="Arial"/>
              </a:rPr>
              <a:t>Here is the script of the video if you want to replicate the steps of the video:</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In this video, I am going to show you how easy it is to download, install, and start using the Neo4j Desktop.</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go to the Neo4j Web site.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At the top, you click the download button which brings you to the download page.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want to install the Desktop, so you click the big button here for downloading the Desktop.</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At this point, you must provide Neo4j with some identifying information before you can begin the download.</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So we do that and we click Download Desktop.</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Now it detects what kind of system you are on and it presents you with a page with the installation and getting started with the Desktop guide which we will be going through in this video.</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Once the download completes, you simply click the installer.</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installer asks you to move it to your Applications folder on the MAC.</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Once that is done, you simply go to the Applications folder and you open the Desktop.</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There are some preliminary questions you must answer when you first open the Desktop, the license agreement, and if you have an activation key. We are just going to be using the evaluation version right now. Anonymous reporting is a good thing so click that.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Here we are in the Desktop.</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Neo4j Desktop is where you manage your projects, your databases, and the settings you use at runtime.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settings view allows you to change some switches about your particular environment, including proxy settings.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user profile is where you would enter your activation keys.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And this is simply the version of the software.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projects view enables you to define a project for accessing a particular graph or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So you have a graph which is your database, and optionally you can install plugins that will work in your application environment for this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We’re going to change the name of the project. Give it a name called TestMovies and then, we are going to want to create our first graph.</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In the beginning, you will be creating a local graph.</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must provide a password that you remember because you might be accessing the database from your application.</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And the graph is created. From this window you can either manage or start the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we click the manage button, it gives you information about the database. It’s currently not running.</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settings page allows you to view and modify the configuration information for your particular project.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We click the start button to start the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And here we see that the database is now active in the TestMovies project.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can stop the database by simply clicking the stop button.</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And here we’re going to see that we no longer have an active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We don’t like the name graph, so we are going to customize the name of our database in this Desktop to be Movies.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And now, we’re going to want to start the database again. So we start the database and it’s started.</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Here in the manage area, we see that our database is running for this project.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bolt port is a very important port. That’s the port that is used for binary communication to access the database from applications and from the Neo4j Browser application.</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HTTP port is used for accessing the Web interface to the Neo4j Browser.</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Here we see in the logs that our database is started. So this is where you would look for information about problems with accessing the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Now in the project view, we see that we have one project, but we want to add a new project.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We’re going to call this project TestCustomers.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When we create the project, we will have our own graph that is used for this project.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We enter the password.</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At this point, we want to change the name of the database from graph to customers.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So now we have two projects, each with their own graph. And we see that the Movies database is currently running. In the Desktop, you can only have one database active at a time.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So we are going to stop the Movies database, and then we can start the TestCustomer’s project’s database, which is called Customers.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Now we see that we have our Customers database that is started and can be used from the TestCustomers applications.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So that’s all you need to do to get started with the Neo4j Desktop.</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633" name="Google Shape;633;g5ca1215cb3_0_5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05d56e135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05d56e13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Next, let’s discuss some of the core concepts of graph theory. </a:t>
            </a:r>
            <a:endParaRPr/>
          </a:p>
        </p:txBody>
      </p:sp>
      <p:sp>
        <p:nvSpPr>
          <p:cNvPr id="157" name="Google Shape;157;g505d56e135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ca1215cb3_0_5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ca1215cb3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5ca1215cb3_0_5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ca1215cb3_0_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ca1215cb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sz="1400">
                <a:solidFill>
                  <a:srgbClr val="000000"/>
                </a:solidFill>
                <a:latin typeface="Arial"/>
                <a:ea typeface="Arial"/>
                <a:cs typeface="Arial"/>
                <a:sym typeface="Arial"/>
              </a:rPr>
              <a:t>A Guided Exercise means that you do the steps and the students follow along and perform the same steps on their laptops. </a:t>
            </a:r>
            <a:endParaRPr sz="1400">
              <a:solidFill>
                <a:srgbClr val="000000"/>
              </a:solidFill>
              <a:latin typeface="Arial"/>
              <a:ea typeface="Arial"/>
              <a:cs typeface="Arial"/>
              <a:sym typeface="Arial"/>
            </a:endParaRPr>
          </a:p>
          <a:p>
            <a:pPr indent="-317500" lvl="0" marL="457200" rtl="0" algn="l">
              <a:spcBef>
                <a:spcPts val="0"/>
              </a:spcBef>
              <a:spcAft>
                <a:spcPts val="0"/>
              </a:spcAft>
              <a:buSzPts val="1400"/>
              <a:buChar char="-"/>
            </a:pPr>
            <a:r>
              <a:rPr lang="en-US" sz="1400">
                <a:solidFill>
                  <a:srgbClr val="000000"/>
                </a:solidFill>
                <a:latin typeface="Arial"/>
                <a:ea typeface="Arial"/>
                <a:cs typeface="Arial"/>
                <a:sym typeface="Arial"/>
              </a:rPr>
              <a:t>This is a LONG Guided Exercise, but an important one as it introduces the students to using the Neo4j Browser effectively.</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During this Guided Exercise, the students will populate the database which is an important step prior to any hands-on exercises.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457200" rtl="0" algn="l">
              <a:spcBef>
                <a:spcPts val="0"/>
              </a:spcBef>
              <a:spcAft>
                <a:spcPts val="0"/>
              </a:spcAft>
              <a:buNone/>
            </a:pPr>
            <a:r>
              <a:rPr lang="en-US" sz="1400">
                <a:solidFill>
                  <a:srgbClr val="000000"/>
                </a:solidFill>
                <a:latin typeface="Arial"/>
                <a:ea typeface="Arial"/>
                <a:cs typeface="Arial"/>
                <a:sym typeface="Arial"/>
              </a:rPr>
              <a:t>Here is the video if you want to view it on your own, but you should perform the steps in front of the class: </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0" lvl="0" marL="457200" rtl="0" algn="l">
              <a:spcBef>
                <a:spcPts val="0"/>
              </a:spcBef>
              <a:spcAft>
                <a:spcPts val="0"/>
              </a:spcAft>
              <a:buNone/>
            </a:pPr>
            <a:r>
              <a:rPr lang="en-US" sz="1400">
                <a:solidFill>
                  <a:srgbClr val="000000"/>
                </a:solidFill>
                <a:latin typeface="Arial"/>
                <a:ea typeface="Arial"/>
                <a:cs typeface="Arial"/>
                <a:sym typeface="Arial"/>
              </a:rPr>
              <a:t> </a:t>
            </a:r>
            <a:r>
              <a:rPr lang="en-US" sz="1400" u="sng">
                <a:solidFill>
                  <a:schemeClr val="hlink"/>
                </a:solidFill>
                <a:latin typeface="Arial"/>
                <a:ea typeface="Arial"/>
                <a:cs typeface="Arial"/>
                <a:sym typeface="Arial"/>
                <a:hlinkClick r:id="rId2"/>
              </a:rPr>
              <a:t>https://youtu.be/rQTximyaETA</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0" lvl="0" marL="457200" rtl="0" algn="l">
              <a:spcBef>
                <a:spcPts val="0"/>
              </a:spcBef>
              <a:spcAft>
                <a:spcPts val="0"/>
              </a:spcAft>
              <a:buNone/>
            </a:pPr>
            <a:r>
              <a:rPr lang="en-US" sz="1400">
                <a:solidFill>
                  <a:srgbClr val="000000"/>
                </a:solidFill>
                <a:latin typeface="Arial"/>
                <a:ea typeface="Arial"/>
                <a:cs typeface="Arial"/>
                <a:sym typeface="Arial"/>
              </a:rPr>
              <a:t>Here is the script of the video if you want to replicate the steps of the video:</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In this video, I am going to show you how to use Neo4j Browser in your development environment.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you are using the Neo4j Desktop, you can start the Neo4j Browser application from the project, provided the database for that project has been started.</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simply click on the Neo4j Browser icon here in the applications area to start it.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Recall that when you start the Neo4j database, it provides you with information about the ports for accessing the database. The HTTP port on a local server is used for accessing the Neo4j Database from a Web Browser.</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In our Web browser, we simply specify localhost with the port, 7474 to access the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Notice that the UI for the Neo4j Browser application and the UI for the Web browser interface if pretty much identical. The only difference is the cloud area here which you will learn about later in this video.</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can also access the database running in a Sandbox by navigating to the Sandbox and clicking the link for the browser.</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For this video, I will use the Web browser interface to the Database that is running locally.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In Neo4j Browser, you have various settings and information on the left that we will learn about later in this video after you have seen how to execute some commands and Cypher statements in the Browser.</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On the right, we have two panes. The top pane is used for editing and running Browser commands and Cypher statements. The pane below the top pane is the result pane. This is where the results of the most recently executed command or Cypher statement are shown.</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Notice that here, when we access the database for the first time, the command :play start is executed. A command begins with a colon. A Cypher statement does not.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We type the command :help commands and press the enter or return key. This executes the command and displays the result in the newly created result pane.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we type :help keys, information is displayed in the result pane about keyboard shortcuts.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can see quick help on Cypher keywords. A very common Cypher keyword you will use is the MATCH keyword for retrieving data from the graph. If we type :help MATCH, we see a brief description of the syntax for using this Cypher keyword.</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most recent result is always displayed under the edit pane.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exception to this is if you pin the pane. If a pane is pinned, it will always stay at its position.</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Let’s pin the pane with the result of executing :help MATCH.</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Here we type a different command, :sysinfo. Notice that the result of executing this command is placed after the pinned pane.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Let’s unpin this pane and now execute the last command, :sysinfo again. You can use the ctrl/cmd+up/down arrows to select from the command and statement history. Here I am recalling the previously executed command. I can press the enter or return key, or I can select the run icon here to run that command.</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:history command will display all of the commands and statements that were entered and executed.</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Rather than navigating up/down to find the command or statement you want to execute, you can simply click on a block shown in the history result.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When you do so, it brings the command or statement into the edit pane so you can optionally modify it and then execute the command or statement.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Here we recall the :help commands command and modify it in the edit pane to be :help server.</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can expand and collapse result panes.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can also delete result panes if they are not useful to you.</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 setting in the Browser that may be useful for you is the number of result panes to display and the size of the command/statement history.</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can adjust these here in settings where you can modify the maximum number of result frames and the maximum command or statement history to keep.</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click the settings icon to collapse that part of the display.</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you have many result panes displayed and you don’t want to manually delete them, you can use the :clear command to delete all of them.</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Even though you have cleared all of the result panes, you still have access to your command or statement history.</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Up to now, we have seen the execution of commands. Now let’s execute a Cypher statement to show you how the Neo4j Browser executes against the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When we first opened the Neo4j Browser, the first command to execute was the :play start command.</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:play command is used to execute a browser guide that can be used to step you through some content that may help you learn about Neo4j.</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:play movie graph command enables you to learn some things about Cypher using the movie database. For this demonstration, I will play the movies browser guide.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In a browser guide such as this, you can step through the pages of the guide.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Here on page 2 is what we are interested in. You have not learned Cypher yet, but this large code block can be used to populate the movie database. In many of the guides, if you simply click on the code block, the Cypher statements are then placed in the edit pane.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need not understand this long block of Cypher code. We simply run this Cypher statement to load the movie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Cypher statement executes and displays a graph containing some of the Person and Movie nodes that are connected by relationships.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When a Cypher statement returns a graph, it can be exported as an image or a CSV file.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This result is displaying 17 nodes, 9 Person nodes and 8 Movie nodes, along with their corresponding relationships. This is just a subset of the data in the database.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We can see information about the database by clicking the database icon here.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database contains a total of 171 nodes of type Movie and Person. It also contains 253 relationships between the nodes with these types.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you click one of these node labels, it automatically returns a sample of at most 25 nodes of the node type from the graph.</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you click a relationship, it returns a subset of nodes associated with that relationship.</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In addition, the property keys specified here are the properties for the nodes and relationships.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The Nodes of a graph are displayed with a color coding. Here we see that all Person nodes will be displayed in blue and all Movie nodes will be displayed in green.</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you click on a type of Node, you can modify the color of the node, the size of the node and which property will be displayed as a caption in the visualization of the graph.</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you click on a relationship type, you can modify the color and size of the connection.</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In this graph mode, you can also select nodes and rearrange them in this result pane.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you want to focus on a particular node, you can select it and do things like expand all of its relationships in an out of the node.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Or you can remove the node from the display. These actions do not modify the database, simply the display.</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Another way that you can view the results is as a table where a for actors, m for movies, and d for directors has been returned by the Cypher statement.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Another form of the result is as plain text.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And of course you can always view the code that was executed.</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Some Cypher statements when executed will return values that are not a graph.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Here I type the simple Cypher statement MATCH (p:Person) RETURN p.name LIMIT 5. The result is not a graph, but simply a table or plain text of the five names of Person nodes in the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We can rerun the last statement, modifying it to return 10 names.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you execute a statement or command that has a syntax error, the Browser will display the error in the result pane.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You can delete the last result pane once you have identified the error, recall the last command, correct it, and execute it.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Now when your browser session ends, all of the commands and statements that you executed are cached in the Web browser’s local store. How the local store for your browser is managed is up to you,  but you cannot rely on the cache being available for your use, especially if you switch browsers or systems.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As you are executing Browser commands and Cypher statements, you can save them to your favorites.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you click the favorites icon on the left, the Favorites pane is visible. This pane contains some starter Cypher code that you can adapt for your needs. In your development environment, you will most likely want to create and maintain a set of Cypher scripts that you can reuse.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For example, you may want to save the Cypher script for creating the movie database. In our training development environment, we will use the movie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First, we create a folder called Movies in Favorites. This will enable us to place all scripts related to the Movies database in this folder. If we decide to create scripts for a different database, for example, Customers, we would create a folder for those scripts.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Now we have the huge Cypher script that we previously ran to create the database in our history so we recall it and place it in our edit pane.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we were to execute this script again, it would create duplicates of the existing data in the movies database. To prevent this from happening, we place the following statement at the beginning of the script: MATCH (n) DETACH DELETE n;. You must place the semicolon after this statement because we want to execute two Cypher statements, one to delete all nodes in the database and the next statement to create the data in the database. Note that if you are using the Neo4j Browser application, you must specify that you will allow the multi-statement query editor in settings.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We execute these statements which will delete all data in the the database and recreate the data.</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we look at the database, we see that we have the correct number of nodes and relationships.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Now we want to prepare this script as a favorite. At the beginning of the script in the edit pane, you add a comment which will be interpreted as the name of the script, Here we add the comment //Reset database</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Next we click the favorite icon to add it to the favorites.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Here we see it in favorites.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We simply drag the script so that it is placed under the Movies folder.</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We are not done with saving our favorites. The Neo4j Browser when run from a Web browser has access to Browser Sync in the cloud. This enables you to save settings and scripts in the cloud that that you can reuse them in different browsers and systems.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To perform the Browser Sync, you must sign in to the cloud using an existing account or by creating a new account.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Once we are connected, any additions to scripts or changes in Neo4j Browser settings will be saved or synced in the cloud. If you remove a script from favorites, it’s removal will be applied in the cloud when you sign out of Browser Sync.</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Here we see the Clear local data button. This is useful sometimes when you need to clear the favorites/settings data in your Web browser cache.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If you open a Web browser that does not have any cached data for accessing Neo4j, you can simply connect to the cloud to load your scripts and settings into your current browser session. This Neo4j Browser Sync is only available to the Web interface and is not available in the Neo4j Browser application that runs as part of the Neo4j Desktop. For this reason, a best practice is to use the Web interface for the Neo4j Browser as it gives you the most flexibility. In future releases of Neo4j, the Neo4j Browser application will include more functionality to manage resources.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n-US" sz="1400">
                <a:solidFill>
                  <a:srgbClr val="000000"/>
                </a:solidFill>
                <a:latin typeface="Arial"/>
                <a:ea typeface="Arial"/>
                <a:cs typeface="Arial"/>
                <a:sym typeface="Arial"/>
              </a:rPr>
              <a:t>So that’s a quick tour of using the Neo4j Browser in your development environment. If you want to read more about some tips and tricks when using the Neo4j Browser, visit the Neo4j User Interface Guide in neo4j.com/developer.</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p:txBody>
      </p:sp>
      <p:sp>
        <p:nvSpPr>
          <p:cNvPr id="650" name="Google Shape;650;g5ca1215cb3_0_5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5ca1215cb3_0_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ca1215cb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5ca1215cb3_0_5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5ca1215cb3_0_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ca1215cb3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latin typeface="Arial"/>
                <a:ea typeface="Arial"/>
                <a:cs typeface="Arial"/>
                <a:sym typeface="Arial"/>
              </a:rPr>
              <a:t>What development environment should you use if you want to develop a graph-enabled application using a local Neo4j Database?</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Select the correct answer.</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Neo4j Desktop</a:t>
            </a:r>
            <a:endParaRPr sz="1800">
              <a:solidFill>
                <a:srgbClr val="595959"/>
              </a:solidFill>
              <a:latin typeface="Arial"/>
              <a:ea typeface="Arial"/>
              <a:cs typeface="Arial"/>
              <a:sym typeface="Arial"/>
            </a:endParaRPr>
          </a:p>
          <a:p>
            <a:pPr indent="0" lvl="0" marL="0" rtl="0" algn="l">
              <a:lnSpc>
                <a:spcPct val="115000"/>
              </a:lnSpc>
              <a:spcBef>
                <a:spcPts val="1600"/>
              </a:spcBef>
              <a:spcAft>
                <a:spcPts val="1600"/>
              </a:spcAft>
              <a:buNone/>
            </a:pPr>
            <a:r>
              <a:rPr lang="en-US" sz="1800">
                <a:solidFill>
                  <a:srgbClr val="595959"/>
                </a:solidFill>
                <a:latin typeface="Arial"/>
                <a:ea typeface="Arial"/>
                <a:cs typeface="Arial"/>
                <a:sym typeface="Arial"/>
              </a:rPr>
              <a:t>❏  Neo4j Sandbox</a:t>
            </a:r>
            <a:endParaRPr/>
          </a:p>
        </p:txBody>
      </p:sp>
      <p:sp>
        <p:nvSpPr>
          <p:cNvPr id="665" name="Google Shape;665;g5ca1215cb3_0_5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5ca1215cb3_0_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5ca1215cb3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5ca1215cb3_0_5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5ca1215cb3_0_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5ca1215cb3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latin typeface="Arial"/>
                <a:ea typeface="Arial"/>
                <a:cs typeface="Arial"/>
                <a:sym typeface="Arial"/>
              </a:rPr>
              <a:t>What development environment should you use if you want develop a graph-enabled application using a temporary, cloud-based Neo4j Database?</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Select the correct answer.</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Neo4j Desktop</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Neo4j Sandbox</a:t>
            </a:r>
            <a:endParaRPr sz="1800">
              <a:solidFill>
                <a:srgbClr val="595959"/>
              </a:solidFill>
              <a:latin typeface="Arial"/>
              <a:ea typeface="Arial"/>
              <a:cs typeface="Arial"/>
              <a:sym typeface="Arial"/>
            </a:endParaRPr>
          </a:p>
          <a:p>
            <a:pPr indent="0" lvl="0" marL="0" rtl="0" algn="l">
              <a:spcBef>
                <a:spcPts val="1600"/>
              </a:spcBef>
              <a:spcAft>
                <a:spcPts val="0"/>
              </a:spcAft>
              <a:buNone/>
            </a:pPr>
            <a:r>
              <a:t/>
            </a:r>
            <a:endParaRPr/>
          </a:p>
        </p:txBody>
      </p:sp>
      <p:sp>
        <p:nvSpPr>
          <p:cNvPr id="681" name="Google Shape;681;g5ca1215cb3_0_5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5ca1215cb3_0_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5ca1215cb3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5ca1215cb3_0_5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5ca1215cb3_0_5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ca1215cb3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latin typeface="Arial"/>
                <a:ea typeface="Arial"/>
                <a:cs typeface="Arial"/>
                <a:sym typeface="Arial"/>
              </a:rPr>
              <a:t>Which Neo4j Browser command do you use to view a browser guide for the Movie graph?</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Select the correct answer.</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MATCH (Movie Graph)</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:MATCH (Movie Graph)</a:t>
            </a:r>
            <a:endParaRPr sz="1800">
              <a:solidFill>
                <a:srgbClr val="595959"/>
              </a:solidFill>
              <a:latin typeface="Arial"/>
              <a:ea typeface="Arial"/>
              <a:cs typeface="Arial"/>
              <a:sym typeface="Arial"/>
            </a:endParaRPr>
          </a:p>
          <a:p>
            <a:pPr indent="0" lvl="0" marL="0" rtl="0" algn="l">
              <a:lnSpc>
                <a:spcPct val="115000"/>
              </a:lnSpc>
              <a:spcBef>
                <a:spcPts val="1600"/>
              </a:spcBef>
              <a:spcAft>
                <a:spcPts val="0"/>
              </a:spcAft>
              <a:buNone/>
            </a:pPr>
            <a:r>
              <a:rPr lang="en-US" sz="1800">
                <a:solidFill>
                  <a:srgbClr val="595959"/>
                </a:solidFill>
                <a:latin typeface="Arial"/>
                <a:ea typeface="Arial"/>
                <a:cs typeface="Arial"/>
                <a:sym typeface="Arial"/>
              </a:rPr>
              <a:t>❏  play Movie Graph</a:t>
            </a:r>
            <a:endParaRPr sz="1800">
              <a:solidFill>
                <a:srgbClr val="595959"/>
              </a:solidFill>
              <a:latin typeface="Arial"/>
              <a:ea typeface="Arial"/>
              <a:cs typeface="Arial"/>
              <a:sym typeface="Arial"/>
            </a:endParaRPr>
          </a:p>
          <a:p>
            <a:pPr indent="0" lvl="0" marL="0" rtl="0" algn="l">
              <a:lnSpc>
                <a:spcPct val="115000"/>
              </a:lnSpc>
              <a:spcBef>
                <a:spcPts val="1600"/>
              </a:spcBef>
              <a:spcAft>
                <a:spcPts val="1600"/>
              </a:spcAft>
              <a:buNone/>
            </a:pPr>
            <a:r>
              <a:rPr lang="en-US" sz="1800">
                <a:solidFill>
                  <a:srgbClr val="595959"/>
                </a:solidFill>
                <a:latin typeface="Arial"/>
                <a:ea typeface="Arial"/>
                <a:cs typeface="Arial"/>
                <a:sym typeface="Arial"/>
              </a:rPr>
              <a:t>✅ :play Movie Graph</a:t>
            </a:r>
            <a:endParaRPr/>
          </a:p>
        </p:txBody>
      </p:sp>
      <p:sp>
        <p:nvSpPr>
          <p:cNvPr id="697" name="Google Shape;697;g5ca1215cb3_0_5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5ca1215cb3_0_5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5ca1215cb3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5ca1215cb3_0_5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ca1215cb3_0_5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ca1215cb3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5ca1215cb3_0_5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985fd98d9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985fd98d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will </a:t>
            </a:r>
            <a:r>
              <a:rPr lang="en-US"/>
              <a:t>begin by defining the components that make up a graph.  There are two of them: Nodes and Relationships.  Note that these are the Neo4j terms for these objects; the original mathematical terms are Vertex and Edge.  We’ve chosen our nomenclature because it more intuitively describes what the objects represent.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let’s define a </a:t>
            </a:r>
            <a:r>
              <a:rPr lang="en-US"/>
              <a:t>node</a:t>
            </a:r>
            <a:r>
              <a:rPr lang="en-US"/>
              <a:t>. </a:t>
            </a:r>
            <a:r>
              <a:rPr b="1" lang="en-US"/>
              <a:t>Nodes </a:t>
            </a:r>
            <a:r>
              <a:rPr lang="en-US"/>
              <a:t>are the main objects of a graph.  We say this not because nodes contain more data than relationships--although they usually do--but because it is perfectly acceptable to have nodes without any relationships.  Conversely,  is is </a:t>
            </a:r>
            <a:r>
              <a:rPr i="1" lang="en-US"/>
              <a:t>not </a:t>
            </a:r>
            <a:r>
              <a:rPr lang="en-US"/>
              <a:t>possible to have a relationship without any nodes.</a:t>
            </a:r>
            <a:br>
              <a:rPr lang="en-US"/>
            </a:br>
            <a:br>
              <a:rPr lang="en-US"/>
            </a:br>
            <a:r>
              <a:rPr lang="en-US"/>
              <a:t>Mathematically, a node is defined as “</a:t>
            </a:r>
            <a:r>
              <a:rPr i="1" lang="en-US"/>
              <a:t>a point where two or more edges (relationships) meet</a:t>
            </a:r>
            <a:r>
              <a:rPr lang="en-US"/>
              <a:t>.”  This is not at all intuitive!  </a:t>
            </a:r>
            <a:r>
              <a:rPr lang="en-US">
                <a:solidFill>
                  <a:srgbClr val="000000"/>
                </a:solidFill>
              </a:rPr>
              <a:t>However, it provides important insight into how graphs are used.  Since the entire point of modeling data as a graph is to traverse a chain of linked nodes, one useful way of thinking about nodes is that they are </a:t>
            </a:r>
            <a:r>
              <a:rPr b="1" lang="en-US">
                <a:solidFill>
                  <a:srgbClr val="000000"/>
                </a:solidFill>
              </a:rPr>
              <a:t>waypoints </a:t>
            </a:r>
            <a:r>
              <a:rPr lang="en-US">
                <a:solidFill>
                  <a:srgbClr val="000000"/>
                </a:solidFill>
              </a:rPr>
              <a:t>along the traversal route.  They contain information you need to decide which links are good ones to follow, and which should be ignored.  Relationships are those links.</a:t>
            </a:r>
            <a:endParaRPr/>
          </a:p>
        </p:txBody>
      </p:sp>
      <p:sp>
        <p:nvSpPr>
          <p:cNvPr id="164" name="Google Shape;164;g5985fd98d9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5ca1215cb3_0_7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g5ca1215cb3_0_7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21" name="Google Shape;721;g5ca1215cb3_0_7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5ca1215cb3_0_7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5ca1215cb3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Show the students: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 Neo4j Developer Manual:  </a:t>
            </a:r>
            <a:r>
              <a:rPr lang="en-US" sz="1400" u="sng">
                <a:solidFill>
                  <a:schemeClr val="hlink"/>
                </a:solidFill>
                <a:hlinkClick r:id="rId2"/>
              </a:rPr>
              <a:t>https://neo4j.com/docs/developer-manual/3.4/</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 Cypher RefCard: </a:t>
            </a:r>
            <a:r>
              <a:rPr lang="en-US" sz="1400" u="sng">
                <a:solidFill>
                  <a:schemeClr val="hlink"/>
                </a:solidFill>
                <a:hlinkClick r:id="rId3"/>
              </a:rPr>
              <a:t>https://neo4j.com/docs/cypher-refcard/current/</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7" name="Google Shape;727;g5ca1215cb3_0_7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5ca1215cb3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5ca1215cb3_0_7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5ca1215cb3_0_7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5ca1215cb3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5ca1215cb3_0_7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5ca1215cb3_0_7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5ca1215cb3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5ca1215cb3_0_7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5ca1215cb3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5ca1215cb3_0_7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5ca1215cb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Point out the use of variables here.</a:t>
            </a:r>
            <a:endParaRPr/>
          </a:p>
        </p:txBody>
      </p:sp>
      <p:sp>
        <p:nvSpPr>
          <p:cNvPr id="843" name="Google Shape;843;g5ca1215cb3_0_8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5ca1215cb3_0_8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5ca1215cb3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g5ca1215cb3_0_8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5ca1215cb3_0_8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5ca1215cb3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5ca1215cb3_0_8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5ca1215cb3_0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5ca1215cb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Emphasize that </a:t>
            </a:r>
            <a:r>
              <a:rPr b="1" lang="en-US"/>
              <a:t>node labels</a:t>
            </a:r>
            <a:r>
              <a:rPr lang="en-US"/>
              <a:t> should ALWAYS be specified as this improves performance.</a:t>
            </a:r>
            <a:endParaRPr/>
          </a:p>
        </p:txBody>
      </p:sp>
      <p:sp>
        <p:nvSpPr>
          <p:cNvPr id="899" name="Google Shape;899;g5ca1215cb3_0_8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985fd98d9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985fd98d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00"/>
                </a:solidFill>
              </a:rPr>
              <a:t>Next, let’s define a relationship.  </a:t>
            </a:r>
            <a:r>
              <a:rPr b="1" lang="en-US">
                <a:solidFill>
                  <a:srgbClr val="000000"/>
                </a:solidFill>
              </a:rPr>
              <a:t>Relationships </a:t>
            </a:r>
            <a:r>
              <a:rPr lang="en-US">
                <a:solidFill>
                  <a:srgbClr val="000000"/>
                </a:solidFill>
              </a:rPr>
              <a:t>are the links between nodes.  In their simplest form, relationships need not contain any information other than which two nodes they link.  But they can (and in Neo4j always do) contain much more.</a:t>
            </a:r>
            <a:br>
              <a:rPr lang="en-US">
                <a:solidFill>
                  <a:srgbClr val="000000"/>
                </a:solidFill>
              </a:rPr>
            </a:br>
            <a:br>
              <a:rPr lang="en-US">
                <a:solidFill>
                  <a:srgbClr val="000000"/>
                </a:solidFill>
              </a:rPr>
            </a:br>
            <a:r>
              <a:rPr lang="en-US">
                <a:solidFill>
                  <a:srgbClr val="000000"/>
                </a:solidFill>
              </a:rPr>
              <a:t>For example, relationships can include a direction.  “Jane owns a car” is a very different relationship than “ A car owns Jane,” and the direction of the relationship between Jane and her car captures this.  Relationship directions are required in Neo4j.    </a:t>
            </a:r>
            <a:br>
              <a:rPr lang="en-US">
                <a:solidFill>
                  <a:srgbClr val="000000"/>
                </a:solidFill>
              </a:rPr>
            </a:br>
            <a:br>
              <a:rPr lang="en-US">
                <a:solidFill>
                  <a:srgbClr val="000000"/>
                </a:solidFill>
              </a:rPr>
            </a:br>
            <a:r>
              <a:rPr lang="en-US">
                <a:solidFill>
                  <a:srgbClr val="000000"/>
                </a:solidFill>
              </a:rPr>
              <a:t>In addition, relationships can contain any amount of additional metadata, such as </a:t>
            </a:r>
            <a:r>
              <a:rPr i="1" lang="en-US">
                <a:solidFill>
                  <a:srgbClr val="000000"/>
                </a:solidFill>
              </a:rPr>
              <a:t>weight</a:t>
            </a:r>
            <a:r>
              <a:rPr lang="en-US">
                <a:solidFill>
                  <a:srgbClr val="000000"/>
                </a:solidFill>
              </a:rPr>
              <a:t> or </a:t>
            </a:r>
            <a:r>
              <a:rPr i="1" lang="en-US">
                <a:solidFill>
                  <a:srgbClr val="000000"/>
                </a:solidFill>
              </a:rPr>
              <a:t>relationship type</a:t>
            </a:r>
            <a:r>
              <a:rPr lang="en-US">
                <a:solidFill>
                  <a:srgbClr val="000000"/>
                </a:solidFill>
              </a:rPr>
              <a:t>.  For example, the relationship between Jane and her car is of the type OWNS.  Like direction, Type is a required element of Neo4j relationships, although all other metadata is optional.</a:t>
            </a:r>
            <a:br>
              <a:rPr lang="en-US">
                <a:solidFill>
                  <a:srgbClr val="000000"/>
                </a:solidFill>
              </a:rPr>
            </a:br>
            <a:br>
              <a:rPr lang="en-US">
                <a:solidFill>
                  <a:srgbClr val="000000"/>
                </a:solidFill>
              </a:rPr>
            </a:br>
            <a:r>
              <a:rPr lang="en-US">
                <a:solidFill>
                  <a:srgbClr val="000000"/>
                </a:solidFill>
              </a:rPr>
              <a:t>----------</a:t>
            </a:r>
            <a:br>
              <a:rPr lang="en-US">
                <a:solidFill>
                  <a:srgbClr val="000000"/>
                </a:solidFill>
              </a:rPr>
            </a:br>
            <a:br>
              <a:rPr lang="en-US">
                <a:solidFill>
                  <a:srgbClr val="000000"/>
                </a:solidFill>
              </a:rPr>
            </a:br>
            <a:r>
              <a:rPr lang="en-US">
                <a:solidFill>
                  <a:srgbClr val="000000"/>
                </a:solidFill>
              </a:rPr>
              <a:t>In Neo4j, the purpose of the data attached to a relationship is to reduce the need to “gather and inspect,” where you follow all relationships from a given node, then scan the target node data to determine which hops were “good” ones and then discard the rest.  This does not scale well.  Instead, we can use the metadata attached to a relationship to preemptively filter which links to follow during traversal.</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175" name="Google Shape;175;g5985fd98d9_0_2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5ca1215cb3_0_8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5ca1215cb3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5ca1215cb3_0_8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5ca1215cb3_0_8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5ca1215cb3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000000"/>
                </a:solidFill>
                <a:latin typeface="Arial"/>
                <a:ea typeface="Arial"/>
                <a:cs typeface="Arial"/>
                <a:sym typeface="Arial"/>
              </a:rPr>
              <a:t>Show students how to  :play intro-exercises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and how to navigate to Exercise 1.</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They should have already populated the database from the Neo4j Guided Exercise in the previous lesson, but if they have not, there is a script at the beginning of each Exercise to delete all nodes and re-populate the database.</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b="1" lang="en-US" sz="1400">
                <a:solidFill>
                  <a:srgbClr val="000000"/>
                </a:solidFill>
                <a:latin typeface="Arial"/>
                <a:ea typeface="Arial"/>
                <a:cs typeface="Arial"/>
                <a:sym typeface="Arial"/>
              </a:rPr>
              <a:t>Note</a:t>
            </a:r>
            <a:r>
              <a:rPr lang="en-US" sz="1400">
                <a:solidFill>
                  <a:srgbClr val="000000"/>
                </a:solidFill>
                <a:latin typeface="Arial"/>
                <a:ea typeface="Arial"/>
                <a:cs typeface="Arial"/>
                <a:sym typeface="Arial"/>
              </a:rPr>
              <a:t>: If students are using a Sandbox, they could run into access issues if they have an ad blocker, or on a VPN, or if certain ports are blocked.</a:t>
            </a:r>
            <a:endParaRPr sz="1400">
              <a:solidFill>
                <a:srgbClr val="000000"/>
              </a:solidFill>
              <a:latin typeface="Arial"/>
              <a:ea typeface="Arial"/>
              <a:cs typeface="Arial"/>
              <a:sym typeface="Arial"/>
            </a:endParaRPr>
          </a:p>
        </p:txBody>
      </p:sp>
      <p:sp>
        <p:nvSpPr>
          <p:cNvPr id="917" name="Google Shape;917;g5ca1215cb3_0_8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5ca1215cb3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g5ca1215cb3_0_8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5ca1215cb3_0_9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5ca1215cb3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g5ca1215cb3_0_9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5ca1215cb3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g5ca1215cb3_0_9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5ca1215cb3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5ca1215cb3_0_9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5ca1215cb3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g5ca1215cb3_0_9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5ca1215cb3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g5ca1215cb3_0_9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5ca1215cb3_0_9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5ca1215cb3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000000"/>
                </a:solidFill>
                <a:latin typeface="Arial"/>
                <a:ea typeface="Arial"/>
                <a:cs typeface="Arial"/>
                <a:sym typeface="Arial"/>
              </a:rPr>
              <a:t>Show students how to  :play intro-exercises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and how to navigate to Exercise 2.</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977" name="Google Shape;977;g5ca1215cb3_0_9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5ca1215cb3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g5ca1215cb3_0_9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985fd98d9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985fd98d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addition to these basic graph components, one vital concept within graph theory is </a:t>
            </a:r>
            <a:r>
              <a:rPr b="1" lang="en-US"/>
              <a:t>Traversal</a:t>
            </a:r>
            <a:r>
              <a:rPr lang="en-US"/>
              <a:t>.  As mentioned before, the main point of graphs is to follow a chain of nodes and relationships; the process of finding such routes is the definition of traversal.  This is a fairly straightforward concept, but for the sake of clarity and precision, we will take a moment to discuss the different ways a graph can be traversed.</a:t>
            </a:r>
            <a:br>
              <a:rPr lang="en-US"/>
            </a:br>
            <a:br>
              <a:rPr lang="en-US"/>
            </a:br>
            <a:r>
              <a:rPr lang="en-US"/>
              <a:t>Broadly speaking, there are three kinds of traversals: Walks, Trails, and Paths.</a:t>
            </a:r>
            <a:br>
              <a:rPr lang="en-US"/>
            </a:br>
            <a:br>
              <a:rPr lang="en-US"/>
            </a:br>
            <a:r>
              <a:rPr lang="en-US"/>
              <a:t>A </a:t>
            </a:r>
            <a:r>
              <a:rPr b="1" lang="en-US"/>
              <a:t>Walk </a:t>
            </a:r>
            <a:r>
              <a:rPr lang="en-US"/>
              <a:t>is the most basic of these.  It is simply an ordered, alternating list of nodes and relationships.  For example, in this simple graph, we could define a walk starting at node 1, then hopping to 2, then 3, back to 2, onward to 6, and back to 2.  There are no restrictions here; you can use relationships multiple times, and visit the same node as many times as you wish.</a:t>
            </a:r>
            <a:endParaRPr/>
          </a:p>
        </p:txBody>
      </p:sp>
      <p:sp>
        <p:nvSpPr>
          <p:cNvPr id="187" name="Google Shape;187;g5985fd98d9_0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5ca1215cb3_0_9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5ca1215cb3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5ca1215cb3_0_9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5ca1215cb3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second query produces duplicate data since there are three relationships here. We cover DISTINCT later in the course.</a:t>
            </a:r>
            <a:endParaRPr/>
          </a:p>
        </p:txBody>
      </p:sp>
      <p:sp>
        <p:nvSpPr>
          <p:cNvPr id="1025" name="Google Shape;1025;g5ca1215cb3_0_9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ca1215cb3_0_10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ca1215cb3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5ca1215cb3_0_10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5ca1215cb3_0_10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5ca1215cb3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Emphasize the importance of specifying the node labels once again</a:t>
            </a:r>
            <a:endParaRPr/>
          </a:p>
        </p:txBody>
      </p:sp>
      <p:sp>
        <p:nvSpPr>
          <p:cNvPr id="1070" name="Google Shape;1070;g5ca1215cb3_0_10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5ca1215cb3_0_10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5ca1215cb3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Note</a:t>
            </a:r>
            <a:r>
              <a:rPr lang="en-US"/>
              <a:t>: Having to specify [:ACTED_IN | :DIRECTED] will soon be deprecated. In the future, you will specify the relationship as:  [:ACTED_IN | DIRECTED]</a:t>
            </a:r>
            <a:endParaRPr/>
          </a:p>
        </p:txBody>
      </p:sp>
      <p:sp>
        <p:nvSpPr>
          <p:cNvPr id="1080" name="Google Shape;1080;g5ca1215cb3_0_10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5ca1215cb3_0_10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5ca1215cb3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Best practice is to place named nodes before anonymous nodes in the query.</a:t>
            </a:r>
            <a:endParaRPr/>
          </a:p>
        </p:txBody>
      </p:sp>
      <p:sp>
        <p:nvSpPr>
          <p:cNvPr id="1090" name="Google Shape;1090;g5ca1215cb3_0_10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5ca1215cb3_0_10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5ca1215cb3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rgbClr val="000000"/>
                </a:solidFill>
                <a:latin typeface="Arial"/>
                <a:ea typeface="Arial"/>
                <a:cs typeface="Arial"/>
                <a:sym typeface="Arial"/>
              </a:rPr>
              <a:t>In this training, we will use `--&gt;`, `--`, and `&lt;--` to represent anonymous relationships as it is a Cypher best practice.</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100" name="Google Shape;1100;g5ca1215cb3_0_10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5ca1215cb3_0_10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5ca1215cb3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5ca1215cb3_0_10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5ca1215cb3_0_10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5ca1215cb3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5ca1215cb3_0_10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5ca1215cb3_0_10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5ca1215cb3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g5ca1215cb3_0_10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985fd98d9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985fd98d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Next is a Trail, which is somewhat more restricted.</a:t>
            </a:r>
            <a:br>
              <a:rPr lang="en-US"/>
            </a:br>
            <a:br>
              <a:rPr lang="en-US"/>
            </a:br>
            <a:r>
              <a:rPr lang="en-US"/>
              <a:t>A </a:t>
            </a:r>
            <a:r>
              <a:rPr b="1" lang="en-US"/>
              <a:t>Trail </a:t>
            </a:r>
            <a:r>
              <a:rPr lang="en-US"/>
              <a:t>is a walk in which no relationships are repeated.  You can still visit a node as many times as you want, but each link can only be used once!  For example, remember the Seven Bridges problem?  The desired traversal in that case is a trail.  You can visit each landmass as many times as you like, but can only cross each bridge once.</a:t>
            </a:r>
            <a:br>
              <a:rPr lang="en-US"/>
            </a:br>
            <a:br>
              <a:rPr lang="en-US"/>
            </a:br>
            <a:r>
              <a:rPr lang="en-US"/>
              <a:t>By contrast, the walk we just performed (1-2-3-2-6-2) is </a:t>
            </a:r>
            <a:r>
              <a:rPr i="1" lang="en-US"/>
              <a:t>not</a:t>
            </a:r>
            <a:r>
              <a:rPr lang="en-US"/>
              <a:t> a valid trail, because we traversed the relationship between 2 and 3 twice.  Instead, a valid trail could start at 1, then go to 2, 6, and back to 2. This is permitted because there are TWO relationships between 6 and 2, and we use each of them once. </a:t>
            </a:r>
            <a:endParaRPr/>
          </a:p>
        </p:txBody>
      </p:sp>
      <p:sp>
        <p:nvSpPr>
          <p:cNvPr id="215" name="Google Shape;215;g5985fd98d9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5ca1215cb3_0_10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5ca1215cb3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g5ca1215cb3_0_10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5ca1215cb3_0_1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5ca1215cb3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g5ca1215cb3_0_11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Google Shape;1159;g5ca1215cb3_0_1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5ca1215cb3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5ca1215cb3_0_11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5ca1215cb3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5ca1215cb3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g5ca1215cb3_0_11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5ca1215cb3_0_1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5ca1215cb3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g5ca1215cb3_0_11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g5ca1215cb3_0_1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5ca1215cb3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Point out that there are duplicate rows returned - will learn about DISTINCT later.</a:t>
            </a:r>
            <a:endParaRPr/>
          </a:p>
        </p:txBody>
      </p:sp>
      <p:sp>
        <p:nvSpPr>
          <p:cNvPr id="1195" name="Google Shape;1195;g5ca1215cb3_0_11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5ca1215cb3_0_1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5ca1215cb3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g5ca1215cb3_0_11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ca1215cb3_0_1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5ca1215cb3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Show them the Cypher Style Guide:  </a:t>
            </a:r>
            <a:r>
              <a:rPr b="1" lang="en-US" u="sng">
                <a:solidFill>
                  <a:schemeClr val="hlink"/>
                </a:solidFill>
                <a:hlinkClick r:id="rId2"/>
              </a:rPr>
              <a:t>https://github.com/opencypher/openCypher/blob/master/docs/style-guide.adoc</a:t>
            </a:r>
            <a:endParaRPr b="1"/>
          </a:p>
          <a:p>
            <a:pPr indent="0" lvl="0" marL="0" rtl="0" algn="l">
              <a:spcBef>
                <a:spcPts val="0"/>
              </a:spcBef>
              <a:spcAft>
                <a:spcPts val="0"/>
              </a:spcAft>
              <a:buNone/>
            </a:pPr>
            <a:r>
              <a:t/>
            </a:r>
            <a:endParaRPr b="1"/>
          </a:p>
        </p:txBody>
      </p:sp>
      <p:sp>
        <p:nvSpPr>
          <p:cNvPr id="1213" name="Google Shape;1213;g5ca1215cb3_0_11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5ca1215cb3_0_1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5ca1215cb3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rgbClr val="000000"/>
                </a:solidFill>
                <a:latin typeface="Arial"/>
                <a:ea typeface="Arial"/>
                <a:cs typeface="Arial"/>
                <a:sym typeface="Arial"/>
              </a:rPr>
              <a:t>Show students how to  :play intro-exercises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and how to navigate to Exercise 3.</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sp>
        <p:nvSpPr>
          <p:cNvPr id="1222" name="Google Shape;1222;g5ca1215cb3_0_11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5ca1215cb3_0_1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5ca1215cb3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g5ca1215cb3_0_11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5.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Green">
  <p:cSld name="Title - Green">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mt="74000"/>
          </a:blip>
          <a:srcRect b="0" l="0" r="0" t="0"/>
          <a:stretch/>
        </p:blipFill>
        <p:spPr>
          <a:xfrm>
            <a:off x="0" y="0"/>
            <a:ext cx="9144000" cy="5143500"/>
          </a:xfrm>
          <a:prstGeom prst="rect">
            <a:avLst/>
          </a:prstGeom>
          <a:noFill/>
          <a:ln>
            <a:noFill/>
          </a:ln>
        </p:spPr>
      </p:pic>
      <p:sp>
        <p:nvSpPr>
          <p:cNvPr id="16" name="Google Shape;16;p2"/>
          <p:cNvSpPr/>
          <p:nvPr/>
        </p:nvSpPr>
        <p:spPr>
          <a:xfrm>
            <a:off x="0" y="9407"/>
            <a:ext cx="9144000" cy="5143500"/>
          </a:xfrm>
          <a:prstGeom prst="rect">
            <a:avLst/>
          </a:prstGeom>
          <a:gradFill>
            <a:gsLst>
              <a:gs pos="0">
                <a:srgbClr val="70B9F0">
                  <a:alpha val="60000"/>
                </a:srgbClr>
              </a:gs>
              <a:gs pos="33000">
                <a:srgbClr val="70B9F0">
                  <a:alpha val="40000"/>
                </a:srgbClr>
              </a:gs>
              <a:gs pos="66000">
                <a:srgbClr val="71CD9C">
                  <a:alpha val="40000"/>
                </a:srgbClr>
              </a:gs>
              <a:gs pos="100000">
                <a:srgbClr val="71CD9C">
                  <a:alpha val="60000"/>
                </a:srgbClr>
              </a:gs>
            </a:gsLst>
            <a:lin ang="16200000" scaled="0"/>
          </a:gradFill>
          <a:ln>
            <a:noFill/>
          </a:ln>
          <a:effectLst>
            <a:outerShdw blurRad="53975" rotWithShape="0" algn="tl">
              <a:srgbClr val="000000">
                <a:alpha val="6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7" name="Google Shape;17;p2"/>
          <p:cNvPicPr preferRelativeResize="0"/>
          <p:nvPr/>
        </p:nvPicPr>
        <p:blipFill>
          <a:blip r:embed="rId3">
            <a:alphaModFix/>
          </a:blip>
          <a:stretch>
            <a:fillRect/>
          </a:stretch>
        </p:blipFill>
        <p:spPr>
          <a:xfrm>
            <a:off x="842250" y="44724"/>
            <a:ext cx="7569400" cy="4766225"/>
          </a:xfrm>
          <a:prstGeom prst="rect">
            <a:avLst/>
          </a:prstGeom>
          <a:noFill/>
          <a:ln>
            <a:noFill/>
          </a:ln>
        </p:spPr>
      </p:pic>
      <p:sp>
        <p:nvSpPr>
          <p:cNvPr id="18" name="Google Shape;18;p2"/>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F2F2F2"/>
                </a:solidFill>
                <a:latin typeface="Calibri"/>
                <a:ea typeface="Calibri"/>
                <a:cs typeface="Calibri"/>
                <a:sym typeface="Calibri"/>
              </a:defRPr>
            </a:lvl1pPr>
            <a:lvl2pPr indent="0" lvl="1" marL="0" marR="0" rtl="0" algn="ctr">
              <a:spcBef>
                <a:spcPts val="0"/>
              </a:spcBef>
              <a:buNone/>
              <a:defRPr b="0" i="0" sz="1000" u="none" cap="none" strike="noStrike">
                <a:solidFill>
                  <a:srgbClr val="F2F2F2"/>
                </a:solidFill>
                <a:latin typeface="Calibri"/>
                <a:ea typeface="Calibri"/>
                <a:cs typeface="Calibri"/>
                <a:sym typeface="Calibri"/>
              </a:defRPr>
            </a:lvl2pPr>
            <a:lvl3pPr indent="0" lvl="2" marL="0" marR="0" rtl="0" algn="ctr">
              <a:spcBef>
                <a:spcPts val="0"/>
              </a:spcBef>
              <a:buNone/>
              <a:defRPr b="0" i="0" sz="1000" u="none" cap="none" strike="noStrike">
                <a:solidFill>
                  <a:srgbClr val="F2F2F2"/>
                </a:solidFill>
                <a:latin typeface="Calibri"/>
                <a:ea typeface="Calibri"/>
                <a:cs typeface="Calibri"/>
                <a:sym typeface="Calibri"/>
              </a:defRPr>
            </a:lvl3pPr>
            <a:lvl4pPr indent="0" lvl="3" marL="0" marR="0" rtl="0" algn="ctr">
              <a:spcBef>
                <a:spcPts val="0"/>
              </a:spcBef>
              <a:buNone/>
              <a:defRPr b="0" i="0" sz="1000" u="none" cap="none" strike="noStrike">
                <a:solidFill>
                  <a:srgbClr val="F2F2F2"/>
                </a:solidFill>
                <a:latin typeface="Calibri"/>
                <a:ea typeface="Calibri"/>
                <a:cs typeface="Calibri"/>
                <a:sym typeface="Calibri"/>
              </a:defRPr>
            </a:lvl4pPr>
            <a:lvl5pPr indent="0" lvl="4" marL="0" marR="0" rtl="0" algn="ctr">
              <a:spcBef>
                <a:spcPts val="0"/>
              </a:spcBef>
              <a:buNone/>
              <a:defRPr b="0" i="0" sz="1000" u="none" cap="none" strike="noStrike">
                <a:solidFill>
                  <a:srgbClr val="F2F2F2"/>
                </a:solidFill>
                <a:latin typeface="Calibri"/>
                <a:ea typeface="Calibri"/>
                <a:cs typeface="Calibri"/>
                <a:sym typeface="Calibri"/>
              </a:defRPr>
            </a:lvl5pPr>
            <a:lvl6pPr indent="0" lvl="5" marL="0" marR="0" rtl="0" algn="ctr">
              <a:spcBef>
                <a:spcPts val="0"/>
              </a:spcBef>
              <a:buNone/>
              <a:defRPr b="0" i="0" sz="1000" u="none" cap="none" strike="noStrike">
                <a:solidFill>
                  <a:srgbClr val="F2F2F2"/>
                </a:solidFill>
                <a:latin typeface="Calibri"/>
                <a:ea typeface="Calibri"/>
                <a:cs typeface="Calibri"/>
                <a:sym typeface="Calibri"/>
              </a:defRPr>
            </a:lvl6pPr>
            <a:lvl7pPr indent="0" lvl="6" marL="0" marR="0" rtl="0" algn="ctr">
              <a:spcBef>
                <a:spcPts val="0"/>
              </a:spcBef>
              <a:buNone/>
              <a:defRPr b="0" i="0" sz="1000" u="none" cap="none" strike="noStrike">
                <a:solidFill>
                  <a:srgbClr val="F2F2F2"/>
                </a:solidFill>
                <a:latin typeface="Calibri"/>
                <a:ea typeface="Calibri"/>
                <a:cs typeface="Calibri"/>
                <a:sym typeface="Calibri"/>
              </a:defRPr>
            </a:lvl7pPr>
            <a:lvl8pPr indent="0" lvl="7" marL="0" marR="0" rtl="0" algn="ctr">
              <a:spcBef>
                <a:spcPts val="0"/>
              </a:spcBef>
              <a:buNone/>
              <a:defRPr b="0" i="0" sz="1000" u="none" cap="none" strike="noStrike">
                <a:solidFill>
                  <a:srgbClr val="F2F2F2"/>
                </a:solidFill>
                <a:latin typeface="Calibri"/>
                <a:ea typeface="Calibri"/>
                <a:cs typeface="Calibri"/>
                <a:sym typeface="Calibri"/>
              </a:defRPr>
            </a:lvl8pPr>
            <a:lvl9pPr indent="0" lvl="8" marL="0" marR="0" rtl="0" algn="ctr">
              <a:spcBef>
                <a:spcPts val="0"/>
              </a:spcBef>
              <a:buNone/>
              <a:defRPr b="0" i="0" sz="1000" u="none" cap="none" strike="noStrike">
                <a:solidFill>
                  <a:srgbClr val="F2F2F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19" name="Google Shape;19;p2"/>
          <p:cNvPicPr preferRelativeResize="0"/>
          <p:nvPr/>
        </p:nvPicPr>
        <p:blipFill>
          <a:blip r:embed="rId4">
            <a:alphaModFix/>
          </a:blip>
          <a:stretch>
            <a:fillRect/>
          </a:stretch>
        </p:blipFill>
        <p:spPr>
          <a:xfrm>
            <a:off x="7622850" y="4401875"/>
            <a:ext cx="1160974" cy="464400"/>
          </a:xfrm>
          <a:prstGeom prst="rect">
            <a:avLst/>
          </a:prstGeom>
          <a:noFill/>
          <a:ln>
            <a:noFill/>
          </a:ln>
        </p:spPr>
      </p:pic>
      <p:sp>
        <p:nvSpPr>
          <p:cNvPr id="20" name="Google Shape;20;p2"/>
          <p:cNvSpPr txBox="1"/>
          <p:nvPr>
            <p:ph type="title"/>
          </p:nvPr>
        </p:nvSpPr>
        <p:spPr>
          <a:xfrm>
            <a:off x="611489" y="1615214"/>
            <a:ext cx="7516518" cy="764861"/>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Open Sans ExtraBold"/>
              <a:buNone/>
              <a:defRPr b="1" i="0" sz="4000" u="none" cap="none" strike="noStrike">
                <a:solidFill>
                  <a:schemeClr val="lt1"/>
                </a:solidFill>
                <a:latin typeface="Open Sans ExtraBold"/>
                <a:ea typeface="Open Sans ExtraBold"/>
                <a:cs typeface="Open Sans ExtraBold"/>
                <a:sym typeface="Open Sans ExtraBol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 name="Google Shape;21;p2"/>
          <p:cNvSpPr txBox="1"/>
          <p:nvPr>
            <p:ph idx="1" type="body"/>
          </p:nvPr>
        </p:nvSpPr>
        <p:spPr>
          <a:xfrm>
            <a:off x="639710" y="2417703"/>
            <a:ext cx="7488297" cy="206963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500"/>
              </a:spcBef>
              <a:spcAft>
                <a:spcPts val="0"/>
              </a:spcAft>
              <a:buClr>
                <a:schemeClr val="lt1"/>
              </a:buClr>
              <a:buSzPts val="2000"/>
              <a:buFont typeface="Arial"/>
              <a:buNone/>
              <a:defRPr b="0" i="0" sz="2400" u="none" cap="none" strike="noStrike">
                <a:solidFill>
                  <a:schemeClr val="lt1"/>
                </a:solidFill>
                <a:latin typeface="Open Sans Light"/>
                <a:ea typeface="Open Sans Light"/>
                <a:cs typeface="Open Sans Light"/>
                <a:sym typeface="Open Sans Light"/>
              </a:defRPr>
            </a:lvl1pPr>
            <a:lvl2pPr indent="-228600" lvl="1" marL="914400" marR="0" rtl="0" algn="l">
              <a:lnSpc>
                <a:spcPct val="120000"/>
              </a:lnSpc>
              <a:spcBef>
                <a:spcPts val="500"/>
              </a:spcBef>
              <a:spcAft>
                <a:spcPts val="0"/>
              </a:spcAft>
              <a:buClr>
                <a:schemeClr val="lt1"/>
              </a:buClr>
              <a:buSzPts val="2000"/>
              <a:buFont typeface="Arial"/>
              <a:buNone/>
              <a:defRPr b="0" i="0" sz="2400" u="none" cap="none" strike="noStrike">
                <a:solidFill>
                  <a:schemeClr val="lt1"/>
                </a:solidFill>
                <a:latin typeface="Open Sans Light"/>
                <a:ea typeface="Open Sans Light"/>
                <a:cs typeface="Open Sans Light"/>
                <a:sym typeface="Open Sans Light"/>
              </a:defRPr>
            </a:lvl2pPr>
            <a:lvl3pPr indent="-228600" lvl="2" marL="1371600" marR="0" rtl="0" algn="l">
              <a:lnSpc>
                <a:spcPct val="120000"/>
              </a:lnSpc>
              <a:spcBef>
                <a:spcPts val="500"/>
              </a:spcBef>
              <a:spcAft>
                <a:spcPts val="0"/>
              </a:spcAft>
              <a:buClr>
                <a:schemeClr val="lt1"/>
              </a:buClr>
              <a:buSzPts val="2000"/>
              <a:buFont typeface="Arial"/>
              <a:buNone/>
              <a:defRPr b="0" i="0" sz="2400" u="none" cap="none" strike="noStrike">
                <a:solidFill>
                  <a:schemeClr val="lt1"/>
                </a:solidFill>
                <a:latin typeface="Open Sans Light"/>
                <a:ea typeface="Open Sans Light"/>
                <a:cs typeface="Open Sans Light"/>
                <a:sym typeface="Open Sans Ligh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Purple Footer">
  <p:cSld name="Blank - Purple Footer">
    <p:spTree>
      <p:nvGrpSpPr>
        <p:cNvPr id="69" name="Shape 69"/>
        <p:cNvGrpSpPr/>
        <p:nvPr/>
      </p:nvGrpSpPr>
      <p:grpSpPr>
        <a:xfrm>
          <a:off x="0" y="0"/>
          <a:ext cx="0" cy="0"/>
          <a:chOff x="0" y="0"/>
          <a:chExt cx="0" cy="0"/>
        </a:xfrm>
      </p:grpSpPr>
      <p:sp>
        <p:nvSpPr>
          <p:cNvPr id="70" name="Google Shape;70;p11"/>
          <p:cNvSpPr txBox="1"/>
          <p:nvPr>
            <p:ph type="title"/>
          </p:nvPr>
        </p:nvSpPr>
        <p:spPr>
          <a:xfrm>
            <a:off x="526826" y="280703"/>
            <a:ext cx="7920900" cy="6078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404040"/>
              </a:buClr>
              <a:buSzPts val="1400"/>
              <a:buFont typeface="Open Sans ExtraBold"/>
              <a:buNone/>
              <a:defRPr b="1" i="0" sz="3000" u="none" cap="none" strike="noStrike">
                <a:solidFill>
                  <a:srgbClr val="404040"/>
                </a:solidFill>
                <a:latin typeface="Open Sans ExtraBold"/>
                <a:ea typeface="Open Sans ExtraBold"/>
                <a:cs typeface="Open Sans ExtraBold"/>
                <a:sym typeface="Open Sans ExtraBol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1" name="Google Shape;71;p11"/>
          <p:cNvSpPr txBox="1"/>
          <p:nvPr>
            <p:ph idx="12" type="sldNum"/>
          </p:nvPr>
        </p:nvSpPr>
        <p:spPr>
          <a:xfrm>
            <a:off x="98016" y="4755508"/>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8B8B8B"/>
                </a:solidFill>
                <a:latin typeface="Calibri"/>
                <a:ea typeface="Calibri"/>
                <a:cs typeface="Calibri"/>
                <a:sym typeface="Calibri"/>
              </a:defRPr>
            </a:lvl1pPr>
            <a:lvl2pPr indent="0" lvl="1" marL="0" marR="0" rtl="0" algn="ctr">
              <a:spcBef>
                <a:spcPts val="0"/>
              </a:spcBef>
              <a:buNone/>
              <a:defRPr b="0" i="0" sz="1000" u="none" cap="none" strike="noStrike">
                <a:solidFill>
                  <a:srgbClr val="8B8B8B"/>
                </a:solidFill>
                <a:latin typeface="Calibri"/>
                <a:ea typeface="Calibri"/>
                <a:cs typeface="Calibri"/>
                <a:sym typeface="Calibri"/>
              </a:defRPr>
            </a:lvl2pPr>
            <a:lvl3pPr indent="0" lvl="2" marL="0" marR="0" rtl="0" algn="ctr">
              <a:spcBef>
                <a:spcPts val="0"/>
              </a:spcBef>
              <a:buNone/>
              <a:defRPr b="0" i="0" sz="1000" u="none" cap="none" strike="noStrike">
                <a:solidFill>
                  <a:srgbClr val="8B8B8B"/>
                </a:solidFill>
                <a:latin typeface="Calibri"/>
                <a:ea typeface="Calibri"/>
                <a:cs typeface="Calibri"/>
                <a:sym typeface="Calibri"/>
              </a:defRPr>
            </a:lvl3pPr>
            <a:lvl4pPr indent="0" lvl="3" marL="0" marR="0" rtl="0" algn="ctr">
              <a:spcBef>
                <a:spcPts val="0"/>
              </a:spcBef>
              <a:buNone/>
              <a:defRPr b="0" i="0" sz="1000" u="none" cap="none" strike="noStrike">
                <a:solidFill>
                  <a:srgbClr val="8B8B8B"/>
                </a:solidFill>
                <a:latin typeface="Calibri"/>
                <a:ea typeface="Calibri"/>
                <a:cs typeface="Calibri"/>
                <a:sym typeface="Calibri"/>
              </a:defRPr>
            </a:lvl4pPr>
            <a:lvl5pPr indent="0" lvl="4" marL="0" marR="0" rtl="0" algn="ctr">
              <a:spcBef>
                <a:spcPts val="0"/>
              </a:spcBef>
              <a:buNone/>
              <a:defRPr b="0" i="0" sz="1000" u="none" cap="none" strike="noStrike">
                <a:solidFill>
                  <a:srgbClr val="8B8B8B"/>
                </a:solidFill>
                <a:latin typeface="Calibri"/>
                <a:ea typeface="Calibri"/>
                <a:cs typeface="Calibri"/>
                <a:sym typeface="Calibri"/>
              </a:defRPr>
            </a:lvl5pPr>
            <a:lvl6pPr indent="0" lvl="5" marL="0" marR="0" rtl="0" algn="ctr">
              <a:spcBef>
                <a:spcPts val="0"/>
              </a:spcBef>
              <a:buNone/>
              <a:defRPr b="0" i="0" sz="1000" u="none" cap="none" strike="noStrike">
                <a:solidFill>
                  <a:srgbClr val="8B8B8B"/>
                </a:solidFill>
                <a:latin typeface="Calibri"/>
                <a:ea typeface="Calibri"/>
                <a:cs typeface="Calibri"/>
                <a:sym typeface="Calibri"/>
              </a:defRPr>
            </a:lvl6pPr>
            <a:lvl7pPr indent="0" lvl="6" marL="0" marR="0" rtl="0" algn="ctr">
              <a:spcBef>
                <a:spcPts val="0"/>
              </a:spcBef>
              <a:buNone/>
              <a:defRPr b="0" i="0" sz="1000" u="none" cap="none" strike="noStrike">
                <a:solidFill>
                  <a:srgbClr val="8B8B8B"/>
                </a:solidFill>
                <a:latin typeface="Calibri"/>
                <a:ea typeface="Calibri"/>
                <a:cs typeface="Calibri"/>
                <a:sym typeface="Calibri"/>
              </a:defRPr>
            </a:lvl7pPr>
            <a:lvl8pPr indent="0" lvl="7" marL="0" marR="0" rtl="0" algn="ctr">
              <a:spcBef>
                <a:spcPts val="0"/>
              </a:spcBef>
              <a:buNone/>
              <a:defRPr b="0" i="0" sz="1000" u="none" cap="none" strike="noStrike">
                <a:solidFill>
                  <a:srgbClr val="8B8B8B"/>
                </a:solidFill>
                <a:latin typeface="Calibri"/>
                <a:ea typeface="Calibri"/>
                <a:cs typeface="Calibri"/>
                <a:sym typeface="Calibri"/>
              </a:defRPr>
            </a:lvl8pPr>
            <a:lvl9pPr indent="0" lvl="8" marL="0" marR="0" rtl="0" algn="ctr">
              <a:spcBef>
                <a:spcPts val="0"/>
              </a:spcBef>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72" name="Google Shape;72;p11"/>
          <p:cNvPicPr preferRelativeResize="0"/>
          <p:nvPr/>
        </p:nvPicPr>
        <p:blipFill rotWithShape="1">
          <a:blip r:embed="rId2">
            <a:alphaModFix/>
          </a:blip>
          <a:srcRect b="0" l="0" r="0" t="0"/>
          <a:stretch/>
        </p:blipFill>
        <p:spPr>
          <a:xfrm>
            <a:off x="-9407" y="5048956"/>
            <a:ext cx="9162288" cy="120743"/>
          </a:xfrm>
          <a:prstGeom prst="rect">
            <a:avLst/>
          </a:prstGeom>
          <a:noFill/>
          <a:ln>
            <a:noFill/>
          </a:ln>
        </p:spPr>
      </p:pic>
      <p:pic>
        <p:nvPicPr>
          <p:cNvPr id="73" name="Google Shape;73;p11"/>
          <p:cNvPicPr preferRelativeResize="0"/>
          <p:nvPr/>
        </p:nvPicPr>
        <p:blipFill>
          <a:blip r:embed="rId3">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Gold">
  <p:cSld name="Title - Gold">
    <p:spTree>
      <p:nvGrpSpPr>
        <p:cNvPr id="74" name="Shape 74"/>
        <p:cNvGrpSpPr/>
        <p:nvPr/>
      </p:nvGrpSpPr>
      <p:grpSpPr>
        <a:xfrm>
          <a:off x="0" y="0"/>
          <a:ext cx="0" cy="0"/>
          <a:chOff x="0" y="0"/>
          <a:chExt cx="0" cy="0"/>
        </a:xfrm>
      </p:grpSpPr>
      <p:pic>
        <p:nvPicPr>
          <p:cNvPr id="75" name="Google Shape;75;p12"/>
          <p:cNvPicPr preferRelativeResize="0"/>
          <p:nvPr/>
        </p:nvPicPr>
        <p:blipFill rotWithShape="1">
          <a:blip r:embed="rId2">
            <a:alphaModFix amt="60000"/>
          </a:blip>
          <a:srcRect b="0" l="0" r="0" t="0"/>
          <a:stretch/>
        </p:blipFill>
        <p:spPr>
          <a:xfrm>
            <a:off x="0" y="0"/>
            <a:ext cx="9144000" cy="5143500"/>
          </a:xfrm>
          <a:prstGeom prst="rect">
            <a:avLst/>
          </a:prstGeom>
          <a:noFill/>
          <a:ln>
            <a:noFill/>
          </a:ln>
        </p:spPr>
      </p:pic>
      <p:sp>
        <p:nvSpPr>
          <p:cNvPr id="76" name="Google Shape;76;p12"/>
          <p:cNvSpPr/>
          <p:nvPr/>
        </p:nvSpPr>
        <p:spPr>
          <a:xfrm>
            <a:off x="0" y="0"/>
            <a:ext cx="9144000" cy="5171721"/>
          </a:xfrm>
          <a:prstGeom prst="rect">
            <a:avLst/>
          </a:prstGeom>
          <a:gradFill>
            <a:gsLst>
              <a:gs pos="0">
                <a:srgbClr val="70B9F0">
                  <a:alpha val="60000"/>
                </a:srgbClr>
              </a:gs>
              <a:gs pos="33000">
                <a:srgbClr val="70B9F0">
                  <a:alpha val="40000"/>
                </a:srgbClr>
              </a:gs>
              <a:gs pos="66000">
                <a:srgbClr val="E2B944">
                  <a:alpha val="40000"/>
                </a:srgbClr>
              </a:gs>
              <a:gs pos="100000">
                <a:srgbClr val="E2B944">
                  <a:alpha val="60000"/>
                </a:srgbClr>
              </a:gs>
            </a:gsLst>
            <a:lin ang="19860001" scaled="0"/>
          </a:gradFill>
          <a:ln>
            <a:noFill/>
          </a:ln>
          <a:effectLst>
            <a:outerShdw blurRad="50800" rotWithShape="0" algn="tl" dir="2700000" dist="12700">
              <a:srgbClr val="000000">
                <a:alpha val="6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 name="Google Shape;77;p12"/>
          <p:cNvSpPr txBox="1"/>
          <p:nvPr>
            <p:ph type="title"/>
          </p:nvPr>
        </p:nvSpPr>
        <p:spPr>
          <a:xfrm>
            <a:off x="611489" y="1615214"/>
            <a:ext cx="7516518" cy="764861"/>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Open Sans ExtraBold"/>
              <a:buNone/>
              <a:defRPr b="1" i="0" sz="4000" u="none" cap="none" strike="noStrike">
                <a:solidFill>
                  <a:schemeClr val="lt1"/>
                </a:solidFill>
                <a:latin typeface="Open Sans ExtraBold"/>
                <a:ea typeface="Open Sans ExtraBold"/>
                <a:cs typeface="Open Sans ExtraBold"/>
                <a:sym typeface="Open Sans ExtraBol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8" name="Google Shape;78;p12"/>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F2F2F2"/>
                </a:solidFill>
                <a:latin typeface="Calibri"/>
                <a:ea typeface="Calibri"/>
                <a:cs typeface="Calibri"/>
                <a:sym typeface="Calibri"/>
              </a:defRPr>
            </a:lvl1pPr>
            <a:lvl2pPr indent="0" lvl="1" marL="0" marR="0" rtl="0" algn="ctr">
              <a:spcBef>
                <a:spcPts val="0"/>
              </a:spcBef>
              <a:buNone/>
              <a:defRPr b="0" i="0" sz="1000" u="none" cap="none" strike="noStrike">
                <a:solidFill>
                  <a:srgbClr val="F2F2F2"/>
                </a:solidFill>
                <a:latin typeface="Calibri"/>
                <a:ea typeface="Calibri"/>
                <a:cs typeface="Calibri"/>
                <a:sym typeface="Calibri"/>
              </a:defRPr>
            </a:lvl2pPr>
            <a:lvl3pPr indent="0" lvl="2" marL="0" marR="0" rtl="0" algn="ctr">
              <a:spcBef>
                <a:spcPts val="0"/>
              </a:spcBef>
              <a:buNone/>
              <a:defRPr b="0" i="0" sz="1000" u="none" cap="none" strike="noStrike">
                <a:solidFill>
                  <a:srgbClr val="F2F2F2"/>
                </a:solidFill>
                <a:latin typeface="Calibri"/>
                <a:ea typeface="Calibri"/>
                <a:cs typeface="Calibri"/>
                <a:sym typeface="Calibri"/>
              </a:defRPr>
            </a:lvl3pPr>
            <a:lvl4pPr indent="0" lvl="3" marL="0" marR="0" rtl="0" algn="ctr">
              <a:spcBef>
                <a:spcPts val="0"/>
              </a:spcBef>
              <a:buNone/>
              <a:defRPr b="0" i="0" sz="1000" u="none" cap="none" strike="noStrike">
                <a:solidFill>
                  <a:srgbClr val="F2F2F2"/>
                </a:solidFill>
                <a:latin typeface="Calibri"/>
                <a:ea typeface="Calibri"/>
                <a:cs typeface="Calibri"/>
                <a:sym typeface="Calibri"/>
              </a:defRPr>
            </a:lvl4pPr>
            <a:lvl5pPr indent="0" lvl="4" marL="0" marR="0" rtl="0" algn="ctr">
              <a:spcBef>
                <a:spcPts val="0"/>
              </a:spcBef>
              <a:buNone/>
              <a:defRPr b="0" i="0" sz="1000" u="none" cap="none" strike="noStrike">
                <a:solidFill>
                  <a:srgbClr val="F2F2F2"/>
                </a:solidFill>
                <a:latin typeface="Calibri"/>
                <a:ea typeface="Calibri"/>
                <a:cs typeface="Calibri"/>
                <a:sym typeface="Calibri"/>
              </a:defRPr>
            </a:lvl5pPr>
            <a:lvl6pPr indent="0" lvl="5" marL="0" marR="0" rtl="0" algn="ctr">
              <a:spcBef>
                <a:spcPts val="0"/>
              </a:spcBef>
              <a:buNone/>
              <a:defRPr b="0" i="0" sz="1000" u="none" cap="none" strike="noStrike">
                <a:solidFill>
                  <a:srgbClr val="F2F2F2"/>
                </a:solidFill>
                <a:latin typeface="Calibri"/>
                <a:ea typeface="Calibri"/>
                <a:cs typeface="Calibri"/>
                <a:sym typeface="Calibri"/>
              </a:defRPr>
            </a:lvl6pPr>
            <a:lvl7pPr indent="0" lvl="6" marL="0" marR="0" rtl="0" algn="ctr">
              <a:spcBef>
                <a:spcPts val="0"/>
              </a:spcBef>
              <a:buNone/>
              <a:defRPr b="0" i="0" sz="1000" u="none" cap="none" strike="noStrike">
                <a:solidFill>
                  <a:srgbClr val="F2F2F2"/>
                </a:solidFill>
                <a:latin typeface="Calibri"/>
                <a:ea typeface="Calibri"/>
                <a:cs typeface="Calibri"/>
                <a:sym typeface="Calibri"/>
              </a:defRPr>
            </a:lvl7pPr>
            <a:lvl8pPr indent="0" lvl="7" marL="0" marR="0" rtl="0" algn="ctr">
              <a:spcBef>
                <a:spcPts val="0"/>
              </a:spcBef>
              <a:buNone/>
              <a:defRPr b="0" i="0" sz="1000" u="none" cap="none" strike="noStrike">
                <a:solidFill>
                  <a:srgbClr val="F2F2F2"/>
                </a:solidFill>
                <a:latin typeface="Calibri"/>
                <a:ea typeface="Calibri"/>
                <a:cs typeface="Calibri"/>
                <a:sym typeface="Calibri"/>
              </a:defRPr>
            </a:lvl8pPr>
            <a:lvl9pPr indent="0" lvl="8" marL="0" marR="0" rtl="0" algn="ctr">
              <a:spcBef>
                <a:spcPts val="0"/>
              </a:spcBef>
              <a:buNone/>
              <a:defRPr b="0" i="0" sz="1000" u="none" cap="none" strike="noStrike">
                <a:solidFill>
                  <a:srgbClr val="F2F2F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descr="BlackGraph.png" id="79" name="Google Shape;79;p12"/>
          <p:cNvPicPr preferRelativeResize="0"/>
          <p:nvPr/>
        </p:nvPicPr>
        <p:blipFill rotWithShape="1">
          <a:blip r:embed="rId3">
            <a:alphaModFix amt="16000"/>
          </a:blip>
          <a:srcRect b="16631" l="13032" r="8981" t="19176"/>
          <a:stretch/>
        </p:blipFill>
        <p:spPr>
          <a:xfrm rot="-559619">
            <a:off x="3174745" y="51295"/>
            <a:ext cx="7612469" cy="4840169"/>
          </a:xfrm>
          <a:prstGeom prst="rect">
            <a:avLst/>
          </a:prstGeom>
          <a:noFill/>
          <a:ln>
            <a:noFill/>
          </a:ln>
        </p:spPr>
      </p:pic>
      <p:sp>
        <p:nvSpPr>
          <p:cNvPr id="80" name="Google Shape;80;p12"/>
          <p:cNvSpPr txBox="1"/>
          <p:nvPr>
            <p:ph idx="1" type="body"/>
          </p:nvPr>
        </p:nvSpPr>
        <p:spPr>
          <a:xfrm>
            <a:off x="639710" y="2417703"/>
            <a:ext cx="7488297" cy="206963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500"/>
              </a:spcBef>
              <a:spcAft>
                <a:spcPts val="0"/>
              </a:spcAft>
              <a:buClr>
                <a:schemeClr val="lt1"/>
              </a:buClr>
              <a:buSzPts val="2000"/>
              <a:buFont typeface="Arial"/>
              <a:buNone/>
              <a:defRPr b="0" i="0" sz="2400" u="none" cap="none" strike="noStrike">
                <a:solidFill>
                  <a:schemeClr val="lt1"/>
                </a:solidFill>
                <a:latin typeface="Open Sans Light"/>
                <a:ea typeface="Open Sans Light"/>
                <a:cs typeface="Open Sans Light"/>
                <a:sym typeface="Open Sans Light"/>
              </a:defRPr>
            </a:lvl1pPr>
            <a:lvl2pPr indent="-228600" lvl="1" marL="914400" marR="0" rtl="0" algn="l">
              <a:lnSpc>
                <a:spcPct val="120000"/>
              </a:lnSpc>
              <a:spcBef>
                <a:spcPts val="500"/>
              </a:spcBef>
              <a:spcAft>
                <a:spcPts val="0"/>
              </a:spcAft>
              <a:buClr>
                <a:schemeClr val="lt1"/>
              </a:buClr>
              <a:buSzPts val="2000"/>
              <a:buFont typeface="Arial"/>
              <a:buNone/>
              <a:defRPr b="0" i="0" sz="2400" u="none" cap="none" strike="noStrike">
                <a:solidFill>
                  <a:schemeClr val="lt1"/>
                </a:solidFill>
                <a:latin typeface="Open Sans Light"/>
                <a:ea typeface="Open Sans Light"/>
                <a:cs typeface="Open Sans Light"/>
                <a:sym typeface="Open Sans Light"/>
              </a:defRPr>
            </a:lvl2pPr>
            <a:lvl3pPr indent="-228600" lvl="2" marL="1371600" marR="0" rtl="0" algn="l">
              <a:lnSpc>
                <a:spcPct val="120000"/>
              </a:lnSpc>
              <a:spcBef>
                <a:spcPts val="500"/>
              </a:spcBef>
              <a:spcAft>
                <a:spcPts val="0"/>
              </a:spcAft>
              <a:buClr>
                <a:schemeClr val="lt1"/>
              </a:buClr>
              <a:buSzPts val="2000"/>
              <a:buFont typeface="Arial"/>
              <a:buNone/>
              <a:defRPr b="0" i="0" sz="2400" u="none" cap="none" strike="noStrike">
                <a:solidFill>
                  <a:schemeClr val="lt1"/>
                </a:solidFill>
                <a:latin typeface="Open Sans Light"/>
                <a:ea typeface="Open Sans Light"/>
                <a:cs typeface="Open Sans Light"/>
                <a:sym typeface="Open Sans Ligh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81" name="Google Shape;81;p12"/>
          <p:cNvPicPr preferRelativeResize="0"/>
          <p:nvPr/>
        </p:nvPicPr>
        <p:blipFill>
          <a:blip r:embed="rId4">
            <a:alphaModFix/>
          </a:blip>
          <a:stretch>
            <a:fillRect/>
          </a:stretch>
        </p:blipFill>
        <p:spPr>
          <a:xfrm>
            <a:off x="7622850" y="4401875"/>
            <a:ext cx="1160974" cy="464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Purple">
  <p:cSld name="Title - Purple">
    <p:spTree>
      <p:nvGrpSpPr>
        <p:cNvPr id="82" name="Shape 82"/>
        <p:cNvGrpSpPr/>
        <p:nvPr/>
      </p:nvGrpSpPr>
      <p:grpSpPr>
        <a:xfrm>
          <a:off x="0" y="0"/>
          <a:ext cx="0" cy="0"/>
          <a:chOff x="0" y="0"/>
          <a:chExt cx="0" cy="0"/>
        </a:xfrm>
      </p:grpSpPr>
      <p:pic>
        <p:nvPicPr>
          <p:cNvPr id="83" name="Google Shape;83;p13"/>
          <p:cNvPicPr preferRelativeResize="0"/>
          <p:nvPr/>
        </p:nvPicPr>
        <p:blipFill rotWithShape="1">
          <a:blip r:embed="rId2">
            <a:alphaModFix amt="62000"/>
          </a:blip>
          <a:srcRect b="0" l="0" r="0" t="0"/>
          <a:stretch/>
        </p:blipFill>
        <p:spPr>
          <a:xfrm>
            <a:off x="0" y="0"/>
            <a:ext cx="9144000" cy="5143500"/>
          </a:xfrm>
          <a:prstGeom prst="rect">
            <a:avLst/>
          </a:prstGeom>
          <a:noFill/>
          <a:ln>
            <a:noFill/>
          </a:ln>
        </p:spPr>
      </p:pic>
      <p:sp>
        <p:nvSpPr>
          <p:cNvPr id="84" name="Google Shape;84;p13"/>
          <p:cNvSpPr/>
          <p:nvPr/>
        </p:nvSpPr>
        <p:spPr>
          <a:xfrm>
            <a:off x="0" y="0"/>
            <a:ext cx="9144000" cy="5143500"/>
          </a:xfrm>
          <a:prstGeom prst="rect">
            <a:avLst/>
          </a:prstGeom>
          <a:gradFill>
            <a:gsLst>
              <a:gs pos="0">
                <a:srgbClr val="70B9F0">
                  <a:alpha val="60000"/>
                </a:srgbClr>
              </a:gs>
              <a:gs pos="33000">
                <a:srgbClr val="70B9F0">
                  <a:alpha val="40000"/>
                </a:srgbClr>
              </a:gs>
              <a:gs pos="66000">
                <a:srgbClr val="DB96F7">
                  <a:alpha val="40000"/>
                </a:srgbClr>
              </a:gs>
              <a:gs pos="100000">
                <a:srgbClr val="DB96F7">
                  <a:alpha val="60000"/>
                </a:srgbClr>
              </a:gs>
            </a:gsLst>
            <a:lin ang="16200000" scaled="0"/>
          </a:gradFill>
          <a:ln>
            <a:noFill/>
          </a:ln>
          <a:effectLst>
            <a:outerShdw blurRad="50800" rotWithShape="0" algn="tl" dir="2700000" dist="12700">
              <a:srgbClr val="000000">
                <a:alpha val="6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BlackGraph.png" id="85" name="Google Shape;85;p13"/>
          <p:cNvPicPr preferRelativeResize="0"/>
          <p:nvPr/>
        </p:nvPicPr>
        <p:blipFill rotWithShape="1">
          <a:blip r:embed="rId3">
            <a:alphaModFix amt="16000"/>
          </a:blip>
          <a:srcRect b="16631" l="13032" r="8981" t="19176"/>
          <a:stretch/>
        </p:blipFill>
        <p:spPr>
          <a:xfrm>
            <a:off x="610664" y="-65849"/>
            <a:ext cx="8000028" cy="5086587"/>
          </a:xfrm>
          <a:prstGeom prst="rect">
            <a:avLst/>
          </a:prstGeom>
          <a:noFill/>
          <a:ln>
            <a:noFill/>
          </a:ln>
        </p:spPr>
      </p:pic>
      <p:sp>
        <p:nvSpPr>
          <p:cNvPr id="86" name="Google Shape;86;p13"/>
          <p:cNvSpPr txBox="1"/>
          <p:nvPr>
            <p:ph type="title"/>
          </p:nvPr>
        </p:nvSpPr>
        <p:spPr>
          <a:xfrm>
            <a:off x="611489" y="1615214"/>
            <a:ext cx="7516518" cy="764861"/>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1400"/>
              <a:buFont typeface="Open Sans ExtraBold"/>
              <a:buNone/>
              <a:defRPr b="1" i="0" sz="4000" u="none" cap="none" strike="noStrike">
                <a:solidFill>
                  <a:schemeClr val="lt1"/>
                </a:solidFill>
                <a:latin typeface="Open Sans ExtraBold"/>
                <a:ea typeface="Open Sans ExtraBold"/>
                <a:cs typeface="Open Sans ExtraBold"/>
                <a:sym typeface="Open Sans ExtraBol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7" name="Google Shape;87;p13"/>
          <p:cNvSpPr txBox="1"/>
          <p:nvPr>
            <p:ph idx="1" type="body"/>
          </p:nvPr>
        </p:nvSpPr>
        <p:spPr>
          <a:xfrm>
            <a:off x="639710" y="2417703"/>
            <a:ext cx="7488297" cy="206963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500"/>
              </a:spcBef>
              <a:spcAft>
                <a:spcPts val="0"/>
              </a:spcAft>
              <a:buClr>
                <a:schemeClr val="lt1"/>
              </a:buClr>
              <a:buSzPts val="2000"/>
              <a:buFont typeface="Arial"/>
              <a:buNone/>
              <a:defRPr b="0" i="0" sz="2400" u="none" cap="none" strike="noStrike">
                <a:solidFill>
                  <a:schemeClr val="lt1"/>
                </a:solidFill>
                <a:latin typeface="Open Sans Light"/>
                <a:ea typeface="Open Sans Light"/>
                <a:cs typeface="Open Sans Light"/>
                <a:sym typeface="Open Sans Light"/>
              </a:defRPr>
            </a:lvl1pPr>
            <a:lvl2pPr indent="-228600" lvl="1" marL="914400" marR="0" rtl="0" algn="l">
              <a:lnSpc>
                <a:spcPct val="120000"/>
              </a:lnSpc>
              <a:spcBef>
                <a:spcPts val="500"/>
              </a:spcBef>
              <a:spcAft>
                <a:spcPts val="0"/>
              </a:spcAft>
              <a:buClr>
                <a:schemeClr val="lt1"/>
              </a:buClr>
              <a:buSzPts val="2000"/>
              <a:buFont typeface="Arial"/>
              <a:buNone/>
              <a:defRPr b="0" i="0" sz="2400" u="none" cap="none" strike="noStrike">
                <a:solidFill>
                  <a:schemeClr val="lt1"/>
                </a:solidFill>
                <a:latin typeface="Open Sans Light"/>
                <a:ea typeface="Open Sans Light"/>
                <a:cs typeface="Open Sans Light"/>
                <a:sym typeface="Open Sans Light"/>
              </a:defRPr>
            </a:lvl2pPr>
            <a:lvl3pPr indent="-228600" lvl="2" marL="1371600" marR="0" rtl="0" algn="l">
              <a:lnSpc>
                <a:spcPct val="120000"/>
              </a:lnSpc>
              <a:spcBef>
                <a:spcPts val="500"/>
              </a:spcBef>
              <a:spcAft>
                <a:spcPts val="0"/>
              </a:spcAft>
              <a:buClr>
                <a:schemeClr val="lt1"/>
              </a:buClr>
              <a:buSzPts val="2000"/>
              <a:buFont typeface="Arial"/>
              <a:buNone/>
              <a:defRPr b="0" i="0" sz="2400" u="none" cap="none" strike="noStrike">
                <a:solidFill>
                  <a:schemeClr val="lt1"/>
                </a:solidFill>
                <a:latin typeface="Open Sans Light"/>
                <a:ea typeface="Open Sans Light"/>
                <a:cs typeface="Open Sans Light"/>
                <a:sym typeface="Open Sans Ligh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 name="Google Shape;88;p13"/>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F2F2F2"/>
                </a:solidFill>
                <a:latin typeface="Calibri"/>
                <a:ea typeface="Calibri"/>
                <a:cs typeface="Calibri"/>
                <a:sym typeface="Calibri"/>
              </a:defRPr>
            </a:lvl1pPr>
            <a:lvl2pPr indent="0" lvl="1" marL="0" marR="0" rtl="0" algn="ctr">
              <a:spcBef>
                <a:spcPts val="0"/>
              </a:spcBef>
              <a:buNone/>
              <a:defRPr b="0" i="0" sz="1000" u="none" cap="none" strike="noStrike">
                <a:solidFill>
                  <a:srgbClr val="F2F2F2"/>
                </a:solidFill>
                <a:latin typeface="Calibri"/>
                <a:ea typeface="Calibri"/>
                <a:cs typeface="Calibri"/>
                <a:sym typeface="Calibri"/>
              </a:defRPr>
            </a:lvl2pPr>
            <a:lvl3pPr indent="0" lvl="2" marL="0" marR="0" rtl="0" algn="ctr">
              <a:spcBef>
                <a:spcPts val="0"/>
              </a:spcBef>
              <a:buNone/>
              <a:defRPr b="0" i="0" sz="1000" u="none" cap="none" strike="noStrike">
                <a:solidFill>
                  <a:srgbClr val="F2F2F2"/>
                </a:solidFill>
                <a:latin typeface="Calibri"/>
                <a:ea typeface="Calibri"/>
                <a:cs typeface="Calibri"/>
                <a:sym typeface="Calibri"/>
              </a:defRPr>
            </a:lvl3pPr>
            <a:lvl4pPr indent="0" lvl="3" marL="0" marR="0" rtl="0" algn="ctr">
              <a:spcBef>
                <a:spcPts val="0"/>
              </a:spcBef>
              <a:buNone/>
              <a:defRPr b="0" i="0" sz="1000" u="none" cap="none" strike="noStrike">
                <a:solidFill>
                  <a:srgbClr val="F2F2F2"/>
                </a:solidFill>
                <a:latin typeface="Calibri"/>
                <a:ea typeface="Calibri"/>
                <a:cs typeface="Calibri"/>
                <a:sym typeface="Calibri"/>
              </a:defRPr>
            </a:lvl4pPr>
            <a:lvl5pPr indent="0" lvl="4" marL="0" marR="0" rtl="0" algn="ctr">
              <a:spcBef>
                <a:spcPts val="0"/>
              </a:spcBef>
              <a:buNone/>
              <a:defRPr b="0" i="0" sz="1000" u="none" cap="none" strike="noStrike">
                <a:solidFill>
                  <a:srgbClr val="F2F2F2"/>
                </a:solidFill>
                <a:latin typeface="Calibri"/>
                <a:ea typeface="Calibri"/>
                <a:cs typeface="Calibri"/>
                <a:sym typeface="Calibri"/>
              </a:defRPr>
            </a:lvl5pPr>
            <a:lvl6pPr indent="0" lvl="5" marL="0" marR="0" rtl="0" algn="ctr">
              <a:spcBef>
                <a:spcPts val="0"/>
              </a:spcBef>
              <a:buNone/>
              <a:defRPr b="0" i="0" sz="1000" u="none" cap="none" strike="noStrike">
                <a:solidFill>
                  <a:srgbClr val="F2F2F2"/>
                </a:solidFill>
                <a:latin typeface="Calibri"/>
                <a:ea typeface="Calibri"/>
                <a:cs typeface="Calibri"/>
                <a:sym typeface="Calibri"/>
              </a:defRPr>
            </a:lvl6pPr>
            <a:lvl7pPr indent="0" lvl="6" marL="0" marR="0" rtl="0" algn="ctr">
              <a:spcBef>
                <a:spcPts val="0"/>
              </a:spcBef>
              <a:buNone/>
              <a:defRPr b="0" i="0" sz="1000" u="none" cap="none" strike="noStrike">
                <a:solidFill>
                  <a:srgbClr val="F2F2F2"/>
                </a:solidFill>
                <a:latin typeface="Calibri"/>
                <a:ea typeface="Calibri"/>
                <a:cs typeface="Calibri"/>
                <a:sym typeface="Calibri"/>
              </a:defRPr>
            </a:lvl7pPr>
            <a:lvl8pPr indent="0" lvl="7" marL="0" marR="0" rtl="0" algn="ctr">
              <a:spcBef>
                <a:spcPts val="0"/>
              </a:spcBef>
              <a:buNone/>
              <a:defRPr b="0" i="0" sz="1000" u="none" cap="none" strike="noStrike">
                <a:solidFill>
                  <a:srgbClr val="F2F2F2"/>
                </a:solidFill>
                <a:latin typeface="Calibri"/>
                <a:ea typeface="Calibri"/>
                <a:cs typeface="Calibri"/>
                <a:sym typeface="Calibri"/>
              </a:defRPr>
            </a:lvl8pPr>
            <a:lvl9pPr indent="0" lvl="8" marL="0" marR="0" rtl="0" algn="ctr">
              <a:spcBef>
                <a:spcPts val="0"/>
              </a:spcBef>
              <a:buNone/>
              <a:defRPr b="0" i="0" sz="1000" u="none" cap="none" strike="noStrike">
                <a:solidFill>
                  <a:srgbClr val="F2F2F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89" name="Google Shape;89;p13"/>
          <p:cNvPicPr preferRelativeResize="0"/>
          <p:nvPr/>
        </p:nvPicPr>
        <p:blipFill>
          <a:blip r:embed="rId4">
            <a:alphaModFix/>
          </a:blip>
          <a:stretch>
            <a:fillRect/>
          </a:stretch>
        </p:blipFill>
        <p:spPr>
          <a:xfrm>
            <a:off x="7622850" y="4401875"/>
            <a:ext cx="1160974" cy="464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ock - Green">
  <p:cSld name="Block - Green">
    <p:spTree>
      <p:nvGrpSpPr>
        <p:cNvPr id="90" name="Shape 90"/>
        <p:cNvGrpSpPr/>
        <p:nvPr/>
      </p:nvGrpSpPr>
      <p:grpSpPr>
        <a:xfrm>
          <a:off x="0" y="0"/>
          <a:ext cx="0" cy="0"/>
          <a:chOff x="0" y="0"/>
          <a:chExt cx="0" cy="0"/>
        </a:xfrm>
      </p:grpSpPr>
      <p:sp>
        <p:nvSpPr>
          <p:cNvPr id="91" name="Google Shape;91;p14"/>
          <p:cNvSpPr/>
          <p:nvPr/>
        </p:nvSpPr>
        <p:spPr>
          <a:xfrm>
            <a:off x="0" y="5014146"/>
            <a:ext cx="9144000" cy="1288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4"/>
          <p:cNvSpPr/>
          <p:nvPr/>
        </p:nvSpPr>
        <p:spPr>
          <a:xfrm>
            <a:off x="0" y="0"/>
            <a:ext cx="4590815" cy="5143500"/>
          </a:xfrm>
          <a:prstGeom prst="rect">
            <a:avLst/>
          </a:prstGeom>
          <a:gradFill>
            <a:gsLst>
              <a:gs pos="0">
                <a:srgbClr val="70B9F0"/>
              </a:gs>
              <a:gs pos="100000">
                <a:srgbClr val="71CD9C"/>
              </a:gs>
            </a:gsLst>
            <a:lin ang="19860001"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4"/>
          <p:cNvSpPr txBox="1"/>
          <p:nvPr>
            <p:ph type="title"/>
          </p:nvPr>
        </p:nvSpPr>
        <p:spPr>
          <a:xfrm>
            <a:off x="263423" y="392256"/>
            <a:ext cx="3791181" cy="529676"/>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404040"/>
              </a:buClr>
              <a:buSzPts val="1400"/>
              <a:buFont typeface="Open Sans"/>
              <a:buNone/>
              <a:defRPr b="1" i="0" sz="2400" u="none" cap="none" strike="noStrike">
                <a:solidFill>
                  <a:srgbClr val="404040"/>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4" name="Google Shape;94;p14"/>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F2F2F2"/>
                </a:solidFill>
                <a:latin typeface="Calibri"/>
                <a:ea typeface="Calibri"/>
                <a:cs typeface="Calibri"/>
                <a:sym typeface="Calibri"/>
              </a:defRPr>
            </a:lvl1pPr>
            <a:lvl2pPr indent="0" lvl="1" marL="0" marR="0" rtl="0" algn="ctr">
              <a:spcBef>
                <a:spcPts val="0"/>
              </a:spcBef>
              <a:buNone/>
              <a:defRPr b="0" i="0" sz="1000" u="none" cap="none" strike="noStrike">
                <a:solidFill>
                  <a:srgbClr val="F2F2F2"/>
                </a:solidFill>
                <a:latin typeface="Calibri"/>
                <a:ea typeface="Calibri"/>
                <a:cs typeface="Calibri"/>
                <a:sym typeface="Calibri"/>
              </a:defRPr>
            </a:lvl2pPr>
            <a:lvl3pPr indent="0" lvl="2" marL="0" marR="0" rtl="0" algn="ctr">
              <a:spcBef>
                <a:spcPts val="0"/>
              </a:spcBef>
              <a:buNone/>
              <a:defRPr b="0" i="0" sz="1000" u="none" cap="none" strike="noStrike">
                <a:solidFill>
                  <a:srgbClr val="F2F2F2"/>
                </a:solidFill>
                <a:latin typeface="Calibri"/>
                <a:ea typeface="Calibri"/>
                <a:cs typeface="Calibri"/>
                <a:sym typeface="Calibri"/>
              </a:defRPr>
            </a:lvl3pPr>
            <a:lvl4pPr indent="0" lvl="3" marL="0" marR="0" rtl="0" algn="ctr">
              <a:spcBef>
                <a:spcPts val="0"/>
              </a:spcBef>
              <a:buNone/>
              <a:defRPr b="0" i="0" sz="1000" u="none" cap="none" strike="noStrike">
                <a:solidFill>
                  <a:srgbClr val="F2F2F2"/>
                </a:solidFill>
                <a:latin typeface="Calibri"/>
                <a:ea typeface="Calibri"/>
                <a:cs typeface="Calibri"/>
                <a:sym typeface="Calibri"/>
              </a:defRPr>
            </a:lvl4pPr>
            <a:lvl5pPr indent="0" lvl="4" marL="0" marR="0" rtl="0" algn="ctr">
              <a:spcBef>
                <a:spcPts val="0"/>
              </a:spcBef>
              <a:buNone/>
              <a:defRPr b="0" i="0" sz="1000" u="none" cap="none" strike="noStrike">
                <a:solidFill>
                  <a:srgbClr val="F2F2F2"/>
                </a:solidFill>
                <a:latin typeface="Calibri"/>
                <a:ea typeface="Calibri"/>
                <a:cs typeface="Calibri"/>
                <a:sym typeface="Calibri"/>
              </a:defRPr>
            </a:lvl5pPr>
            <a:lvl6pPr indent="0" lvl="5" marL="0" marR="0" rtl="0" algn="ctr">
              <a:spcBef>
                <a:spcPts val="0"/>
              </a:spcBef>
              <a:buNone/>
              <a:defRPr b="0" i="0" sz="1000" u="none" cap="none" strike="noStrike">
                <a:solidFill>
                  <a:srgbClr val="F2F2F2"/>
                </a:solidFill>
                <a:latin typeface="Calibri"/>
                <a:ea typeface="Calibri"/>
                <a:cs typeface="Calibri"/>
                <a:sym typeface="Calibri"/>
              </a:defRPr>
            </a:lvl6pPr>
            <a:lvl7pPr indent="0" lvl="6" marL="0" marR="0" rtl="0" algn="ctr">
              <a:spcBef>
                <a:spcPts val="0"/>
              </a:spcBef>
              <a:buNone/>
              <a:defRPr b="0" i="0" sz="1000" u="none" cap="none" strike="noStrike">
                <a:solidFill>
                  <a:srgbClr val="F2F2F2"/>
                </a:solidFill>
                <a:latin typeface="Calibri"/>
                <a:ea typeface="Calibri"/>
                <a:cs typeface="Calibri"/>
                <a:sym typeface="Calibri"/>
              </a:defRPr>
            </a:lvl7pPr>
            <a:lvl8pPr indent="0" lvl="7" marL="0" marR="0" rtl="0" algn="ctr">
              <a:spcBef>
                <a:spcPts val="0"/>
              </a:spcBef>
              <a:buNone/>
              <a:defRPr b="0" i="0" sz="1000" u="none" cap="none" strike="noStrike">
                <a:solidFill>
                  <a:srgbClr val="F2F2F2"/>
                </a:solidFill>
                <a:latin typeface="Calibri"/>
                <a:ea typeface="Calibri"/>
                <a:cs typeface="Calibri"/>
                <a:sym typeface="Calibri"/>
              </a:defRPr>
            </a:lvl8pPr>
            <a:lvl9pPr indent="0" lvl="8" marL="0" marR="0" rtl="0" algn="ctr">
              <a:spcBef>
                <a:spcPts val="0"/>
              </a:spcBef>
              <a:buNone/>
              <a:defRPr b="0" i="0" sz="1000" u="none" cap="none" strike="noStrike">
                <a:solidFill>
                  <a:srgbClr val="F2F2F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95" name="Google Shape;95;p14"/>
          <p:cNvSpPr txBox="1"/>
          <p:nvPr>
            <p:ph idx="1" type="body"/>
          </p:nvPr>
        </p:nvSpPr>
        <p:spPr>
          <a:xfrm>
            <a:off x="282349" y="1069450"/>
            <a:ext cx="4026243" cy="3399071"/>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500"/>
              </a:spcBef>
              <a:spcAft>
                <a:spcPts val="0"/>
              </a:spcAft>
              <a:buClr>
                <a:srgbClr val="404040"/>
              </a:buClr>
              <a:buSzPts val="2000"/>
              <a:buFont typeface="Arial"/>
              <a:buChar char="•"/>
              <a:defRPr b="0" i="0" sz="2000" u="none" cap="none" strike="noStrike">
                <a:solidFill>
                  <a:srgbClr val="404040"/>
                </a:solidFill>
                <a:latin typeface="Open Sans"/>
                <a:ea typeface="Open Sans"/>
                <a:cs typeface="Open Sans"/>
                <a:sym typeface="Open Sans"/>
              </a:defRPr>
            </a:lvl1pPr>
            <a:lvl2pPr indent="-355600" lvl="1" marL="914400" marR="0" rtl="0" algn="l">
              <a:lnSpc>
                <a:spcPct val="110000"/>
              </a:lnSpc>
              <a:spcBef>
                <a:spcPts val="500"/>
              </a:spcBef>
              <a:spcAft>
                <a:spcPts val="0"/>
              </a:spcAft>
              <a:buClr>
                <a:srgbClr val="404040"/>
              </a:buClr>
              <a:buSzPts val="2000"/>
              <a:buFont typeface="Arial"/>
              <a:buChar char="•"/>
              <a:defRPr b="0" i="0" sz="2000" u="none" cap="none" strike="noStrike">
                <a:solidFill>
                  <a:srgbClr val="404040"/>
                </a:solidFill>
                <a:latin typeface="Open Sans"/>
                <a:ea typeface="Open Sans"/>
                <a:cs typeface="Open Sans"/>
                <a:sym typeface="Open Sans"/>
              </a:defRPr>
            </a:lvl2pPr>
            <a:lvl3pPr indent="-355600" lvl="2" marL="1371600" marR="0" rtl="0" algn="l">
              <a:lnSpc>
                <a:spcPct val="110000"/>
              </a:lnSpc>
              <a:spcBef>
                <a:spcPts val="500"/>
              </a:spcBef>
              <a:spcAft>
                <a:spcPts val="0"/>
              </a:spcAft>
              <a:buClr>
                <a:srgbClr val="404040"/>
              </a:buClr>
              <a:buSzPts val="2000"/>
              <a:buFont typeface="Arial"/>
              <a:buChar char="•"/>
              <a:defRPr b="0" i="1" sz="2000" u="none" cap="none" strike="noStrike">
                <a:solidFill>
                  <a:srgbClr val="404040"/>
                </a:solidFill>
                <a:latin typeface="Open Sans"/>
                <a:ea typeface="Open Sans"/>
                <a:cs typeface="Open Sans"/>
                <a:sym typeface="Open Sans"/>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96" name="Google Shape;96;p14"/>
          <p:cNvPicPr preferRelativeResize="0"/>
          <p:nvPr/>
        </p:nvPicPr>
        <p:blipFill>
          <a:blip r:embed="rId2">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ock - Yellow">
  <p:cSld name="Block - Yellow">
    <p:spTree>
      <p:nvGrpSpPr>
        <p:cNvPr id="97" name="Shape 97"/>
        <p:cNvGrpSpPr/>
        <p:nvPr/>
      </p:nvGrpSpPr>
      <p:grpSpPr>
        <a:xfrm>
          <a:off x="0" y="0"/>
          <a:ext cx="0" cy="0"/>
          <a:chOff x="0" y="0"/>
          <a:chExt cx="0" cy="0"/>
        </a:xfrm>
      </p:grpSpPr>
      <p:sp>
        <p:nvSpPr>
          <p:cNvPr id="98" name="Google Shape;98;p15"/>
          <p:cNvSpPr/>
          <p:nvPr/>
        </p:nvSpPr>
        <p:spPr>
          <a:xfrm>
            <a:off x="0" y="5014146"/>
            <a:ext cx="9144000" cy="1288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5"/>
          <p:cNvSpPr/>
          <p:nvPr/>
        </p:nvSpPr>
        <p:spPr>
          <a:xfrm>
            <a:off x="0" y="0"/>
            <a:ext cx="4590815" cy="5143500"/>
          </a:xfrm>
          <a:prstGeom prst="rect">
            <a:avLst/>
          </a:prstGeom>
          <a:gradFill>
            <a:gsLst>
              <a:gs pos="0">
                <a:srgbClr val="70B9F0"/>
              </a:gs>
              <a:gs pos="100000">
                <a:srgbClr val="E2B944"/>
              </a:gs>
            </a:gsLst>
            <a:lin ang="19860001"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5"/>
          <p:cNvSpPr txBox="1"/>
          <p:nvPr>
            <p:ph type="title"/>
          </p:nvPr>
        </p:nvSpPr>
        <p:spPr>
          <a:xfrm>
            <a:off x="263423" y="392256"/>
            <a:ext cx="3791181" cy="529676"/>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5D5D5D"/>
              </a:buClr>
              <a:buSzPts val="1400"/>
              <a:buFont typeface="Open Sans"/>
              <a:buNone/>
              <a:defRPr b="1" i="0" sz="2400" u="none" cap="none" strike="noStrike">
                <a:solidFill>
                  <a:srgbClr val="5D5D5D"/>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1" name="Google Shape;101;p15"/>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F2F2F2"/>
                </a:solidFill>
                <a:latin typeface="Calibri"/>
                <a:ea typeface="Calibri"/>
                <a:cs typeface="Calibri"/>
                <a:sym typeface="Calibri"/>
              </a:defRPr>
            </a:lvl1pPr>
            <a:lvl2pPr indent="0" lvl="1" marL="0" marR="0" rtl="0" algn="ctr">
              <a:spcBef>
                <a:spcPts val="0"/>
              </a:spcBef>
              <a:buNone/>
              <a:defRPr b="0" i="0" sz="1000" u="none" cap="none" strike="noStrike">
                <a:solidFill>
                  <a:srgbClr val="F2F2F2"/>
                </a:solidFill>
                <a:latin typeface="Calibri"/>
                <a:ea typeface="Calibri"/>
                <a:cs typeface="Calibri"/>
                <a:sym typeface="Calibri"/>
              </a:defRPr>
            </a:lvl2pPr>
            <a:lvl3pPr indent="0" lvl="2" marL="0" marR="0" rtl="0" algn="ctr">
              <a:spcBef>
                <a:spcPts val="0"/>
              </a:spcBef>
              <a:buNone/>
              <a:defRPr b="0" i="0" sz="1000" u="none" cap="none" strike="noStrike">
                <a:solidFill>
                  <a:srgbClr val="F2F2F2"/>
                </a:solidFill>
                <a:latin typeface="Calibri"/>
                <a:ea typeface="Calibri"/>
                <a:cs typeface="Calibri"/>
                <a:sym typeface="Calibri"/>
              </a:defRPr>
            </a:lvl3pPr>
            <a:lvl4pPr indent="0" lvl="3" marL="0" marR="0" rtl="0" algn="ctr">
              <a:spcBef>
                <a:spcPts val="0"/>
              </a:spcBef>
              <a:buNone/>
              <a:defRPr b="0" i="0" sz="1000" u="none" cap="none" strike="noStrike">
                <a:solidFill>
                  <a:srgbClr val="F2F2F2"/>
                </a:solidFill>
                <a:latin typeface="Calibri"/>
                <a:ea typeface="Calibri"/>
                <a:cs typeface="Calibri"/>
                <a:sym typeface="Calibri"/>
              </a:defRPr>
            </a:lvl4pPr>
            <a:lvl5pPr indent="0" lvl="4" marL="0" marR="0" rtl="0" algn="ctr">
              <a:spcBef>
                <a:spcPts val="0"/>
              </a:spcBef>
              <a:buNone/>
              <a:defRPr b="0" i="0" sz="1000" u="none" cap="none" strike="noStrike">
                <a:solidFill>
                  <a:srgbClr val="F2F2F2"/>
                </a:solidFill>
                <a:latin typeface="Calibri"/>
                <a:ea typeface="Calibri"/>
                <a:cs typeface="Calibri"/>
                <a:sym typeface="Calibri"/>
              </a:defRPr>
            </a:lvl5pPr>
            <a:lvl6pPr indent="0" lvl="5" marL="0" marR="0" rtl="0" algn="ctr">
              <a:spcBef>
                <a:spcPts val="0"/>
              </a:spcBef>
              <a:buNone/>
              <a:defRPr b="0" i="0" sz="1000" u="none" cap="none" strike="noStrike">
                <a:solidFill>
                  <a:srgbClr val="F2F2F2"/>
                </a:solidFill>
                <a:latin typeface="Calibri"/>
                <a:ea typeface="Calibri"/>
                <a:cs typeface="Calibri"/>
                <a:sym typeface="Calibri"/>
              </a:defRPr>
            </a:lvl6pPr>
            <a:lvl7pPr indent="0" lvl="6" marL="0" marR="0" rtl="0" algn="ctr">
              <a:spcBef>
                <a:spcPts val="0"/>
              </a:spcBef>
              <a:buNone/>
              <a:defRPr b="0" i="0" sz="1000" u="none" cap="none" strike="noStrike">
                <a:solidFill>
                  <a:srgbClr val="F2F2F2"/>
                </a:solidFill>
                <a:latin typeface="Calibri"/>
                <a:ea typeface="Calibri"/>
                <a:cs typeface="Calibri"/>
                <a:sym typeface="Calibri"/>
              </a:defRPr>
            </a:lvl7pPr>
            <a:lvl8pPr indent="0" lvl="7" marL="0" marR="0" rtl="0" algn="ctr">
              <a:spcBef>
                <a:spcPts val="0"/>
              </a:spcBef>
              <a:buNone/>
              <a:defRPr b="0" i="0" sz="1000" u="none" cap="none" strike="noStrike">
                <a:solidFill>
                  <a:srgbClr val="F2F2F2"/>
                </a:solidFill>
                <a:latin typeface="Calibri"/>
                <a:ea typeface="Calibri"/>
                <a:cs typeface="Calibri"/>
                <a:sym typeface="Calibri"/>
              </a:defRPr>
            </a:lvl8pPr>
            <a:lvl9pPr indent="0" lvl="8" marL="0" marR="0" rtl="0" algn="ctr">
              <a:spcBef>
                <a:spcPts val="0"/>
              </a:spcBef>
              <a:buNone/>
              <a:defRPr b="0" i="0" sz="1000" u="none" cap="none" strike="noStrike">
                <a:solidFill>
                  <a:srgbClr val="F2F2F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02" name="Google Shape;102;p15"/>
          <p:cNvSpPr txBox="1"/>
          <p:nvPr>
            <p:ph idx="1" type="body"/>
          </p:nvPr>
        </p:nvSpPr>
        <p:spPr>
          <a:xfrm>
            <a:off x="282349" y="1069450"/>
            <a:ext cx="4026243" cy="3399071"/>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500"/>
              </a:spcBef>
              <a:spcAft>
                <a:spcPts val="0"/>
              </a:spcAft>
              <a:buClr>
                <a:srgbClr val="5D5D5D"/>
              </a:buClr>
              <a:buSzPts val="2000"/>
              <a:buFont typeface="Arial"/>
              <a:buChar char="•"/>
              <a:defRPr b="0" i="0" sz="2000" u="none" cap="none" strike="noStrike">
                <a:solidFill>
                  <a:srgbClr val="5D5D5D"/>
                </a:solidFill>
                <a:latin typeface="Open Sans"/>
                <a:ea typeface="Open Sans"/>
                <a:cs typeface="Open Sans"/>
                <a:sym typeface="Open Sans"/>
              </a:defRPr>
            </a:lvl1pPr>
            <a:lvl2pPr indent="-355600" lvl="1" marL="914400" marR="0" rtl="0" algn="l">
              <a:lnSpc>
                <a:spcPct val="110000"/>
              </a:lnSpc>
              <a:spcBef>
                <a:spcPts val="500"/>
              </a:spcBef>
              <a:spcAft>
                <a:spcPts val="0"/>
              </a:spcAft>
              <a:buClr>
                <a:srgbClr val="5D5D5D"/>
              </a:buClr>
              <a:buSzPts val="2000"/>
              <a:buFont typeface="Arial"/>
              <a:buChar char="•"/>
              <a:defRPr b="0" i="0" sz="2000" u="none" cap="none" strike="noStrike">
                <a:solidFill>
                  <a:srgbClr val="5D5D5D"/>
                </a:solidFill>
                <a:latin typeface="Open Sans"/>
                <a:ea typeface="Open Sans"/>
                <a:cs typeface="Open Sans"/>
                <a:sym typeface="Open Sans"/>
              </a:defRPr>
            </a:lvl2pPr>
            <a:lvl3pPr indent="-355600" lvl="2" marL="1371600" marR="0" rtl="0" algn="l">
              <a:lnSpc>
                <a:spcPct val="110000"/>
              </a:lnSpc>
              <a:spcBef>
                <a:spcPts val="500"/>
              </a:spcBef>
              <a:spcAft>
                <a:spcPts val="0"/>
              </a:spcAft>
              <a:buClr>
                <a:srgbClr val="5D5D5D"/>
              </a:buClr>
              <a:buSzPts val="2000"/>
              <a:buFont typeface="Arial"/>
              <a:buChar char="•"/>
              <a:defRPr b="0" i="1" sz="2000" u="none" cap="none" strike="noStrike">
                <a:solidFill>
                  <a:srgbClr val="5D5D5D"/>
                </a:solidFill>
                <a:latin typeface="Open Sans"/>
                <a:ea typeface="Open Sans"/>
                <a:cs typeface="Open Sans"/>
                <a:sym typeface="Open Sans"/>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03" name="Google Shape;103;p15"/>
          <p:cNvPicPr preferRelativeResize="0"/>
          <p:nvPr/>
        </p:nvPicPr>
        <p:blipFill>
          <a:blip r:embed="rId2">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ock - Purple">
  <p:cSld name="Block - Purple">
    <p:spTree>
      <p:nvGrpSpPr>
        <p:cNvPr id="104" name="Shape 104"/>
        <p:cNvGrpSpPr/>
        <p:nvPr/>
      </p:nvGrpSpPr>
      <p:grpSpPr>
        <a:xfrm>
          <a:off x="0" y="0"/>
          <a:ext cx="0" cy="0"/>
          <a:chOff x="0" y="0"/>
          <a:chExt cx="0" cy="0"/>
        </a:xfrm>
      </p:grpSpPr>
      <p:sp>
        <p:nvSpPr>
          <p:cNvPr id="105" name="Google Shape;105;p16"/>
          <p:cNvSpPr/>
          <p:nvPr/>
        </p:nvSpPr>
        <p:spPr>
          <a:xfrm>
            <a:off x="0" y="5014146"/>
            <a:ext cx="9144000" cy="1288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6" name="Google Shape;106;p16"/>
          <p:cNvSpPr/>
          <p:nvPr/>
        </p:nvSpPr>
        <p:spPr>
          <a:xfrm>
            <a:off x="0" y="0"/>
            <a:ext cx="4590815" cy="5143500"/>
          </a:xfrm>
          <a:prstGeom prst="rect">
            <a:avLst/>
          </a:prstGeom>
          <a:gradFill>
            <a:gsLst>
              <a:gs pos="0">
                <a:srgbClr val="70B9F0"/>
              </a:gs>
              <a:gs pos="100000">
                <a:srgbClr val="DB96F7"/>
              </a:gs>
            </a:gsLst>
            <a:lin ang="19860001"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16"/>
          <p:cNvSpPr txBox="1"/>
          <p:nvPr>
            <p:ph type="title"/>
          </p:nvPr>
        </p:nvSpPr>
        <p:spPr>
          <a:xfrm>
            <a:off x="263423" y="392256"/>
            <a:ext cx="3791181" cy="529676"/>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5D5D5D"/>
              </a:buClr>
              <a:buSzPts val="1400"/>
              <a:buFont typeface="Open Sans"/>
              <a:buNone/>
              <a:defRPr b="1" i="0" sz="2400" u="none" cap="none" strike="noStrike">
                <a:solidFill>
                  <a:srgbClr val="5D5D5D"/>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8" name="Google Shape;108;p16"/>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F2F2F2"/>
                </a:solidFill>
                <a:latin typeface="Calibri"/>
                <a:ea typeface="Calibri"/>
                <a:cs typeface="Calibri"/>
                <a:sym typeface="Calibri"/>
              </a:defRPr>
            </a:lvl1pPr>
            <a:lvl2pPr indent="0" lvl="1" marL="0" marR="0" rtl="0" algn="ctr">
              <a:spcBef>
                <a:spcPts val="0"/>
              </a:spcBef>
              <a:buNone/>
              <a:defRPr b="0" i="0" sz="1000" u="none" cap="none" strike="noStrike">
                <a:solidFill>
                  <a:srgbClr val="F2F2F2"/>
                </a:solidFill>
                <a:latin typeface="Calibri"/>
                <a:ea typeface="Calibri"/>
                <a:cs typeface="Calibri"/>
                <a:sym typeface="Calibri"/>
              </a:defRPr>
            </a:lvl2pPr>
            <a:lvl3pPr indent="0" lvl="2" marL="0" marR="0" rtl="0" algn="ctr">
              <a:spcBef>
                <a:spcPts val="0"/>
              </a:spcBef>
              <a:buNone/>
              <a:defRPr b="0" i="0" sz="1000" u="none" cap="none" strike="noStrike">
                <a:solidFill>
                  <a:srgbClr val="F2F2F2"/>
                </a:solidFill>
                <a:latin typeface="Calibri"/>
                <a:ea typeface="Calibri"/>
                <a:cs typeface="Calibri"/>
                <a:sym typeface="Calibri"/>
              </a:defRPr>
            </a:lvl3pPr>
            <a:lvl4pPr indent="0" lvl="3" marL="0" marR="0" rtl="0" algn="ctr">
              <a:spcBef>
                <a:spcPts val="0"/>
              </a:spcBef>
              <a:buNone/>
              <a:defRPr b="0" i="0" sz="1000" u="none" cap="none" strike="noStrike">
                <a:solidFill>
                  <a:srgbClr val="F2F2F2"/>
                </a:solidFill>
                <a:latin typeface="Calibri"/>
                <a:ea typeface="Calibri"/>
                <a:cs typeface="Calibri"/>
                <a:sym typeface="Calibri"/>
              </a:defRPr>
            </a:lvl4pPr>
            <a:lvl5pPr indent="0" lvl="4" marL="0" marR="0" rtl="0" algn="ctr">
              <a:spcBef>
                <a:spcPts val="0"/>
              </a:spcBef>
              <a:buNone/>
              <a:defRPr b="0" i="0" sz="1000" u="none" cap="none" strike="noStrike">
                <a:solidFill>
                  <a:srgbClr val="F2F2F2"/>
                </a:solidFill>
                <a:latin typeface="Calibri"/>
                <a:ea typeface="Calibri"/>
                <a:cs typeface="Calibri"/>
                <a:sym typeface="Calibri"/>
              </a:defRPr>
            </a:lvl5pPr>
            <a:lvl6pPr indent="0" lvl="5" marL="0" marR="0" rtl="0" algn="ctr">
              <a:spcBef>
                <a:spcPts val="0"/>
              </a:spcBef>
              <a:buNone/>
              <a:defRPr b="0" i="0" sz="1000" u="none" cap="none" strike="noStrike">
                <a:solidFill>
                  <a:srgbClr val="F2F2F2"/>
                </a:solidFill>
                <a:latin typeface="Calibri"/>
                <a:ea typeface="Calibri"/>
                <a:cs typeface="Calibri"/>
                <a:sym typeface="Calibri"/>
              </a:defRPr>
            </a:lvl6pPr>
            <a:lvl7pPr indent="0" lvl="6" marL="0" marR="0" rtl="0" algn="ctr">
              <a:spcBef>
                <a:spcPts val="0"/>
              </a:spcBef>
              <a:buNone/>
              <a:defRPr b="0" i="0" sz="1000" u="none" cap="none" strike="noStrike">
                <a:solidFill>
                  <a:srgbClr val="F2F2F2"/>
                </a:solidFill>
                <a:latin typeface="Calibri"/>
                <a:ea typeface="Calibri"/>
                <a:cs typeface="Calibri"/>
                <a:sym typeface="Calibri"/>
              </a:defRPr>
            </a:lvl7pPr>
            <a:lvl8pPr indent="0" lvl="7" marL="0" marR="0" rtl="0" algn="ctr">
              <a:spcBef>
                <a:spcPts val="0"/>
              </a:spcBef>
              <a:buNone/>
              <a:defRPr b="0" i="0" sz="1000" u="none" cap="none" strike="noStrike">
                <a:solidFill>
                  <a:srgbClr val="F2F2F2"/>
                </a:solidFill>
                <a:latin typeface="Calibri"/>
                <a:ea typeface="Calibri"/>
                <a:cs typeface="Calibri"/>
                <a:sym typeface="Calibri"/>
              </a:defRPr>
            </a:lvl8pPr>
            <a:lvl9pPr indent="0" lvl="8" marL="0" marR="0" rtl="0" algn="ctr">
              <a:spcBef>
                <a:spcPts val="0"/>
              </a:spcBef>
              <a:buNone/>
              <a:defRPr b="0" i="0" sz="1000" u="none" cap="none" strike="noStrike">
                <a:solidFill>
                  <a:srgbClr val="F2F2F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09" name="Google Shape;109;p16"/>
          <p:cNvSpPr txBox="1"/>
          <p:nvPr>
            <p:ph idx="1" type="body"/>
          </p:nvPr>
        </p:nvSpPr>
        <p:spPr>
          <a:xfrm>
            <a:off x="282349" y="1069450"/>
            <a:ext cx="4026243" cy="3399071"/>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500"/>
              </a:spcBef>
              <a:spcAft>
                <a:spcPts val="0"/>
              </a:spcAft>
              <a:buClr>
                <a:srgbClr val="5D5D5D"/>
              </a:buClr>
              <a:buSzPts val="2000"/>
              <a:buFont typeface="Arial"/>
              <a:buChar char="•"/>
              <a:defRPr b="0" i="0" sz="2000" u="none" cap="none" strike="noStrike">
                <a:solidFill>
                  <a:srgbClr val="5D5D5D"/>
                </a:solidFill>
                <a:latin typeface="Open Sans"/>
                <a:ea typeface="Open Sans"/>
                <a:cs typeface="Open Sans"/>
                <a:sym typeface="Open Sans"/>
              </a:defRPr>
            </a:lvl1pPr>
            <a:lvl2pPr indent="-355600" lvl="1" marL="914400" marR="0" rtl="0" algn="l">
              <a:lnSpc>
                <a:spcPct val="110000"/>
              </a:lnSpc>
              <a:spcBef>
                <a:spcPts val="500"/>
              </a:spcBef>
              <a:spcAft>
                <a:spcPts val="0"/>
              </a:spcAft>
              <a:buClr>
                <a:srgbClr val="5D5D5D"/>
              </a:buClr>
              <a:buSzPts val="2000"/>
              <a:buFont typeface="Arial"/>
              <a:buChar char="•"/>
              <a:defRPr b="0" i="0" sz="2000" u="none" cap="none" strike="noStrike">
                <a:solidFill>
                  <a:srgbClr val="5D5D5D"/>
                </a:solidFill>
                <a:latin typeface="Open Sans"/>
                <a:ea typeface="Open Sans"/>
                <a:cs typeface="Open Sans"/>
                <a:sym typeface="Open Sans"/>
              </a:defRPr>
            </a:lvl2pPr>
            <a:lvl3pPr indent="-355600" lvl="2" marL="1371600" marR="0" rtl="0" algn="l">
              <a:lnSpc>
                <a:spcPct val="110000"/>
              </a:lnSpc>
              <a:spcBef>
                <a:spcPts val="500"/>
              </a:spcBef>
              <a:spcAft>
                <a:spcPts val="0"/>
              </a:spcAft>
              <a:buClr>
                <a:srgbClr val="5D5D5D"/>
              </a:buClr>
              <a:buSzPts val="2000"/>
              <a:buFont typeface="Arial"/>
              <a:buChar char="•"/>
              <a:defRPr b="0" i="1" sz="2000" u="none" cap="none" strike="noStrike">
                <a:solidFill>
                  <a:srgbClr val="5D5D5D"/>
                </a:solidFill>
                <a:latin typeface="Open Sans"/>
                <a:ea typeface="Open Sans"/>
                <a:cs typeface="Open Sans"/>
                <a:sym typeface="Open Sans"/>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10" name="Google Shape;110;p16"/>
          <p:cNvPicPr preferRelativeResize="0"/>
          <p:nvPr/>
        </p:nvPicPr>
        <p:blipFill>
          <a:blip r:embed="rId2">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2" name="Shape 22"/>
        <p:cNvGrpSpPr/>
        <p:nvPr/>
      </p:nvGrpSpPr>
      <p:grpSpPr>
        <a:xfrm>
          <a:off x="0" y="0"/>
          <a:ext cx="0" cy="0"/>
          <a:chOff x="0" y="0"/>
          <a:chExt cx="0" cy="0"/>
        </a:xfrm>
      </p:grpSpPr>
      <p:sp>
        <p:nvSpPr>
          <p:cNvPr id="23" name="Google Shape;23;p3"/>
          <p:cNvSpPr txBox="1"/>
          <p:nvPr>
            <p:ph idx="1" type="body"/>
          </p:nvPr>
        </p:nvSpPr>
        <p:spPr>
          <a:xfrm>
            <a:off x="583323" y="1038816"/>
            <a:ext cx="8182800" cy="34110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1pPr>
            <a:lvl2pPr indent="-355600" lvl="1" marL="9144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2pPr>
            <a:lvl3pPr indent="-355600" lvl="2" marL="1371600" marR="0" rtl="0" algn="l">
              <a:lnSpc>
                <a:spcPct val="110000"/>
              </a:lnSpc>
              <a:spcBef>
                <a:spcPts val="500"/>
              </a:spcBef>
              <a:spcAft>
                <a:spcPts val="0"/>
              </a:spcAft>
              <a:buClr>
                <a:srgbClr val="53585F"/>
              </a:buClr>
              <a:buSzPts val="2000"/>
              <a:buFont typeface="Arial"/>
              <a:buChar char="•"/>
              <a:defRPr b="0" i="1" sz="2000" u="none" cap="none" strike="noStrike">
                <a:solidFill>
                  <a:srgbClr val="53585F"/>
                </a:solidFill>
                <a:latin typeface="Open Sans Light"/>
                <a:ea typeface="Open Sans Light"/>
                <a:cs typeface="Open Sans Light"/>
                <a:sym typeface="Open Sans Ligh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8B8B8B"/>
                </a:solidFill>
                <a:latin typeface="Calibri"/>
                <a:ea typeface="Calibri"/>
                <a:cs typeface="Calibri"/>
                <a:sym typeface="Calibri"/>
              </a:defRPr>
            </a:lvl1pPr>
            <a:lvl2pPr indent="0" lvl="1" marL="0" marR="0" rtl="0" algn="ctr">
              <a:spcBef>
                <a:spcPts val="0"/>
              </a:spcBef>
              <a:buNone/>
              <a:defRPr b="0" i="0" sz="1000" u="none" cap="none" strike="noStrike">
                <a:solidFill>
                  <a:srgbClr val="8B8B8B"/>
                </a:solidFill>
                <a:latin typeface="Calibri"/>
                <a:ea typeface="Calibri"/>
                <a:cs typeface="Calibri"/>
                <a:sym typeface="Calibri"/>
              </a:defRPr>
            </a:lvl2pPr>
            <a:lvl3pPr indent="0" lvl="2" marL="0" marR="0" rtl="0" algn="ctr">
              <a:spcBef>
                <a:spcPts val="0"/>
              </a:spcBef>
              <a:buNone/>
              <a:defRPr b="0" i="0" sz="1000" u="none" cap="none" strike="noStrike">
                <a:solidFill>
                  <a:srgbClr val="8B8B8B"/>
                </a:solidFill>
                <a:latin typeface="Calibri"/>
                <a:ea typeface="Calibri"/>
                <a:cs typeface="Calibri"/>
                <a:sym typeface="Calibri"/>
              </a:defRPr>
            </a:lvl3pPr>
            <a:lvl4pPr indent="0" lvl="3" marL="0" marR="0" rtl="0" algn="ctr">
              <a:spcBef>
                <a:spcPts val="0"/>
              </a:spcBef>
              <a:buNone/>
              <a:defRPr b="0" i="0" sz="1000" u="none" cap="none" strike="noStrike">
                <a:solidFill>
                  <a:srgbClr val="8B8B8B"/>
                </a:solidFill>
                <a:latin typeface="Calibri"/>
                <a:ea typeface="Calibri"/>
                <a:cs typeface="Calibri"/>
                <a:sym typeface="Calibri"/>
              </a:defRPr>
            </a:lvl4pPr>
            <a:lvl5pPr indent="0" lvl="4" marL="0" marR="0" rtl="0" algn="ctr">
              <a:spcBef>
                <a:spcPts val="0"/>
              </a:spcBef>
              <a:buNone/>
              <a:defRPr b="0" i="0" sz="1000" u="none" cap="none" strike="noStrike">
                <a:solidFill>
                  <a:srgbClr val="8B8B8B"/>
                </a:solidFill>
                <a:latin typeface="Calibri"/>
                <a:ea typeface="Calibri"/>
                <a:cs typeface="Calibri"/>
                <a:sym typeface="Calibri"/>
              </a:defRPr>
            </a:lvl5pPr>
            <a:lvl6pPr indent="0" lvl="5" marL="0" marR="0" rtl="0" algn="ctr">
              <a:spcBef>
                <a:spcPts val="0"/>
              </a:spcBef>
              <a:buNone/>
              <a:defRPr b="0" i="0" sz="1000" u="none" cap="none" strike="noStrike">
                <a:solidFill>
                  <a:srgbClr val="8B8B8B"/>
                </a:solidFill>
                <a:latin typeface="Calibri"/>
                <a:ea typeface="Calibri"/>
                <a:cs typeface="Calibri"/>
                <a:sym typeface="Calibri"/>
              </a:defRPr>
            </a:lvl6pPr>
            <a:lvl7pPr indent="0" lvl="6" marL="0" marR="0" rtl="0" algn="ctr">
              <a:spcBef>
                <a:spcPts val="0"/>
              </a:spcBef>
              <a:buNone/>
              <a:defRPr b="0" i="0" sz="1000" u="none" cap="none" strike="noStrike">
                <a:solidFill>
                  <a:srgbClr val="8B8B8B"/>
                </a:solidFill>
                <a:latin typeface="Calibri"/>
                <a:ea typeface="Calibri"/>
                <a:cs typeface="Calibri"/>
                <a:sym typeface="Calibri"/>
              </a:defRPr>
            </a:lvl7pPr>
            <a:lvl8pPr indent="0" lvl="7" marL="0" marR="0" rtl="0" algn="ctr">
              <a:spcBef>
                <a:spcPts val="0"/>
              </a:spcBef>
              <a:buNone/>
              <a:defRPr b="0" i="0" sz="1000" u="none" cap="none" strike="noStrike">
                <a:solidFill>
                  <a:srgbClr val="8B8B8B"/>
                </a:solidFill>
                <a:latin typeface="Calibri"/>
                <a:ea typeface="Calibri"/>
                <a:cs typeface="Calibri"/>
                <a:sym typeface="Calibri"/>
              </a:defRPr>
            </a:lvl8pPr>
            <a:lvl9pPr indent="0" lvl="8" marL="0" marR="0" rtl="0" algn="ctr">
              <a:spcBef>
                <a:spcPts val="0"/>
              </a:spcBef>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25" name="Google Shape;25;p3"/>
          <p:cNvPicPr preferRelativeResize="0"/>
          <p:nvPr/>
        </p:nvPicPr>
        <p:blipFill>
          <a:blip r:embed="rId2">
            <a:alphaModFix/>
          </a:blip>
          <a:stretch>
            <a:fillRect/>
          </a:stretch>
        </p:blipFill>
        <p:spPr>
          <a:xfrm>
            <a:off x="8246975" y="4677400"/>
            <a:ext cx="766751" cy="306700"/>
          </a:xfrm>
          <a:prstGeom prst="rect">
            <a:avLst/>
          </a:prstGeom>
          <a:noFill/>
          <a:ln>
            <a:noFill/>
          </a:ln>
        </p:spPr>
      </p:pic>
      <p:pic>
        <p:nvPicPr>
          <p:cNvPr id="26" name="Google Shape;26;p3"/>
          <p:cNvPicPr preferRelativeResize="0"/>
          <p:nvPr/>
        </p:nvPicPr>
        <p:blipFill rotWithShape="1">
          <a:blip r:embed="rId3">
            <a:alphaModFix/>
          </a:blip>
          <a:srcRect b="0" l="0" r="0" t="0"/>
          <a:stretch/>
        </p:blipFill>
        <p:spPr>
          <a:xfrm>
            <a:off x="-9407" y="5039552"/>
            <a:ext cx="9162288" cy="120743"/>
          </a:xfrm>
          <a:prstGeom prst="rect">
            <a:avLst/>
          </a:prstGeom>
          <a:noFill/>
          <a:ln>
            <a:noFill/>
          </a:ln>
        </p:spPr>
      </p:pic>
      <p:sp>
        <p:nvSpPr>
          <p:cNvPr id="27" name="Google Shape;27;p3"/>
          <p:cNvSpPr txBox="1"/>
          <p:nvPr>
            <p:ph type="title"/>
          </p:nvPr>
        </p:nvSpPr>
        <p:spPr>
          <a:xfrm>
            <a:off x="583260" y="181424"/>
            <a:ext cx="8182800" cy="857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5D5D5D"/>
              </a:buClr>
              <a:buSzPts val="1400"/>
              <a:buFont typeface="Open Sans ExtraBold"/>
              <a:buNone/>
              <a:defRPr b="0" i="0" sz="3000" u="none" cap="none" strike="noStrike">
                <a:solidFill>
                  <a:srgbClr val="5D5D5D"/>
                </a:solidFill>
                <a:latin typeface="Open Sans ExtraBold"/>
                <a:ea typeface="Open Sans ExtraBold"/>
                <a:cs typeface="Open Sans ExtraBold"/>
                <a:sym typeface="Open Sans ExtraBol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ype="twoObj">
  <p:cSld name="TWO_OBJECTS">
    <p:spTree>
      <p:nvGrpSpPr>
        <p:cNvPr id="28" name="Shape 28"/>
        <p:cNvGrpSpPr/>
        <p:nvPr/>
      </p:nvGrpSpPr>
      <p:grpSpPr>
        <a:xfrm>
          <a:off x="0" y="0"/>
          <a:ext cx="0" cy="0"/>
          <a:chOff x="0" y="0"/>
          <a:chExt cx="0" cy="0"/>
        </a:xfrm>
      </p:grpSpPr>
      <p:sp>
        <p:nvSpPr>
          <p:cNvPr id="29" name="Google Shape;29;p4"/>
          <p:cNvSpPr txBox="1"/>
          <p:nvPr>
            <p:ph type="title"/>
          </p:nvPr>
        </p:nvSpPr>
        <p:spPr>
          <a:xfrm>
            <a:off x="528586" y="182199"/>
            <a:ext cx="8086800" cy="8574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5D5D5D"/>
              </a:buClr>
              <a:buSzPts val="1400"/>
              <a:buFont typeface="Open Sans ExtraBold"/>
              <a:buNone/>
              <a:defRPr b="1" i="0" sz="3000" u="none" cap="none" strike="noStrike">
                <a:solidFill>
                  <a:srgbClr val="5D5D5D"/>
                </a:solidFill>
                <a:latin typeface="Open Sans ExtraBold"/>
                <a:ea typeface="Open Sans ExtraBold"/>
                <a:cs typeface="Open Sans ExtraBold"/>
                <a:sym typeface="Open Sans ExtraBol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0" name="Google Shape;30;p4"/>
          <p:cNvSpPr txBox="1"/>
          <p:nvPr>
            <p:ph idx="1" type="body"/>
          </p:nvPr>
        </p:nvSpPr>
        <p:spPr>
          <a:xfrm>
            <a:off x="583261" y="1288814"/>
            <a:ext cx="3969924" cy="3226741"/>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1pPr>
            <a:lvl2pPr indent="-355600" lvl="1" marL="9144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2pPr>
            <a:lvl3pPr indent="-355600" lvl="2" marL="1371600" marR="0" rtl="0" algn="l">
              <a:lnSpc>
                <a:spcPct val="110000"/>
              </a:lnSpc>
              <a:spcBef>
                <a:spcPts val="500"/>
              </a:spcBef>
              <a:spcAft>
                <a:spcPts val="0"/>
              </a:spcAft>
              <a:buClr>
                <a:srgbClr val="53585F"/>
              </a:buClr>
              <a:buSzPts val="2000"/>
              <a:buFont typeface="Arial"/>
              <a:buChar char="•"/>
              <a:defRPr b="0" i="1" sz="2000" u="none" cap="none" strike="noStrike">
                <a:solidFill>
                  <a:srgbClr val="53585F"/>
                </a:solidFill>
                <a:latin typeface="Open Sans Light"/>
                <a:ea typeface="Open Sans Light"/>
                <a:cs typeface="Open Sans Light"/>
                <a:sym typeface="Open Sans Light"/>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2" type="body"/>
          </p:nvPr>
        </p:nvSpPr>
        <p:spPr>
          <a:xfrm>
            <a:off x="4703704" y="1288814"/>
            <a:ext cx="3966386" cy="3226741"/>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1pPr>
            <a:lvl2pPr indent="-355600" lvl="1" marL="9144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2pPr>
            <a:lvl3pPr indent="-355600" lvl="2" marL="1371600" marR="0" rtl="0" algn="l">
              <a:lnSpc>
                <a:spcPct val="110000"/>
              </a:lnSpc>
              <a:spcBef>
                <a:spcPts val="500"/>
              </a:spcBef>
              <a:spcAft>
                <a:spcPts val="0"/>
              </a:spcAft>
              <a:buClr>
                <a:srgbClr val="53585F"/>
              </a:buClr>
              <a:buSzPts val="2000"/>
              <a:buFont typeface="Arial"/>
              <a:buChar char="•"/>
              <a:defRPr b="0" i="1" sz="2000" u="none" cap="none" strike="noStrike">
                <a:solidFill>
                  <a:srgbClr val="53585F"/>
                </a:solidFill>
                <a:latin typeface="Open Sans Light"/>
                <a:ea typeface="Open Sans Light"/>
                <a:cs typeface="Open Sans Light"/>
                <a:sym typeface="Open Sans Light"/>
              </a:defRPr>
            </a:lvl3pPr>
            <a:lvl4pPr indent="-342900" lvl="3" marL="1828800" marR="0" rtl="0" algn="l">
              <a:spcBef>
                <a:spcPts val="360"/>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4pPr>
            <a:lvl5pPr indent="-342900" lvl="4" marL="2286000" marR="0" rtl="0" algn="l">
              <a:spcBef>
                <a:spcPts val="360"/>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8B8B8B"/>
                </a:solidFill>
                <a:latin typeface="Calibri"/>
                <a:ea typeface="Calibri"/>
                <a:cs typeface="Calibri"/>
                <a:sym typeface="Calibri"/>
              </a:defRPr>
            </a:lvl1pPr>
            <a:lvl2pPr indent="0" lvl="1" marL="0" marR="0" rtl="0" algn="ctr">
              <a:spcBef>
                <a:spcPts val="0"/>
              </a:spcBef>
              <a:buNone/>
              <a:defRPr b="0" i="0" sz="1000" u="none" cap="none" strike="noStrike">
                <a:solidFill>
                  <a:srgbClr val="8B8B8B"/>
                </a:solidFill>
                <a:latin typeface="Calibri"/>
                <a:ea typeface="Calibri"/>
                <a:cs typeface="Calibri"/>
                <a:sym typeface="Calibri"/>
              </a:defRPr>
            </a:lvl2pPr>
            <a:lvl3pPr indent="0" lvl="2" marL="0" marR="0" rtl="0" algn="ctr">
              <a:spcBef>
                <a:spcPts val="0"/>
              </a:spcBef>
              <a:buNone/>
              <a:defRPr b="0" i="0" sz="1000" u="none" cap="none" strike="noStrike">
                <a:solidFill>
                  <a:srgbClr val="8B8B8B"/>
                </a:solidFill>
                <a:latin typeface="Calibri"/>
                <a:ea typeface="Calibri"/>
                <a:cs typeface="Calibri"/>
                <a:sym typeface="Calibri"/>
              </a:defRPr>
            </a:lvl3pPr>
            <a:lvl4pPr indent="0" lvl="3" marL="0" marR="0" rtl="0" algn="ctr">
              <a:spcBef>
                <a:spcPts val="0"/>
              </a:spcBef>
              <a:buNone/>
              <a:defRPr b="0" i="0" sz="1000" u="none" cap="none" strike="noStrike">
                <a:solidFill>
                  <a:srgbClr val="8B8B8B"/>
                </a:solidFill>
                <a:latin typeface="Calibri"/>
                <a:ea typeface="Calibri"/>
                <a:cs typeface="Calibri"/>
                <a:sym typeface="Calibri"/>
              </a:defRPr>
            </a:lvl4pPr>
            <a:lvl5pPr indent="0" lvl="4" marL="0" marR="0" rtl="0" algn="ctr">
              <a:spcBef>
                <a:spcPts val="0"/>
              </a:spcBef>
              <a:buNone/>
              <a:defRPr b="0" i="0" sz="1000" u="none" cap="none" strike="noStrike">
                <a:solidFill>
                  <a:srgbClr val="8B8B8B"/>
                </a:solidFill>
                <a:latin typeface="Calibri"/>
                <a:ea typeface="Calibri"/>
                <a:cs typeface="Calibri"/>
                <a:sym typeface="Calibri"/>
              </a:defRPr>
            </a:lvl5pPr>
            <a:lvl6pPr indent="0" lvl="5" marL="0" marR="0" rtl="0" algn="ctr">
              <a:spcBef>
                <a:spcPts val="0"/>
              </a:spcBef>
              <a:buNone/>
              <a:defRPr b="0" i="0" sz="1000" u="none" cap="none" strike="noStrike">
                <a:solidFill>
                  <a:srgbClr val="8B8B8B"/>
                </a:solidFill>
                <a:latin typeface="Calibri"/>
                <a:ea typeface="Calibri"/>
                <a:cs typeface="Calibri"/>
                <a:sym typeface="Calibri"/>
              </a:defRPr>
            </a:lvl6pPr>
            <a:lvl7pPr indent="0" lvl="6" marL="0" marR="0" rtl="0" algn="ctr">
              <a:spcBef>
                <a:spcPts val="0"/>
              </a:spcBef>
              <a:buNone/>
              <a:defRPr b="0" i="0" sz="1000" u="none" cap="none" strike="noStrike">
                <a:solidFill>
                  <a:srgbClr val="8B8B8B"/>
                </a:solidFill>
                <a:latin typeface="Calibri"/>
                <a:ea typeface="Calibri"/>
                <a:cs typeface="Calibri"/>
                <a:sym typeface="Calibri"/>
              </a:defRPr>
            </a:lvl7pPr>
            <a:lvl8pPr indent="0" lvl="7" marL="0" marR="0" rtl="0" algn="ctr">
              <a:spcBef>
                <a:spcPts val="0"/>
              </a:spcBef>
              <a:buNone/>
              <a:defRPr b="0" i="0" sz="1000" u="none" cap="none" strike="noStrike">
                <a:solidFill>
                  <a:srgbClr val="8B8B8B"/>
                </a:solidFill>
                <a:latin typeface="Calibri"/>
                <a:ea typeface="Calibri"/>
                <a:cs typeface="Calibri"/>
                <a:sym typeface="Calibri"/>
              </a:defRPr>
            </a:lvl8pPr>
            <a:lvl9pPr indent="0" lvl="8" marL="0" marR="0" rtl="0" algn="ctr">
              <a:spcBef>
                <a:spcPts val="0"/>
              </a:spcBef>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33" name="Google Shape;33;p4"/>
          <p:cNvPicPr preferRelativeResize="0"/>
          <p:nvPr/>
        </p:nvPicPr>
        <p:blipFill rotWithShape="1">
          <a:blip r:embed="rId2">
            <a:alphaModFix/>
          </a:blip>
          <a:srcRect b="0" l="0" r="0" t="0"/>
          <a:stretch/>
        </p:blipFill>
        <p:spPr>
          <a:xfrm>
            <a:off x="-9407" y="5039552"/>
            <a:ext cx="9162288" cy="120743"/>
          </a:xfrm>
          <a:prstGeom prst="rect">
            <a:avLst/>
          </a:prstGeom>
          <a:noFill/>
          <a:ln>
            <a:noFill/>
          </a:ln>
        </p:spPr>
      </p:pic>
      <p:pic>
        <p:nvPicPr>
          <p:cNvPr id="34" name="Google Shape;34;p4"/>
          <p:cNvPicPr preferRelativeResize="0"/>
          <p:nvPr/>
        </p:nvPicPr>
        <p:blipFill>
          <a:blip r:embed="rId3">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d Columns">
  <p:cSld name="2 Titled Columns">
    <p:spTree>
      <p:nvGrpSpPr>
        <p:cNvPr id="35" name="Shape 35"/>
        <p:cNvGrpSpPr/>
        <p:nvPr/>
      </p:nvGrpSpPr>
      <p:grpSpPr>
        <a:xfrm>
          <a:off x="0" y="0"/>
          <a:ext cx="0" cy="0"/>
          <a:chOff x="0" y="0"/>
          <a:chExt cx="0" cy="0"/>
        </a:xfrm>
      </p:grpSpPr>
      <p:sp>
        <p:nvSpPr>
          <p:cNvPr id="36" name="Google Shape;36;p5"/>
          <p:cNvSpPr txBox="1"/>
          <p:nvPr>
            <p:ph type="title"/>
          </p:nvPr>
        </p:nvSpPr>
        <p:spPr>
          <a:xfrm>
            <a:off x="583260" y="384724"/>
            <a:ext cx="8109183" cy="85725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5D5D5D"/>
              </a:buClr>
              <a:buSzPts val="1400"/>
              <a:buFont typeface="Open Sans ExtraBold"/>
              <a:buNone/>
              <a:defRPr b="1" i="0" sz="3000" u="none" cap="none" strike="noStrike">
                <a:solidFill>
                  <a:srgbClr val="5D5D5D"/>
                </a:solidFill>
                <a:latin typeface="Open Sans ExtraBold"/>
                <a:ea typeface="Open Sans ExtraBold"/>
                <a:cs typeface="Open Sans ExtraBold"/>
                <a:sym typeface="Open Sans ExtraBol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7" name="Google Shape;37;p5"/>
          <p:cNvSpPr txBox="1"/>
          <p:nvPr>
            <p:ph idx="1" type="body"/>
          </p:nvPr>
        </p:nvSpPr>
        <p:spPr>
          <a:xfrm>
            <a:off x="583259" y="1311227"/>
            <a:ext cx="3904074" cy="47982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500"/>
              </a:spcBef>
              <a:spcAft>
                <a:spcPts val="0"/>
              </a:spcAft>
              <a:buClr>
                <a:srgbClr val="53585F"/>
              </a:buClr>
              <a:buSzPts val="2000"/>
              <a:buFont typeface="Arial"/>
              <a:buNone/>
              <a:defRPr b="1" i="1" sz="2400" u="none" cap="none" strike="noStrike">
                <a:solidFill>
                  <a:srgbClr val="939393"/>
                </a:solidFill>
                <a:latin typeface="Open Sans"/>
                <a:ea typeface="Open Sans"/>
                <a:cs typeface="Open Sans"/>
                <a:sym typeface="Open Sans"/>
              </a:defRPr>
            </a:lvl1pPr>
            <a:lvl2pPr indent="-228600" lvl="1" marL="914400" marR="0" rtl="0" algn="l">
              <a:lnSpc>
                <a:spcPct val="110000"/>
              </a:lnSpc>
              <a:spcBef>
                <a:spcPts val="500"/>
              </a:spcBef>
              <a:spcAft>
                <a:spcPts val="0"/>
              </a:spcAft>
              <a:buClr>
                <a:srgbClr val="53585F"/>
              </a:buClr>
              <a:buSzPts val="2000"/>
              <a:buFont typeface="Arial"/>
              <a:buNone/>
              <a:defRPr b="1" i="0" sz="2000" u="none" cap="none" strike="noStrike">
                <a:solidFill>
                  <a:srgbClr val="53585F"/>
                </a:solidFill>
                <a:latin typeface="Open Sans"/>
                <a:ea typeface="Open Sans"/>
                <a:cs typeface="Open Sans"/>
                <a:sym typeface="Open Sans"/>
              </a:defRPr>
            </a:lvl2pPr>
            <a:lvl3pPr indent="-228600" lvl="2" marL="1371600" marR="0" rtl="0" algn="l">
              <a:lnSpc>
                <a:spcPct val="110000"/>
              </a:lnSpc>
              <a:spcBef>
                <a:spcPts val="500"/>
              </a:spcBef>
              <a:spcAft>
                <a:spcPts val="0"/>
              </a:spcAft>
              <a:buClr>
                <a:srgbClr val="53585F"/>
              </a:buClr>
              <a:buSzPts val="2000"/>
              <a:buFont typeface="Arial"/>
              <a:buNone/>
              <a:defRPr b="1" i="1" sz="1800" u="none" cap="none" strike="noStrike">
                <a:solidFill>
                  <a:srgbClr val="53585F"/>
                </a:solidFill>
                <a:latin typeface="Open Sans Light"/>
                <a:ea typeface="Open Sans Light"/>
                <a:cs typeface="Open Sans Light"/>
                <a:sym typeface="Open Sans Light"/>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645028" y="1301819"/>
            <a:ext cx="4041775" cy="47982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500"/>
              </a:spcBef>
              <a:spcAft>
                <a:spcPts val="0"/>
              </a:spcAft>
              <a:buClr>
                <a:srgbClr val="53585F"/>
              </a:buClr>
              <a:buSzPts val="2000"/>
              <a:buFont typeface="Arial"/>
              <a:buNone/>
              <a:defRPr b="1" i="1" sz="2400" u="none" cap="none" strike="noStrike">
                <a:solidFill>
                  <a:srgbClr val="949494"/>
                </a:solidFill>
                <a:latin typeface="Open Sans"/>
                <a:ea typeface="Open Sans"/>
                <a:cs typeface="Open Sans"/>
                <a:sym typeface="Open Sans"/>
              </a:defRPr>
            </a:lvl1pPr>
            <a:lvl2pPr indent="-228600" lvl="1" marL="914400" marR="0" rtl="0" algn="l">
              <a:lnSpc>
                <a:spcPct val="110000"/>
              </a:lnSpc>
              <a:spcBef>
                <a:spcPts val="500"/>
              </a:spcBef>
              <a:spcAft>
                <a:spcPts val="0"/>
              </a:spcAft>
              <a:buClr>
                <a:srgbClr val="53585F"/>
              </a:buClr>
              <a:buSzPts val="2000"/>
              <a:buFont typeface="Arial"/>
              <a:buNone/>
              <a:defRPr b="1" i="0" sz="2000" u="none" cap="none" strike="noStrike">
                <a:solidFill>
                  <a:srgbClr val="53585F"/>
                </a:solidFill>
                <a:latin typeface="Open Sans"/>
                <a:ea typeface="Open Sans"/>
                <a:cs typeface="Open Sans"/>
                <a:sym typeface="Open Sans"/>
              </a:defRPr>
            </a:lvl2pPr>
            <a:lvl3pPr indent="-228600" lvl="2" marL="1371600" marR="0" rtl="0" algn="l">
              <a:lnSpc>
                <a:spcPct val="110000"/>
              </a:lnSpc>
              <a:spcBef>
                <a:spcPts val="500"/>
              </a:spcBef>
              <a:spcAft>
                <a:spcPts val="0"/>
              </a:spcAft>
              <a:buClr>
                <a:srgbClr val="53585F"/>
              </a:buClr>
              <a:buSzPts val="2000"/>
              <a:buFont typeface="Arial"/>
              <a:buNone/>
              <a:defRPr b="1" i="1" sz="1800" u="none" cap="none" strike="noStrike">
                <a:solidFill>
                  <a:srgbClr val="53585F"/>
                </a:solidFill>
                <a:latin typeface="Open Sans Light"/>
                <a:ea typeface="Open Sans Light"/>
                <a:cs typeface="Open Sans Light"/>
                <a:sym typeface="Open Sans Light"/>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8B8B8B"/>
                </a:solidFill>
                <a:latin typeface="Calibri"/>
                <a:ea typeface="Calibri"/>
                <a:cs typeface="Calibri"/>
                <a:sym typeface="Calibri"/>
              </a:defRPr>
            </a:lvl1pPr>
            <a:lvl2pPr indent="0" lvl="1" marL="0" marR="0" rtl="0" algn="ctr">
              <a:spcBef>
                <a:spcPts val="0"/>
              </a:spcBef>
              <a:buNone/>
              <a:defRPr b="0" i="0" sz="1000" u="none" cap="none" strike="noStrike">
                <a:solidFill>
                  <a:srgbClr val="8B8B8B"/>
                </a:solidFill>
                <a:latin typeface="Calibri"/>
                <a:ea typeface="Calibri"/>
                <a:cs typeface="Calibri"/>
                <a:sym typeface="Calibri"/>
              </a:defRPr>
            </a:lvl2pPr>
            <a:lvl3pPr indent="0" lvl="2" marL="0" marR="0" rtl="0" algn="ctr">
              <a:spcBef>
                <a:spcPts val="0"/>
              </a:spcBef>
              <a:buNone/>
              <a:defRPr b="0" i="0" sz="1000" u="none" cap="none" strike="noStrike">
                <a:solidFill>
                  <a:srgbClr val="8B8B8B"/>
                </a:solidFill>
                <a:latin typeface="Calibri"/>
                <a:ea typeface="Calibri"/>
                <a:cs typeface="Calibri"/>
                <a:sym typeface="Calibri"/>
              </a:defRPr>
            </a:lvl3pPr>
            <a:lvl4pPr indent="0" lvl="3" marL="0" marR="0" rtl="0" algn="ctr">
              <a:spcBef>
                <a:spcPts val="0"/>
              </a:spcBef>
              <a:buNone/>
              <a:defRPr b="0" i="0" sz="1000" u="none" cap="none" strike="noStrike">
                <a:solidFill>
                  <a:srgbClr val="8B8B8B"/>
                </a:solidFill>
                <a:latin typeface="Calibri"/>
                <a:ea typeface="Calibri"/>
                <a:cs typeface="Calibri"/>
                <a:sym typeface="Calibri"/>
              </a:defRPr>
            </a:lvl4pPr>
            <a:lvl5pPr indent="0" lvl="4" marL="0" marR="0" rtl="0" algn="ctr">
              <a:spcBef>
                <a:spcPts val="0"/>
              </a:spcBef>
              <a:buNone/>
              <a:defRPr b="0" i="0" sz="1000" u="none" cap="none" strike="noStrike">
                <a:solidFill>
                  <a:srgbClr val="8B8B8B"/>
                </a:solidFill>
                <a:latin typeface="Calibri"/>
                <a:ea typeface="Calibri"/>
                <a:cs typeface="Calibri"/>
                <a:sym typeface="Calibri"/>
              </a:defRPr>
            </a:lvl5pPr>
            <a:lvl6pPr indent="0" lvl="5" marL="0" marR="0" rtl="0" algn="ctr">
              <a:spcBef>
                <a:spcPts val="0"/>
              </a:spcBef>
              <a:buNone/>
              <a:defRPr b="0" i="0" sz="1000" u="none" cap="none" strike="noStrike">
                <a:solidFill>
                  <a:srgbClr val="8B8B8B"/>
                </a:solidFill>
                <a:latin typeface="Calibri"/>
                <a:ea typeface="Calibri"/>
                <a:cs typeface="Calibri"/>
                <a:sym typeface="Calibri"/>
              </a:defRPr>
            </a:lvl6pPr>
            <a:lvl7pPr indent="0" lvl="6" marL="0" marR="0" rtl="0" algn="ctr">
              <a:spcBef>
                <a:spcPts val="0"/>
              </a:spcBef>
              <a:buNone/>
              <a:defRPr b="0" i="0" sz="1000" u="none" cap="none" strike="noStrike">
                <a:solidFill>
                  <a:srgbClr val="8B8B8B"/>
                </a:solidFill>
                <a:latin typeface="Calibri"/>
                <a:ea typeface="Calibri"/>
                <a:cs typeface="Calibri"/>
                <a:sym typeface="Calibri"/>
              </a:defRPr>
            </a:lvl7pPr>
            <a:lvl8pPr indent="0" lvl="7" marL="0" marR="0" rtl="0" algn="ctr">
              <a:spcBef>
                <a:spcPts val="0"/>
              </a:spcBef>
              <a:buNone/>
              <a:defRPr b="0" i="0" sz="1000" u="none" cap="none" strike="noStrike">
                <a:solidFill>
                  <a:srgbClr val="8B8B8B"/>
                </a:solidFill>
                <a:latin typeface="Calibri"/>
                <a:ea typeface="Calibri"/>
                <a:cs typeface="Calibri"/>
                <a:sym typeface="Calibri"/>
              </a:defRPr>
            </a:lvl8pPr>
            <a:lvl9pPr indent="0" lvl="8" marL="0" marR="0" rtl="0" algn="ctr">
              <a:spcBef>
                <a:spcPts val="0"/>
              </a:spcBef>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40" name="Google Shape;40;p5"/>
          <p:cNvPicPr preferRelativeResize="0"/>
          <p:nvPr/>
        </p:nvPicPr>
        <p:blipFill rotWithShape="1">
          <a:blip r:embed="rId2">
            <a:alphaModFix/>
          </a:blip>
          <a:srcRect b="0" l="0" r="0" t="0"/>
          <a:stretch/>
        </p:blipFill>
        <p:spPr>
          <a:xfrm>
            <a:off x="-9407" y="5039552"/>
            <a:ext cx="9162288" cy="120743"/>
          </a:xfrm>
          <a:prstGeom prst="rect">
            <a:avLst/>
          </a:prstGeom>
          <a:noFill/>
          <a:ln>
            <a:noFill/>
          </a:ln>
        </p:spPr>
      </p:pic>
      <p:sp>
        <p:nvSpPr>
          <p:cNvPr id="41" name="Google Shape;41;p5"/>
          <p:cNvSpPr txBox="1"/>
          <p:nvPr>
            <p:ph idx="3" type="body"/>
          </p:nvPr>
        </p:nvSpPr>
        <p:spPr>
          <a:xfrm>
            <a:off x="583261" y="1890894"/>
            <a:ext cx="3904072" cy="2643476"/>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1pPr>
            <a:lvl2pPr indent="-355600" lvl="1" marL="9144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2pPr>
            <a:lvl3pPr indent="-355600" lvl="2" marL="1371600" marR="0" rtl="0" algn="l">
              <a:lnSpc>
                <a:spcPct val="110000"/>
              </a:lnSpc>
              <a:spcBef>
                <a:spcPts val="500"/>
              </a:spcBef>
              <a:spcAft>
                <a:spcPts val="0"/>
              </a:spcAft>
              <a:buClr>
                <a:srgbClr val="53585F"/>
              </a:buClr>
              <a:buSzPts val="2000"/>
              <a:buFont typeface="Arial"/>
              <a:buChar char="•"/>
              <a:defRPr b="0" i="1" sz="2000" u="none" cap="none" strike="noStrike">
                <a:solidFill>
                  <a:srgbClr val="53585F"/>
                </a:solidFill>
                <a:latin typeface="Open Sans Light"/>
                <a:ea typeface="Open Sans Light"/>
                <a:cs typeface="Open Sans Light"/>
                <a:sym typeface="Open Sans Light"/>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
          <p:cNvSpPr txBox="1"/>
          <p:nvPr>
            <p:ph idx="4" type="body"/>
          </p:nvPr>
        </p:nvSpPr>
        <p:spPr>
          <a:xfrm>
            <a:off x="4645028" y="1890894"/>
            <a:ext cx="4025062" cy="2643476"/>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1pPr>
            <a:lvl2pPr indent="-355600" lvl="1" marL="9144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2pPr>
            <a:lvl3pPr indent="-355600" lvl="2" marL="1371600" marR="0" rtl="0" algn="l">
              <a:lnSpc>
                <a:spcPct val="110000"/>
              </a:lnSpc>
              <a:spcBef>
                <a:spcPts val="500"/>
              </a:spcBef>
              <a:spcAft>
                <a:spcPts val="0"/>
              </a:spcAft>
              <a:buClr>
                <a:srgbClr val="53585F"/>
              </a:buClr>
              <a:buSzPts val="2000"/>
              <a:buFont typeface="Arial"/>
              <a:buChar char="•"/>
              <a:defRPr b="0" i="1" sz="2000" u="none" cap="none" strike="noStrike">
                <a:solidFill>
                  <a:srgbClr val="53585F"/>
                </a:solidFill>
                <a:latin typeface="Open Sans Light"/>
                <a:ea typeface="Open Sans Light"/>
                <a:cs typeface="Open Sans Light"/>
                <a:sym typeface="Open Sans Light"/>
              </a:defRPr>
            </a:lvl3pPr>
            <a:lvl4pPr indent="-342900" lvl="3" marL="1828800" marR="0" rtl="0" algn="l">
              <a:spcBef>
                <a:spcPts val="360"/>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4pPr>
            <a:lvl5pPr indent="-342900" lvl="4" marL="2286000" marR="0" rtl="0" algn="l">
              <a:spcBef>
                <a:spcPts val="360"/>
              </a:spcBef>
              <a:spcAft>
                <a:spcPts val="0"/>
              </a:spcAft>
              <a:buClr>
                <a:srgbClr val="404040"/>
              </a:buClr>
              <a:buSzPts val="1800"/>
              <a:buFont typeface="Arial"/>
              <a:buChar char="»"/>
              <a:defRPr b="0" i="0" sz="1800" u="none" cap="none" strike="noStrike">
                <a:solidFill>
                  <a:srgbClr val="404040"/>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3" name="Google Shape;43;p5"/>
          <p:cNvPicPr preferRelativeResize="0"/>
          <p:nvPr/>
        </p:nvPicPr>
        <p:blipFill>
          <a:blip r:embed="rId3">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Green Footer">
  <p:cSld name="Blank - Green Footer">
    <p:spTree>
      <p:nvGrpSpPr>
        <p:cNvPr id="44" name="Shape 44"/>
        <p:cNvGrpSpPr/>
        <p:nvPr/>
      </p:nvGrpSpPr>
      <p:grpSpPr>
        <a:xfrm>
          <a:off x="0" y="0"/>
          <a:ext cx="0" cy="0"/>
          <a:chOff x="0" y="0"/>
          <a:chExt cx="0" cy="0"/>
        </a:xfrm>
      </p:grpSpPr>
      <p:sp>
        <p:nvSpPr>
          <p:cNvPr id="45" name="Google Shape;45;p6"/>
          <p:cNvSpPr txBox="1"/>
          <p:nvPr>
            <p:ph type="title"/>
          </p:nvPr>
        </p:nvSpPr>
        <p:spPr>
          <a:xfrm>
            <a:off x="531525" y="307343"/>
            <a:ext cx="8081100" cy="559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404040"/>
              </a:buClr>
              <a:buSzPts val="1400"/>
              <a:buFont typeface="Open Sans ExtraBold"/>
              <a:buNone/>
              <a:defRPr b="1" i="0" sz="3000" u="none" cap="none" strike="noStrike">
                <a:solidFill>
                  <a:srgbClr val="404040"/>
                </a:solidFill>
                <a:latin typeface="Open Sans ExtraBold"/>
                <a:ea typeface="Open Sans ExtraBold"/>
                <a:cs typeface="Open Sans ExtraBold"/>
                <a:sym typeface="Open Sans ExtraBol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6" name="Google Shape;46;p6"/>
          <p:cNvSpPr txBox="1"/>
          <p:nvPr>
            <p:ph idx="12" type="sldNum"/>
          </p:nvPr>
        </p:nvSpPr>
        <p:spPr>
          <a:xfrm>
            <a:off x="98016" y="4755508"/>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8B8B8B"/>
                </a:solidFill>
                <a:latin typeface="Calibri"/>
                <a:ea typeface="Calibri"/>
                <a:cs typeface="Calibri"/>
                <a:sym typeface="Calibri"/>
              </a:defRPr>
            </a:lvl1pPr>
            <a:lvl2pPr indent="0" lvl="1" marL="0" marR="0" rtl="0" algn="ctr">
              <a:spcBef>
                <a:spcPts val="0"/>
              </a:spcBef>
              <a:buNone/>
              <a:defRPr b="0" i="0" sz="1000" u="none" cap="none" strike="noStrike">
                <a:solidFill>
                  <a:srgbClr val="8B8B8B"/>
                </a:solidFill>
                <a:latin typeface="Calibri"/>
                <a:ea typeface="Calibri"/>
                <a:cs typeface="Calibri"/>
                <a:sym typeface="Calibri"/>
              </a:defRPr>
            </a:lvl2pPr>
            <a:lvl3pPr indent="0" lvl="2" marL="0" marR="0" rtl="0" algn="ctr">
              <a:spcBef>
                <a:spcPts val="0"/>
              </a:spcBef>
              <a:buNone/>
              <a:defRPr b="0" i="0" sz="1000" u="none" cap="none" strike="noStrike">
                <a:solidFill>
                  <a:srgbClr val="8B8B8B"/>
                </a:solidFill>
                <a:latin typeface="Calibri"/>
                <a:ea typeface="Calibri"/>
                <a:cs typeface="Calibri"/>
                <a:sym typeface="Calibri"/>
              </a:defRPr>
            </a:lvl3pPr>
            <a:lvl4pPr indent="0" lvl="3" marL="0" marR="0" rtl="0" algn="ctr">
              <a:spcBef>
                <a:spcPts val="0"/>
              </a:spcBef>
              <a:buNone/>
              <a:defRPr b="0" i="0" sz="1000" u="none" cap="none" strike="noStrike">
                <a:solidFill>
                  <a:srgbClr val="8B8B8B"/>
                </a:solidFill>
                <a:latin typeface="Calibri"/>
                <a:ea typeface="Calibri"/>
                <a:cs typeface="Calibri"/>
                <a:sym typeface="Calibri"/>
              </a:defRPr>
            </a:lvl4pPr>
            <a:lvl5pPr indent="0" lvl="4" marL="0" marR="0" rtl="0" algn="ctr">
              <a:spcBef>
                <a:spcPts val="0"/>
              </a:spcBef>
              <a:buNone/>
              <a:defRPr b="0" i="0" sz="1000" u="none" cap="none" strike="noStrike">
                <a:solidFill>
                  <a:srgbClr val="8B8B8B"/>
                </a:solidFill>
                <a:latin typeface="Calibri"/>
                <a:ea typeface="Calibri"/>
                <a:cs typeface="Calibri"/>
                <a:sym typeface="Calibri"/>
              </a:defRPr>
            </a:lvl5pPr>
            <a:lvl6pPr indent="0" lvl="5" marL="0" marR="0" rtl="0" algn="ctr">
              <a:spcBef>
                <a:spcPts val="0"/>
              </a:spcBef>
              <a:buNone/>
              <a:defRPr b="0" i="0" sz="1000" u="none" cap="none" strike="noStrike">
                <a:solidFill>
                  <a:srgbClr val="8B8B8B"/>
                </a:solidFill>
                <a:latin typeface="Calibri"/>
                <a:ea typeface="Calibri"/>
                <a:cs typeface="Calibri"/>
                <a:sym typeface="Calibri"/>
              </a:defRPr>
            </a:lvl6pPr>
            <a:lvl7pPr indent="0" lvl="6" marL="0" marR="0" rtl="0" algn="ctr">
              <a:spcBef>
                <a:spcPts val="0"/>
              </a:spcBef>
              <a:buNone/>
              <a:defRPr b="0" i="0" sz="1000" u="none" cap="none" strike="noStrike">
                <a:solidFill>
                  <a:srgbClr val="8B8B8B"/>
                </a:solidFill>
                <a:latin typeface="Calibri"/>
                <a:ea typeface="Calibri"/>
                <a:cs typeface="Calibri"/>
                <a:sym typeface="Calibri"/>
              </a:defRPr>
            </a:lvl7pPr>
            <a:lvl8pPr indent="0" lvl="7" marL="0" marR="0" rtl="0" algn="ctr">
              <a:spcBef>
                <a:spcPts val="0"/>
              </a:spcBef>
              <a:buNone/>
              <a:defRPr b="0" i="0" sz="1000" u="none" cap="none" strike="noStrike">
                <a:solidFill>
                  <a:srgbClr val="8B8B8B"/>
                </a:solidFill>
                <a:latin typeface="Calibri"/>
                <a:ea typeface="Calibri"/>
                <a:cs typeface="Calibri"/>
                <a:sym typeface="Calibri"/>
              </a:defRPr>
            </a:lvl8pPr>
            <a:lvl9pPr indent="0" lvl="8" marL="0" marR="0" rtl="0" algn="ctr">
              <a:spcBef>
                <a:spcPts val="0"/>
              </a:spcBef>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47" name="Google Shape;47;p6"/>
          <p:cNvPicPr preferRelativeResize="0"/>
          <p:nvPr/>
        </p:nvPicPr>
        <p:blipFill rotWithShape="1">
          <a:blip r:embed="rId2">
            <a:alphaModFix/>
          </a:blip>
          <a:srcRect b="0" l="0" r="0" t="0"/>
          <a:stretch/>
        </p:blipFill>
        <p:spPr>
          <a:xfrm>
            <a:off x="-9407" y="5039552"/>
            <a:ext cx="9162288" cy="120743"/>
          </a:xfrm>
          <a:prstGeom prst="rect">
            <a:avLst/>
          </a:prstGeom>
          <a:noFill/>
          <a:ln>
            <a:noFill/>
          </a:ln>
        </p:spPr>
      </p:pic>
      <p:pic>
        <p:nvPicPr>
          <p:cNvPr id="48" name="Google Shape;48;p6"/>
          <p:cNvPicPr preferRelativeResize="0"/>
          <p:nvPr/>
        </p:nvPicPr>
        <p:blipFill>
          <a:blip r:embed="rId3">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 Green" type="titleOnly">
  <p:cSld name="TITLE_ONLY">
    <p:bg>
      <p:bgPr>
        <a:gradFill>
          <a:gsLst>
            <a:gs pos="0">
              <a:srgbClr val="70B9F0"/>
            </a:gs>
            <a:gs pos="100000">
              <a:srgbClr val="71CD9C"/>
            </a:gs>
          </a:gsLst>
          <a:lin ang="1740000" scaled="0"/>
        </a:gradFill>
      </p:bgPr>
    </p:bg>
    <p:spTree>
      <p:nvGrpSpPr>
        <p:cNvPr id="49"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1499250" y="382225"/>
            <a:ext cx="6255400" cy="3938825"/>
          </a:xfrm>
          <a:prstGeom prst="rect">
            <a:avLst/>
          </a:prstGeom>
          <a:noFill/>
          <a:ln>
            <a:noFill/>
          </a:ln>
        </p:spPr>
      </p:pic>
      <p:sp>
        <p:nvSpPr>
          <p:cNvPr id="51" name="Google Shape;51;p7"/>
          <p:cNvSpPr txBox="1"/>
          <p:nvPr>
            <p:ph type="title"/>
          </p:nvPr>
        </p:nvSpPr>
        <p:spPr>
          <a:xfrm>
            <a:off x="780815" y="1154250"/>
            <a:ext cx="7516518" cy="2618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lt1"/>
              </a:buClr>
              <a:buSzPts val="1400"/>
              <a:buFont typeface="Open Sans ExtraBold"/>
              <a:buNone/>
              <a:defRPr b="1" i="0" sz="4600" u="none" cap="none" strike="noStrike">
                <a:solidFill>
                  <a:schemeClr val="lt1"/>
                </a:solidFill>
                <a:latin typeface="Open Sans ExtraBold"/>
                <a:ea typeface="Open Sans ExtraBold"/>
                <a:cs typeface="Open Sans ExtraBold"/>
                <a:sym typeface="Open Sans ExtraBol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2" name="Google Shape;52;p7"/>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F2F2F2"/>
                </a:solidFill>
                <a:latin typeface="Calibri"/>
                <a:ea typeface="Calibri"/>
                <a:cs typeface="Calibri"/>
                <a:sym typeface="Calibri"/>
              </a:defRPr>
            </a:lvl1pPr>
            <a:lvl2pPr indent="0" lvl="1" marL="0" marR="0" rtl="0" algn="ctr">
              <a:spcBef>
                <a:spcPts val="0"/>
              </a:spcBef>
              <a:buNone/>
              <a:defRPr b="0" i="0" sz="1000" u="none" cap="none" strike="noStrike">
                <a:solidFill>
                  <a:srgbClr val="F2F2F2"/>
                </a:solidFill>
                <a:latin typeface="Calibri"/>
                <a:ea typeface="Calibri"/>
                <a:cs typeface="Calibri"/>
                <a:sym typeface="Calibri"/>
              </a:defRPr>
            </a:lvl2pPr>
            <a:lvl3pPr indent="0" lvl="2" marL="0" marR="0" rtl="0" algn="ctr">
              <a:spcBef>
                <a:spcPts val="0"/>
              </a:spcBef>
              <a:buNone/>
              <a:defRPr b="0" i="0" sz="1000" u="none" cap="none" strike="noStrike">
                <a:solidFill>
                  <a:srgbClr val="F2F2F2"/>
                </a:solidFill>
                <a:latin typeface="Calibri"/>
                <a:ea typeface="Calibri"/>
                <a:cs typeface="Calibri"/>
                <a:sym typeface="Calibri"/>
              </a:defRPr>
            </a:lvl3pPr>
            <a:lvl4pPr indent="0" lvl="3" marL="0" marR="0" rtl="0" algn="ctr">
              <a:spcBef>
                <a:spcPts val="0"/>
              </a:spcBef>
              <a:buNone/>
              <a:defRPr b="0" i="0" sz="1000" u="none" cap="none" strike="noStrike">
                <a:solidFill>
                  <a:srgbClr val="F2F2F2"/>
                </a:solidFill>
                <a:latin typeface="Calibri"/>
                <a:ea typeface="Calibri"/>
                <a:cs typeface="Calibri"/>
                <a:sym typeface="Calibri"/>
              </a:defRPr>
            </a:lvl4pPr>
            <a:lvl5pPr indent="0" lvl="4" marL="0" marR="0" rtl="0" algn="ctr">
              <a:spcBef>
                <a:spcPts val="0"/>
              </a:spcBef>
              <a:buNone/>
              <a:defRPr b="0" i="0" sz="1000" u="none" cap="none" strike="noStrike">
                <a:solidFill>
                  <a:srgbClr val="F2F2F2"/>
                </a:solidFill>
                <a:latin typeface="Calibri"/>
                <a:ea typeface="Calibri"/>
                <a:cs typeface="Calibri"/>
                <a:sym typeface="Calibri"/>
              </a:defRPr>
            </a:lvl5pPr>
            <a:lvl6pPr indent="0" lvl="5" marL="0" marR="0" rtl="0" algn="ctr">
              <a:spcBef>
                <a:spcPts val="0"/>
              </a:spcBef>
              <a:buNone/>
              <a:defRPr b="0" i="0" sz="1000" u="none" cap="none" strike="noStrike">
                <a:solidFill>
                  <a:srgbClr val="F2F2F2"/>
                </a:solidFill>
                <a:latin typeface="Calibri"/>
                <a:ea typeface="Calibri"/>
                <a:cs typeface="Calibri"/>
                <a:sym typeface="Calibri"/>
              </a:defRPr>
            </a:lvl6pPr>
            <a:lvl7pPr indent="0" lvl="6" marL="0" marR="0" rtl="0" algn="ctr">
              <a:spcBef>
                <a:spcPts val="0"/>
              </a:spcBef>
              <a:buNone/>
              <a:defRPr b="0" i="0" sz="1000" u="none" cap="none" strike="noStrike">
                <a:solidFill>
                  <a:srgbClr val="F2F2F2"/>
                </a:solidFill>
                <a:latin typeface="Calibri"/>
                <a:ea typeface="Calibri"/>
                <a:cs typeface="Calibri"/>
                <a:sym typeface="Calibri"/>
              </a:defRPr>
            </a:lvl7pPr>
            <a:lvl8pPr indent="0" lvl="7" marL="0" marR="0" rtl="0" algn="ctr">
              <a:spcBef>
                <a:spcPts val="0"/>
              </a:spcBef>
              <a:buNone/>
              <a:defRPr b="0" i="0" sz="1000" u="none" cap="none" strike="noStrike">
                <a:solidFill>
                  <a:srgbClr val="F2F2F2"/>
                </a:solidFill>
                <a:latin typeface="Calibri"/>
                <a:ea typeface="Calibri"/>
                <a:cs typeface="Calibri"/>
                <a:sym typeface="Calibri"/>
              </a:defRPr>
            </a:lvl8pPr>
            <a:lvl9pPr indent="0" lvl="8" marL="0" marR="0" rtl="0" algn="ctr">
              <a:spcBef>
                <a:spcPts val="0"/>
              </a:spcBef>
              <a:buNone/>
              <a:defRPr b="0" i="0" sz="1000" u="none" cap="none" strike="noStrike">
                <a:solidFill>
                  <a:srgbClr val="F2F2F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53" name="Google Shape;53;p7"/>
          <p:cNvPicPr preferRelativeResize="0"/>
          <p:nvPr/>
        </p:nvPicPr>
        <p:blipFill>
          <a:blip r:embed="rId3">
            <a:alphaModFix/>
          </a:blip>
          <a:stretch>
            <a:fillRect/>
          </a:stretch>
        </p:blipFill>
        <p:spPr>
          <a:xfrm>
            <a:off x="3991512" y="4401938"/>
            <a:ext cx="1160974" cy="46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 Yellow">
  <p:cSld name="Section - Yellow">
    <p:bg>
      <p:bgPr>
        <a:gradFill>
          <a:gsLst>
            <a:gs pos="0">
              <a:srgbClr val="70B9F0"/>
            </a:gs>
            <a:gs pos="100000">
              <a:srgbClr val="E2B944"/>
            </a:gs>
          </a:gsLst>
          <a:lin ang="1740000" scaled="0"/>
        </a:gradFill>
      </p:bgPr>
    </p:bg>
    <p:spTree>
      <p:nvGrpSpPr>
        <p:cNvPr id="54" name="Shape 54"/>
        <p:cNvGrpSpPr/>
        <p:nvPr/>
      </p:nvGrpSpPr>
      <p:grpSpPr>
        <a:xfrm>
          <a:off x="0" y="0"/>
          <a:ext cx="0" cy="0"/>
          <a:chOff x="0" y="0"/>
          <a:chExt cx="0" cy="0"/>
        </a:xfrm>
      </p:grpSpPr>
      <p:sp>
        <p:nvSpPr>
          <p:cNvPr id="55" name="Google Shape;55;p8"/>
          <p:cNvSpPr txBox="1"/>
          <p:nvPr>
            <p:ph type="title"/>
          </p:nvPr>
        </p:nvSpPr>
        <p:spPr>
          <a:xfrm>
            <a:off x="780815" y="1154250"/>
            <a:ext cx="7516518" cy="2618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lt1"/>
              </a:buClr>
              <a:buSzPts val="1400"/>
              <a:buFont typeface="Open Sans ExtraBold"/>
              <a:buNone/>
              <a:defRPr b="1" i="0" sz="4600" u="none" cap="none" strike="noStrike">
                <a:solidFill>
                  <a:schemeClr val="lt1"/>
                </a:solidFill>
                <a:latin typeface="Open Sans ExtraBold"/>
                <a:ea typeface="Open Sans ExtraBold"/>
                <a:cs typeface="Open Sans ExtraBold"/>
                <a:sym typeface="Open Sans ExtraBol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8"/>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F2F2F2"/>
                </a:solidFill>
                <a:latin typeface="Calibri"/>
                <a:ea typeface="Calibri"/>
                <a:cs typeface="Calibri"/>
                <a:sym typeface="Calibri"/>
              </a:defRPr>
            </a:lvl1pPr>
            <a:lvl2pPr indent="0" lvl="1" marL="0" marR="0" rtl="0" algn="ctr">
              <a:spcBef>
                <a:spcPts val="0"/>
              </a:spcBef>
              <a:buNone/>
              <a:defRPr b="0" i="0" sz="1000" u="none" cap="none" strike="noStrike">
                <a:solidFill>
                  <a:srgbClr val="F2F2F2"/>
                </a:solidFill>
                <a:latin typeface="Calibri"/>
                <a:ea typeface="Calibri"/>
                <a:cs typeface="Calibri"/>
                <a:sym typeface="Calibri"/>
              </a:defRPr>
            </a:lvl2pPr>
            <a:lvl3pPr indent="0" lvl="2" marL="0" marR="0" rtl="0" algn="ctr">
              <a:spcBef>
                <a:spcPts val="0"/>
              </a:spcBef>
              <a:buNone/>
              <a:defRPr b="0" i="0" sz="1000" u="none" cap="none" strike="noStrike">
                <a:solidFill>
                  <a:srgbClr val="F2F2F2"/>
                </a:solidFill>
                <a:latin typeface="Calibri"/>
                <a:ea typeface="Calibri"/>
                <a:cs typeface="Calibri"/>
                <a:sym typeface="Calibri"/>
              </a:defRPr>
            </a:lvl3pPr>
            <a:lvl4pPr indent="0" lvl="3" marL="0" marR="0" rtl="0" algn="ctr">
              <a:spcBef>
                <a:spcPts val="0"/>
              </a:spcBef>
              <a:buNone/>
              <a:defRPr b="0" i="0" sz="1000" u="none" cap="none" strike="noStrike">
                <a:solidFill>
                  <a:srgbClr val="F2F2F2"/>
                </a:solidFill>
                <a:latin typeface="Calibri"/>
                <a:ea typeface="Calibri"/>
                <a:cs typeface="Calibri"/>
                <a:sym typeface="Calibri"/>
              </a:defRPr>
            </a:lvl4pPr>
            <a:lvl5pPr indent="0" lvl="4" marL="0" marR="0" rtl="0" algn="ctr">
              <a:spcBef>
                <a:spcPts val="0"/>
              </a:spcBef>
              <a:buNone/>
              <a:defRPr b="0" i="0" sz="1000" u="none" cap="none" strike="noStrike">
                <a:solidFill>
                  <a:srgbClr val="F2F2F2"/>
                </a:solidFill>
                <a:latin typeface="Calibri"/>
                <a:ea typeface="Calibri"/>
                <a:cs typeface="Calibri"/>
                <a:sym typeface="Calibri"/>
              </a:defRPr>
            </a:lvl5pPr>
            <a:lvl6pPr indent="0" lvl="5" marL="0" marR="0" rtl="0" algn="ctr">
              <a:spcBef>
                <a:spcPts val="0"/>
              </a:spcBef>
              <a:buNone/>
              <a:defRPr b="0" i="0" sz="1000" u="none" cap="none" strike="noStrike">
                <a:solidFill>
                  <a:srgbClr val="F2F2F2"/>
                </a:solidFill>
                <a:latin typeface="Calibri"/>
                <a:ea typeface="Calibri"/>
                <a:cs typeface="Calibri"/>
                <a:sym typeface="Calibri"/>
              </a:defRPr>
            </a:lvl6pPr>
            <a:lvl7pPr indent="0" lvl="6" marL="0" marR="0" rtl="0" algn="ctr">
              <a:spcBef>
                <a:spcPts val="0"/>
              </a:spcBef>
              <a:buNone/>
              <a:defRPr b="0" i="0" sz="1000" u="none" cap="none" strike="noStrike">
                <a:solidFill>
                  <a:srgbClr val="F2F2F2"/>
                </a:solidFill>
                <a:latin typeface="Calibri"/>
                <a:ea typeface="Calibri"/>
                <a:cs typeface="Calibri"/>
                <a:sym typeface="Calibri"/>
              </a:defRPr>
            </a:lvl7pPr>
            <a:lvl8pPr indent="0" lvl="7" marL="0" marR="0" rtl="0" algn="ctr">
              <a:spcBef>
                <a:spcPts val="0"/>
              </a:spcBef>
              <a:buNone/>
              <a:defRPr b="0" i="0" sz="1000" u="none" cap="none" strike="noStrike">
                <a:solidFill>
                  <a:srgbClr val="F2F2F2"/>
                </a:solidFill>
                <a:latin typeface="Calibri"/>
                <a:ea typeface="Calibri"/>
                <a:cs typeface="Calibri"/>
                <a:sym typeface="Calibri"/>
              </a:defRPr>
            </a:lvl8pPr>
            <a:lvl9pPr indent="0" lvl="8" marL="0" marR="0" rtl="0" algn="ctr">
              <a:spcBef>
                <a:spcPts val="0"/>
              </a:spcBef>
              <a:buNone/>
              <a:defRPr b="0" i="0" sz="1000" u="none" cap="none" strike="noStrike">
                <a:solidFill>
                  <a:srgbClr val="F2F2F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57" name="Google Shape;57;p8"/>
          <p:cNvPicPr preferRelativeResize="0"/>
          <p:nvPr/>
        </p:nvPicPr>
        <p:blipFill>
          <a:blip r:embed="rId2">
            <a:alphaModFix/>
          </a:blip>
          <a:stretch>
            <a:fillRect/>
          </a:stretch>
        </p:blipFill>
        <p:spPr>
          <a:xfrm>
            <a:off x="1499250" y="382225"/>
            <a:ext cx="6255400" cy="3938825"/>
          </a:xfrm>
          <a:prstGeom prst="rect">
            <a:avLst/>
          </a:prstGeom>
          <a:noFill/>
          <a:ln>
            <a:noFill/>
          </a:ln>
        </p:spPr>
      </p:pic>
      <p:pic>
        <p:nvPicPr>
          <p:cNvPr id="58" name="Google Shape;58;p8"/>
          <p:cNvPicPr preferRelativeResize="0"/>
          <p:nvPr/>
        </p:nvPicPr>
        <p:blipFill>
          <a:blip r:embed="rId3">
            <a:alphaModFix/>
          </a:blip>
          <a:stretch>
            <a:fillRect/>
          </a:stretch>
        </p:blipFill>
        <p:spPr>
          <a:xfrm>
            <a:off x="3991512" y="4401938"/>
            <a:ext cx="1160974" cy="464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 Purple">
  <p:cSld name="Section - Purple">
    <p:bg>
      <p:bgPr>
        <a:gradFill>
          <a:gsLst>
            <a:gs pos="0">
              <a:srgbClr val="70B9F0"/>
            </a:gs>
            <a:gs pos="100000">
              <a:srgbClr val="DB96F7"/>
            </a:gs>
          </a:gsLst>
          <a:lin ang="1740000" scaled="0"/>
        </a:gradFill>
      </p:bgPr>
    </p:bg>
    <p:spTree>
      <p:nvGrpSpPr>
        <p:cNvPr id="59" name="Shape 59"/>
        <p:cNvGrpSpPr/>
        <p:nvPr/>
      </p:nvGrpSpPr>
      <p:grpSpPr>
        <a:xfrm>
          <a:off x="0" y="0"/>
          <a:ext cx="0" cy="0"/>
          <a:chOff x="0" y="0"/>
          <a:chExt cx="0" cy="0"/>
        </a:xfrm>
      </p:grpSpPr>
      <p:sp>
        <p:nvSpPr>
          <p:cNvPr id="60" name="Google Shape;60;p9"/>
          <p:cNvSpPr txBox="1"/>
          <p:nvPr>
            <p:ph type="title"/>
          </p:nvPr>
        </p:nvSpPr>
        <p:spPr>
          <a:xfrm>
            <a:off x="780815" y="1154250"/>
            <a:ext cx="7516500" cy="2618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lt1"/>
              </a:buClr>
              <a:buSzPts val="1400"/>
              <a:buFont typeface="Open Sans ExtraBold"/>
              <a:buNone/>
              <a:defRPr b="1" i="0" sz="4600" u="none" cap="none" strike="noStrike">
                <a:solidFill>
                  <a:schemeClr val="lt1"/>
                </a:solidFill>
                <a:latin typeface="Open Sans ExtraBold"/>
                <a:ea typeface="Open Sans ExtraBold"/>
                <a:cs typeface="Open Sans ExtraBold"/>
                <a:sym typeface="Open Sans ExtraBold"/>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1" name="Google Shape;61;p9"/>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F2F2F2"/>
                </a:solidFill>
                <a:latin typeface="Calibri"/>
                <a:ea typeface="Calibri"/>
                <a:cs typeface="Calibri"/>
                <a:sym typeface="Calibri"/>
              </a:defRPr>
            </a:lvl1pPr>
            <a:lvl2pPr indent="0" lvl="1" marL="0" marR="0" rtl="0" algn="ctr">
              <a:spcBef>
                <a:spcPts val="0"/>
              </a:spcBef>
              <a:buNone/>
              <a:defRPr b="0" i="0" sz="1000" u="none" cap="none" strike="noStrike">
                <a:solidFill>
                  <a:srgbClr val="F2F2F2"/>
                </a:solidFill>
                <a:latin typeface="Calibri"/>
                <a:ea typeface="Calibri"/>
                <a:cs typeface="Calibri"/>
                <a:sym typeface="Calibri"/>
              </a:defRPr>
            </a:lvl2pPr>
            <a:lvl3pPr indent="0" lvl="2" marL="0" marR="0" rtl="0" algn="ctr">
              <a:spcBef>
                <a:spcPts val="0"/>
              </a:spcBef>
              <a:buNone/>
              <a:defRPr b="0" i="0" sz="1000" u="none" cap="none" strike="noStrike">
                <a:solidFill>
                  <a:srgbClr val="F2F2F2"/>
                </a:solidFill>
                <a:latin typeface="Calibri"/>
                <a:ea typeface="Calibri"/>
                <a:cs typeface="Calibri"/>
                <a:sym typeface="Calibri"/>
              </a:defRPr>
            </a:lvl3pPr>
            <a:lvl4pPr indent="0" lvl="3" marL="0" marR="0" rtl="0" algn="ctr">
              <a:spcBef>
                <a:spcPts val="0"/>
              </a:spcBef>
              <a:buNone/>
              <a:defRPr b="0" i="0" sz="1000" u="none" cap="none" strike="noStrike">
                <a:solidFill>
                  <a:srgbClr val="F2F2F2"/>
                </a:solidFill>
                <a:latin typeface="Calibri"/>
                <a:ea typeface="Calibri"/>
                <a:cs typeface="Calibri"/>
                <a:sym typeface="Calibri"/>
              </a:defRPr>
            </a:lvl4pPr>
            <a:lvl5pPr indent="0" lvl="4" marL="0" marR="0" rtl="0" algn="ctr">
              <a:spcBef>
                <a:spcPts val="0"/>
              </a:spcBef>
              <a:buNone/>
              <a:defRPr b="0" i="0" sz="1000" u="none" cap="none" strike="noStrike">
                <a:solidFill>
                  <a:srgbClr val="F2F2F2"/>
                </a:solidFill>
                <a:latin typeface="Calibri"/>
                <a:ea typeface="Calibri"/>
                <a:cs typeface="Calibri"/>
                <a:sym typeface="Calibri"/>
              </a:defRPr>
            </a:lvl5pPr>
            <a:lvl6pPr indent="0" lvl="5" marL="0" marR="0" rtl="0" algn="ctr">
              <a:spcBef>
                <a:spcPts val="0"/>
              </a:spcBef>
              <a:buNone/>
              <a:defRPr b="0" i="0" sz="1000" u="none" cap="none" strike="noStrike">
                <a:solidFill>
                  <a:srgbClr val="F2F2F2"/>
                </a:solidFill>
                <a:latin typeface="Calibri"/>
                <a:ea typeface="Calibri"/>
                <a:cs typeface="Calibri"/>
                <a:sym typeface="Calibri"/>
              </a:defRPr>
            </a:lvl6pPr>
            <a:lvl7pPr indent="0" lvl="6" marL="0" marR="0" rtl="0" algn="ctr">
              <a:spcBef>
                <a:spcPts val="0"/>
              </a:spcBef>
              <a:buNone/>
              <a:defRPr b="0" i="0" sz="1000" u="none" cap="none" strike="noStrike">
                <a:solidFill>
                  <a:srgbClr val="F2F2F2"/>
                </a:solidFill>
                <a:latin typeface="Calibri"/>
                <a:ea typeface="Calibri"/>
                <a:cs typeface="Calibri"/>
                <a:sym typeface="Calibri"/>
              </a:defRPr>
            </a:lvl7pPr>
            <a:lvl8pPr indent="0" lvl="7" marL="0" marR="0" rtl="0" algn="ctr">
              <a:spcBef>
                <a:spcPts val="0"/>
              </a:spcBef>
              <a:buNone/>
              <a:defRPr b="0" i="0" sz="1000" u="none" cap="none" strike="noStrike">
                <a:solidFill>
                  <a:srgbClr val="F2F2F2"/>
                </a:solidFill>
                <a:latin typeface="Calibri"/>
                <a:ea typeface="Calibri"/>
                <a:cs typeface="Calibri"/>
                <a:sym typeface="Calibri"/>
              </a:defRPr>
            </a:lvl8pPr>
            <a:lvl9pPr indent="0" lvl="8" marL="0" marR="0" rtl="0" algn="ctr">
              <a:spcBef>
                <a:spcPts val="0"/>
              </a:spcBef>
              <a:buNone/>
              <a:defRPr b="0" i="0" sz="1000" u="none" cap="none" strike="noStrike">
                <a:solidFill>
                  <a:srgbClr val="F2F2F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62" name="Google Shape;62;p9"/>
          <p:cNvPicPr preferRelativeResize="0"/>
          <p:nvPr/>
        </p:nvPicPr>
        <p:blipFill>
          <a:blip r:embed="rId2">
            <a:alphaModFix/>
          </a:blip>
          <a:stretch>
            <a:fillRect/>
          </a:stretch>
        </p:blipFill>
        <p:spPr>
          <a:xfrm>
            <a:off x="1499250" y="382225"/>
            <a:ext cx="6255400" cy="3938825"/>
          </a:xfrm>
          <a:prstGeom prst="rect">
            <a:avLst/>
          </a:prstGeom>
          <a:noFill/>
          <a:ln>
            <a:noFill/>
          </a:ln>
        </p:spPr>
      </p:pic>
      <p:pic>
        <p:nvPicPr>
          <p:cNvPr id="63" name="Google Shape;63;p9"/>
          <p:cNvPicPr preferRelativeResize="0"/>
          <p:nvPr/>
        </p:nvPicPr>
        <p:blipFill>
          <a:blip r:embed="rId3">
            <a:alphaModFix/>
          </a:blip>
          <a:stretch>
            <a:fillRect/>
          </a:stretch>
        </p:blipFill>
        <p:spPr>
          <a:xfrm>
            <a:off x="3991512" y="4401938"/>
            <a:ext cx="1160974" cy="464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Yellow Footer">
  <p:cSld name="Blank - Yellow Footer">
    <p:spTree>
      <p:nvGrpSpPr>
        <p:cNvPr id="64" name="Shape 64"/>
        <p:cNvGrpSpPr/>
        <p:nvPr/>
      </p:nvGrpSpPr>
      <p:grpSpPr>
        <a:xfrm>
          <a:off x="0" y="0"/>
          <a:ext cx="0" cy="0"/>
          <a:chOff x="0" y="0"/>
          <a:chExt cx="0" cy="0"/>
        </a:xfrm>
      </p:grpSpPr>
      <p:sp>
        <p:nvSpPr>
          <p:cNvPr id="65" name="Google Shape;65;p10"/>
          <p:cNvSpPr txBox="1"/>
          <p:nvPr>
            <p:ph type="title"/>
          </p:nvPr>
        </p:nvSpPr>
        <p:spPr>
          <a:xfrm>
            <a:off x="601813" y="300567"/>
            <a:ext cx="7939800" cy="5703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5D5D5D"/>
              </a:buClr>
              <a:buSzPts val="1400"/>
              <a:buFont typeface="Open Sans ExtraBold"/>
              <a:buNone/>
              <a:defRPr b="0" i="0" sz="3000" u="none" cap="none" strike="noStrike">
                <a:solidFill>
                  <a:srgbClr val="5D5D5D"/>
                </a:solidFill>
                <a:latin typeface="Open Sans ExtraBold"/>
                <a:ea typeface="Open Sans ExtraBold"/>
                <a:cs typeface="Open Sans ExtraBold"/>
                <a:sym typeface="Open Sans ExtraBol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6" name="Google Shape;66;p10"/>
          <p:cNvSpPr txBox="1"/>
          <p:nvPr>
            <p:ph idx="12" type="sldNum"/>
          </p:nvPr>
        </p:nvSpPr>
        <p:spPr>
          <a:xfrm>
            <a:off x="98016" y="4755508"/>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8B8B8B"/>
                </a:solidFill>
                <a:latin typeface="Calibri"/>
                <a:ea typeface="Calibri"/>
                <a:cs typeface="Calibri"/>
                <a:sym typeface="Calibri"/>
              </a:defRPr>
            </a:lvl1pPr>
            <a:lvl2pPr indent="0" lvl="1" marL="0" marR="0" rtl="0" algn="ctr">
              <a:spcBef>
                <a:spcPts val="0"/>
              </a:spcBef>
              <a:buNone/>
              <a:defRPr b="0" i="0" sz="1000" u="none" cap="none" strike="noStrike">
                <a:solidFill>
                  <a:srgbClr val="8B8B8B"/>
                </a:solidFill>
                <a:latin typeface="Calibri"/>
                <a:ea typeface="Calibri"/>
                <a:cs typeface="Calibri"/>
                <a:sym typeface="Calibri"/>
              </a:defRPr>
            </a:lvl2pPr>
            <a:lvl3pPr indent="0" lvl="2" marL="0" marR="0" rtl="0" algn="ctr">
              <a:spcBef>
                <a:spcPts val="0"/>
              </a:spcBef>
              <a:buNone/>
              <a:defRPr b="0" i="0" sz="1000" u="none" cap="none" strike="noStrike">
                <a:solidFill>
                  <a:srgbClr val="8B8B8B"/>
                </a:solidFill>
                <a:latin typeface="Calibri"/>
                <a:ea typeface="Calibri"/>
                <a:cs typeface="Calibri"/>
                <a:sym typeface="Calibri"/>
              </a:defRPr>
            </a:lvl3pPr>
            <a:lvl4pPr indent="0" lvl="3" marL="0" marR="0" rtl="0" algn="ctr">
              <a:spcBef>
                <a:spcPts val="0"/>
              </a:spcBef>
              <a:buNone/>
              <a:defRPr b="0" i="0" sz="1000" u="none" cap="none" strike="noStrike">
                <a:solidFill>
                  <a:srgbClr val="8B8B8B"/>
                </a:solidFill>
                <a:latin typeface="Calibri"/>
                <a:ea typeface="Calibri"/>
                <a:cs typeface="Calibri"/>
                <a:sym typeface="Calibri"/>
              </a:defRPr>
            </a:lvl4pPr>
            <a:lvl5pPr indent="0" lvl="4" marL="0" marR="0" rtl="0" algn="ctr">
              <a:spcBef>
                <a:spcPts val="0"/>
              </a:spcBef>
              <a:buNone/>
              <a:defRPr b="0" i="0" sz="1000" u="none" cap="none" strike="noStrike">
                <a:solidFill>
                  <a:srgbClr val="8B8B8B"/>
                </a:solidFill>
                <a:latin typeface="Calibri"/>
                <a:ea typeface="Calibri"/>
                <a:cs typeface="Calibri"/>
                <a:sym typeface="Calibri"/>
              </a:defRPr>
            </a:lvl5pPr>
            <a:lvl6pPr indent="0" lvl="5" marL="0" marR="0" rtl="0" algn="ctr">
              <a:spcBef>
                <a:spcPts val="0"/>
              </a:spcBef>
              <a:buNone/>
              <a:defRPr b="0" i="0" sz="1000" u="none" cap="none" strike="noStrike">
                <a:solidFill>
                  <a:srgbClr val="8B8B8B"/>
                </a:solidFill>
                <a:latin typeface="Calibri"/>
                <a:ea typeface="Calibri"/>
                <a:cs typeface="Calibri"/>
                <a:sym typeface="Calibri"/>
              </a:defRPr>
            </a:lvl6pPr>
            <a:lvl7pPr indent="0" lvl="6" marL="0" marR="0" rtl="0" algn="ctr">
              <a:spcBef>
                <a:spcPts val="0"/>
              </a:spcBef>
              <a:buNone/>
              <a:defRPr b="0" i="0" sz="1000" u="none" cap="none" strike="noStrike">
                <a:solidFill>
                  <a:srgbClr val="8B8B8B"/>
                </a:solidFill>
                <a:latin typeface="Calibri"/>
                <a:ea typeface="Calibri"/>
                <a:cs typeface="Calibri"/>
                <a:sym typeface="Calibri"/>
              </a:defRPr>
            </a:lvl7pPr>
            <a:lvl8pPr indent="0" lvl="7" marL="0" marR="0" rtl="0" algn="ctr">
              <a:spcBef>
                <a:spcPts val="0"/>
              </a:spcBef>
              <a:buNone/>
              <a:defRPr b="0" i="0" sz="1000" u="none" cap="none" strike="noStrike">
                <a:solidFill>
                  <a:srgbClr val="8B8B8B"/>
                </a:solidFill>
                <a:latin typeface="Calibri"/>
                <a:ea typeface="Calibri"/>
                <a:cs typeface="Calibri"/>
                <a:sym typeface="Calibri"/>
              </a:defRPr>
            </a:lvl8pPr>
            <a:lvl9pPr indent="0" lvl="8" marL="0" marR="0" rtl="0" algn="ctr">
              <a:spcBef>
                <a:spcPts val="0"/>
              </a:spcBef>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67" name="Google Shape;67;p10"/>
          <p:cNvPicPr preferRelativeResize="0"/>
          <p:nvPr/>
        </p:nvPicPr>
        <p:blipFill rotWithShape="1">
          <a:blip r:embed="rId2">
            <a:alphaModFix/>
          </a:blip>
          <a:srcRect b="0" l="0" r="0" t="0"/>
          <a:stretch/>
        </p:blipFill>
        <p:spPr>
          <a:xfrm>
            <a:off x="-9407" y="5048969"/>
            <a:ext cx="9162288" cy="120743"/>
          </a:xfrm>
          <a:prstGeom prst="rect">
            <a:avLst/>
          </a:prstGeom>
          <a:noFill/>
          <a:ln>
            <a:noFill/>
          </a:ln>
        </p:spPr>
      </p:pic>
      <p:pic>
        <p:nvPicPr>
          <p:cNvPr id="68" name="Google Shape;68;p10"/>
          <p:cNvPicPr preferRelativeResize="0"/>
          <p:nvPr/>
        </p:nvPicPr>
        <p:blipFill>
          <a:blip r:embed="rId3">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18" Type="http://schemas.openxmlformats.org/officeDocument/2006/relationships/theme" Target="../theme/theme2.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583261" y="1237224"/>
            <a:ext cx="8182670" cy="3443148"/>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1pPr>
            <a:lvl2pPr indent="-355600" lvl="1" marL="914400" marR="0" rtl="0" algn="l">
              <a:lnSpc>
                <a:spcPct val="110000"/>
              </a:lnSpc>
              <a:spcBef>
                <a:spcPts val="500"/>
              </a:spcBef>
              <a:spcAft>
                <a:spcPts val="0"/>
              </a:spcAft>
              <a:buClr>
                <a:srgbClr val="53585F"/>
              </a:buClr>
              <a:buSzPts val="2000"/>
              <a:buFont typeface="Arial"/>
              <a:buChar char="•"/>
              <a:defRPr b="0" i="0" sz="2000" u="none" cap="none" strike="noStrike">
                <a:solidFill>
                  <a:srgbClr val="53585F"/>
                </a:solidFill>
                <a:latin typeface="Open Sans"/>
                <a:ea typeface="Open Sans"/>
                <a:cs typeface="Open Sans"/>
                <a:sym typeface="Open Sans"/>
              </a:defRPr>
            </a:lvl2pPr>
            <a:lvl3pPr indent="-355600" lvl="2" marL="1371600" marR="0" rtl="0" algn="l">
              <a:lnSpc>
                <a:spcPct val="110000"/>
              </a:lnSpc>
              <a:spcBef>
                <a:spcPts val="500"/>
              </a:spcBef>
              <a:spcAft>
                <a:spcPts val="0"/>
              </a:spcAft>
              <a:buClr>
                <a:srgbClr val="53585F"/>
              </a:buClr>
              <a:buSzPts val="2000"/>
              <a:buFont typeface="Arial"/>
              <a:buChar char="•"/>
              <a:defRPr b="0" i="1" sz="2000" u="none" cap="none" strike="noStrike">
                <a:solidFill>
                  <a:srgbClr val="53585F"/>
                </a:solidFill>
                <a:latin typeface="Open Sans Light"/>
                <a:ea typeface="Open Sans Light"/>
                <a:cs typeface="Open Sans Light"/>
                <a:sym typeface="Open Sans Ligh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 name="Google Shape;11;p1"/>
          <p:cNvSpPr txBox="1"/>
          <p:nvPr>
            <p:ph idx="12" type="sldNum"/>
          </p:nvPr>
        </p:nvSpPr>
        <p:spPr>
          <a:xfrm>
            <a:off x="154458" y="4764915"/>
            <a:ext cx="428803" cy="274637"/>
          </a:xfrm>
          <a:prstGeom prst="rect">
            <a:avLst/>
          </a:prstGeom>
          <a:noFill/>
          <a:ln>
            <a:noFill/>
          </a:ln>
        </p:spPr>
        <p:txBody>
          <a:bodyPr anchorCtr="0" anchor="ctr" bIns="0" lIns="91425" spcFirstLastPara="1" rIns="91425" wrap="square" tIns="0">
            <a:noAutofit/>
          </a:bodyPr>
          <a:lstStyle>
            <a:lvl1pPr indent="0" lvl="0" marL="0" marR="0" rtl="0" algn="ctr">
              <a:spcBef>
                <a:spcPts val="0"/>
              </a:spcBef>
              <a:buNone/>
              <a:defRPr b="0" i="0" sz="1000" u="none" cap="none" strike="noStrike">
                <a:solidFill>
                  <a:srgbClr val="8B8B8B"/>
                </a:solidFill>
                <a:latin typeface="Calibri"/>
                <a:ea typeface="Calibri"/>
                <a:cs typeface="Calibri"/>
                <a:sym typeface="Calibri"/>
              </a:defRPr>
            </a:lvl1pPr>
            <a:lvl2pPr indent="0" lvl="1" marL="0" marR="0" rtl="0" algn="ctr">
              <a:spcBef>
                <a:spcPts val="0"/>
              </a:spcBef>
              <a:buNone/>
              <a:defRPr b="0" i="0" sz="1000" u="none" cap="none" strike="noStrike">
                <a:solidFill>
                  <a:srgbClr val="8B8B8B"/>
                </a:solidFill>
                <a:latin typeface="Calibri"/>
                <a:ea typeface="Calibri"/>
                <a:cs typeface="Calibri"/>
                <a:sym typeface="Calibri"/>
              </a:defRPr>
            </a:lvl2pPr>
            <a:lvl3pPr indent="0" lvl="2" marL="0" marR="0" rtl="0" algn="ctr">
              <a:spcBef>
                <a:spcPts val="0"/>
              </a:spcBef>
              <a:buNone/>
              <a:defRPr b="0" i="0" sz="1000" u="none" cap="none" strike="noStrike">
                <a:solidFill>
                  <a:srgbClr val="8B8B8B"/>
                </a:solidFill>
                <a:latin typeface="Calibri"/>
                <a:ea typeface="Calibri"/>
                <a:cs typeface="Calibri"/>
                <a:sym typeface="Calibri"/>
              </a:defRPr>
            </a:lvl3pPr>
            <a:lvl4pPr indent="0" lvl="3" marL="0" marR="0" rtl="0" algn="ctr">
              <a:spcBef>
                <a:spcPts val="0"/>
              </a:spcBef>
              <a:buNone/>
              <a:defRPr b="0" i="0" sz="1000" u="none" cap="none" strike="noStrike">
                <a:solidFill>
                  <a:srgbClr val="8B8B8B"/>
                </a:solidFill>
                <a:latin typeface="Calibri"/>
                <a:ea typeface="Calibri"/>
                <a:cs typeface="Calibri"/>
                <a:sym typeface="Calibri"/>
              </a:defRPr>
            </a:lvl4pPr>
            <a:lvl5pPr indent="0" lvl="4" marL="0" marR="0" rtl="0" algn="ctr">
              <a:spcBef>
                <a:spcPts val="0"/>
              </a:spcBef>
              <a:buNone/>
              <a:defRPr b="0" i="0" sz="1000" u="none" cap="none" strike="noStrike">
                <a:solidFill>
                  <a:srgbClr val="8B8B8B"/>
                </a:solidFill>
                <a:latin typeface="Calibri"/>
                <a:ea typeface="Calibri"/>
                <a:cs typeface="Calibri"/>
                <a:sym typeface="Calibri"/>
              </a:defRPr>
            </a:lvl5pPr>
            <a:lvl6pPr indent="0" lvl="5" marL="0" marR="0" rtl="0" algn="ctr">
              <a:spcBef>
                <a:spcPts val="0"/>
              </a:spcBef>
              <a:buNone/>
              <a:defRPr b="0" i="0" sz="1000" u="none" cap="none" strike="noStrike">
                <a:solidFill>
                  <a:srgbClr val="8B8B8B"/>
                </a:solidFill>
                <a:latin typeface="Calibri"/>
                <a:ea typeface="Calibri"/>
                <a:cs typeface="Calibri"/>
                <a:sym typeface="Calibri"/>
              </a:defRPr>
            </a:lvl6pPr>
            <a:lvl7pPr indent="0" lvl="6" marL="0" marR="0" rtl="0" algn="ctr">
              <a:spcBef>
                <a:spcPts val="0"/>
              </a:spcBef>
              <a:buNone/>
              <a:defRPr b="0" i="0" sz="1000" u="none" cap="none" strike="noStrike">
                <a:solidFill>
                  <a:srgbClr val="8B8B8B"/>
                </a:solidFill>
                <a:latin typeface="Calibri"/>
                <a:ea typeface="Calibri"/>
                <a:cs typeface="Calibri"/>
                <a:sym typeface="Calibri"/>
              </a:defRPr>
            </a:lvl7pPr>
            <a:lvl8pPr indent="0" lvl="7" marL="0" marR="0" rtl="0" algn="ctr">
              <a:spcBef>
                <a:spcPts val="0"/>
              </a:spcBef>
              <a:buNone/>
              <a:defRPr b="0" i="0" sz="1000" u="none" cap="none" strike="noStrike">
                <a:solidFill>
                  <a:srgbClr val="8B8B8B"/>
                </a:solidFill>
                <a:latin typeface="Calibri"/>
                <a:ea typeface="Calibri"/>
                <a:cs typeface="Calibri"/>
                <a:sym typeface="Calibri"/>
              </a:defRPr>
            </a:lvl8pPr>
            <a:lvl9pPr indent="0" lvl="8" marL="0" marR="0" rtl="0" algn="ctr">
              <a:spcBef>
                <a:spcPts val="0"/>
              </a:spcBef>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12" name="Google Shape;12;p1"/>
          <p:cNvPicPr preferRelativeResize="0"/>
          <p:nvPr/>
        </p:nvPicPr>
        <p:blipFill>
          <a:blip r:embed="rId1">
            <a:alphaModFix/>
          </a:blip>
          <a:stretch>
            <a:fillRect/>
          </a:stretch>
        </p:blipFill>
        <p:spPr>
          <a:xfrm>
            <a:off x="8246975" y="4677400"/>
            <a:ext cx="766751" cy="306700"/>
          </a:xfrm>
          <a:prstGeom prst="rect">
            <a:avLst/>
          </a:prstGeom>
          <a:noFill/>
          <a:ln>
            <a:noFill/>
          </a:ln>
        </p:spPr>
      </p:pic>
      <p:pic>
        <p:nvPicPr>
          <p:cNvPr id="13" name="Google Shape;13;p1"/>
          <p:cNvPicPr preferRelativeResize="0"/>
          <p:nvPr/>
        </p:nvPicPr>
        <p:blipFill rotWithShape="1">
          <a:blip r:embed="rId2">
            <a:alphaModFix/>
          </a:blip>
          <a:srcRect b="0" l="0" r="0" t="0"/>
          <a:stretch/>
        </p:blipFill>
        <p:spPr>
          <a:xfrm>
            <a:off x="-9407" y="5039552"/>
            <a:ext cx="9162300" cy="120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7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4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5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5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6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6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6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6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45.png"/><Relationship Id="rId4" Type="http://schemas.openxmlformats.org/officeDocument/2006/relationships/image" Target="../media/image6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8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5.png"/><Relationship Id="rId4" Type="http://schemas.openxmlformats.org/officeDocument/2006/relationships/image" Target="../media/image8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hyperlink" Target="https://medium.com/@dmccreary/how-to-explain-index-free-adjacency-to-your-manager-1a8e68ec664a" TargetMode="External"/><Relationship Id="rId5" Type="http://schemas.openxmlformats.org/officeDocument/2006/relationships/hyperlink" Target="https://medium.com/@dmccreary/how-to-explain-index-free-adjacency-to-your-manager-1a8e68ec664a"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6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7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7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7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8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7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7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7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7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8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77.png"/><Relationship Id="rId4" Type="http://schemas.openxmlformats.org/officeDocument/2006/relationships/image" Target="../media/image8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84.png"/><Relationship Id="rId4" Type="http://schemas.openxmlformats.org/officeDocument/2006/relationships/image" Target="../media/image8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81.png"/><Relationship Id="rId4" Type="http://schemas.openxmlformats.org/officeDocument/2006/relationships/image" Target="../media/image9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91.png"/><Relationship Id="rId4" Type="http://schemas.openxmlformats.org/officeDocument/2006/relationships/image" Target="../media/image9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91.png"/><Relationship Id="rId4" Type="http://schemas.openxmlformats.org/officeDocument/2006/relationships/image" Target="../media/image90.png"/><Relationship Id="rId5" Type="http://schemas.openxmlformats.org/officeDocument/2006/relationships/image" Target="../media/image7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82.png"/><Relationship Id="rId4" Type="http://schemas.openxmlformats.org/officeDocument/2006/relationships/image" Target="../media/image94.png"/><Relationship Id="rId5" Type="http://schemas.openxmlformats.org/officeDocument/2006/relationships/image" Target="../media/image9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94.png"/><Relationship Id="rId4" Type="http://schemas.openxmlformats.org/officeDocument/2006/relationships/image" Target="../media/image9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98.png"/><Relationship Id="rId4" Type="http://schemas.openxmlformats.org/officeDocument/2006/relationships/image" Target="../media/image9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9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25.png"/><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25.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25.png"/><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4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32.png"/><Relationship Id="rId4"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32.png"/><Relationship Id="rId4"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36.png"/><Relationship Id="rId4" Type="http://schemas.openxmlformats.org/officeDocument/2006/relationships/image" Target="../media/image3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6.png"/><Relationship Id="rId4" Type="http://schemas.openxmlformats.org/officeDocument/2006/relationships/image" Target="../media/image3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6.png"/><Relationship Id="rId4" Type="http://schemas.openxmlformats.org/officeDocument/2006/relationships/image" Target="../media/image3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611489" y="1615214"/>
            <a:ext cx="7516500" cy="76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Font typeface="Open Sans ExtraBold"/>
              <a:buNone/>
            </a:pPr>
            <a:r>
              <a:rPr lang="en-US"/>
              <a:t>Introduction </a:t>
            </a:r>
            <a:endParaRPr/>
          </a:p>
          <a:p>
            <a:pPr indent="0" lvl="0" marL="0" marR="0" rtl="0" algn="l">
              <a:spcBef>
                <a:spcPts val="0"/>
              </a:spcBef>
              <a:spcAft>
                <a:spcPts val="0"/>
              </a:spcAft>
              <a:buClr>
                <a:schemeClr val="lt1"/>
              </a:buClr>
              <a:buFont typeface="Open Sans ExtraBold"/>
              <a:buNone/>
            </a:pPr>
            <a:r>
              <a:rPr lang="en-US"/>
              <a:t>to </a:t>
            </a:r>
            <a:endParaRPr/>
          </a:p>
          <a:p>
            <a:pPr indent="0" lvl="0" marL="0" marR="0" rtl="0" algn="l">
              <a:spcBef>
                <a:spcPts val="0"/>
              </a:spcBef>
              <a:spcAft>
                <a:spcPts val="0"/>
              </a:spcAft>
              <a:buClr>
                <a:schemeClr val="lt1"/>
              </a:buClr>
              <a:buFont typeface="Open Sans ExtraBold"/>
              <a:buNone/>
            </a:pPr>
            <a:r>
              <a:rPr lang="en-US"/>
              <a:t>Neo4j</a:t>
            </a:r>
            <a:endParaRPr b="1" i="1" sz="4000" u="none" cap="none" strike="noStrike">
              <a:solidFill>
                <a:srgbClr val="2092E7"/>
              </a:solidFill>
              <a:latin typeface="Open Sans ExtraBold"/>
              <a:ea typeface="Open Sans ExtraBold"/>
              <a:cs typeface="Open Sans ExtraBold"/>
              <a:sym typeface="Open Sans ExtraBold"/>
            </a:endParaRPr>
          </a:p>
        </p:txBody>
      </p:sp>
      <p:sp>
        <p:nvSpPr>
          <p:cNvPr id="117" name="Google Shape;117;p17"/>
          <p:cNvSpPr txBox="1"/>
          <p:nvPr/>
        </p:nvSpPr>
        <p:spPr>
          <a:xfrm>
            <a:off x="170375" y="44146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latin typeface="Open Sans"/>
                <a:ea typeface="Open Sans"/>
                <a:cs typeface="Open Sans"/>
                <a:sym typeface="Open Sans"/>
              </a:rPr>
              <a:t>V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6"/>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4" name="Google Shape;244;p26"/>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Traversal</a:t>
            </a:r>
            <a:endParaRPr>
              <a:solidFill>
                <a:srgbClr val="666666"/>
              </a:solidFill>
            </a:endParaRPr>
          </a:p>
        </p:txBody>
      </p:sp>
      <p:sp>
        <p:nvSpPr>
          <p:cNvPr id="245" name="Google Shape;245;p26"/>
          <p:cNvSpPr txBox="1"/>
          <p:nvPr/>
        </p:nvSpPr>
        <p:spPr>
          <a:xfrm>
            <a:off x="602625" y="1228900"/>
            <a:ext cx="4982700" cy="3638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3585F"/>
              </a:buClr>
              <a:buSzPts val="1800"/>
              <a:buFont typeface="Open Sans"/>
              <a:buChar char="●"/>
            </a:pPr>
            <a:r>
              <a:rPr b="1" lang="en-US" sz="1800">
                <a:solidFill>
                  <a:srgbClr val="53585F"/>
                </a:solidFill>
                <a:latin typeface="Open Sans"/>
                <a:ea typeface="Open Sans"/>
                <a:cs typeface="Open Sans"/>
                <a:sym typeface="Open Sans"/>
              </a:rPr>
              <a:t>Walk</a:t>
            </a:r>
            <a:r>
              <a:rPr lang="en-US" sz="1800">
                <a:solidFill>
                  <a:srgbClr val="53585F"/>
                </a:solidFill>
                <a:latin typeface="Open Sans"/>
                <a:ea typeface="Open Sans"/>
                <a:cs typeface="Open Sans"/>
                <a:sym typeface="Open Sans"/>
              </a:rPr>
              <a:t>: an ordered, alternating sequence of nodes and relationships</a:t>
            </a:r>
            <a:br>
              <a:rPr lang="en-US" sz="1800">
                <a:solidFill>
                  <a:srgbClr val="53585F"/>
                </a:solidFill>
                <a:latin typeface="Open Sans"/>
                <a:ea typeface="Open Sans"/>
                <a:cs typeface="Open Sans"/>
                <a:sym typeface="Open Sans"/>
              </a:rPr>
            </a:br>
            <a:r>
              <a:rPr i="1" lang="en-US" sz="1800">
                <a:solidFill>
                  <a:srgbClr val="53585F"/>
                </a:solidFill>
                <a:latin typeface="Open Sans"/>
                <a:ea typeface="Open Sans"/>
                <a:cs typeface="Open Sans"/>
                <a:sym typeface="Open Sans"/>
              </a:rPr>
              <a:t>Nodes and relationships can be repeated</a:t>
            </a:r>
            <a:endParaRPr i="1" sz="1800">
              <a:solidFill>
                <a:srgbClr val="53585F"/>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i="1" sz="1800">
              <a:solidFill>
                <a:srgbClr val="53585F"/>
              </a:solidFill>
              <a:latin typeface="Open Sans"/>
              <a:ea typeface="Open Sans"/>
              <a:cs typeface="Open Sans"/>
              <a:sym typeface="Open Sans"/>
            </a:endParaRPr>
          </a:p>
          <a:p>
            <a:pPr indent="-342900" lvl="0" marL="457200" rtl="0" algn="l">
              <a:lnSpc>
                <a:spcPct val="115000"/>
              </a:lnSpc>
              <a:spcBef>
                <a:spcPts val="0"/>
              </a:spcBef>
              <a:spcAft>
                <a:spcPts val="0"/>
              </a:spcAft>
              <a:buClr>
                <a:srgbClr val="53585F"/>
              </a:buClr>
              <a:buSzPts val="1800"/>
              <a:buFont typeface="Open Sans"/>
              <a:buChar char="●"/>
            </a:pPr>
            <a:r>
              <a:rPr b="1" lang="en-US" sz="1800">
                <a:solidFill>
                  <a:srgbClr val="53585F"/>
                </a:solidFill>
                <a:latin typeface="Open Sans"/>
                <a:ea typeface="Open Sans"/>
                <a:cs typeface="Open Sans"/>
                <a:sym typeface="Open Sans"/>
              </a:rPr>
              <a:t>Trail</a:t>
            </a:r>
            <a:r>
              <a:rPr lang="en-US" sz="1800">
                <a:solidFill>
                  <a:srgbClr val="53585F"/>
                </a:solidFill>
                <a:latin typeface="Open Sans"/>
                <a:ea typeface="Open Sans"/>
                <a:cs typeface="Open Sans"/>
                <a:sym typeface="Open Sans"/>
              </a:rPr>
              <a:t>: A walk in which no relationships are repeated</a:t>
            </a:r>
            <a:br>
              <a:rPr lang="en-US" sz="1800">
                <a:solidFill>
                  <a:srgbClr val="53585F"/>
                </a:solidFill>
                <a:latin typeface="Open Sans"/>
                <a:ea typeface="Open Sans"/>
                <a:cs typeface="Open Sans"/>
                <a:sym typeface="Open Sans"/>
              </a:rPr>
            </a:br>
            <a:r>
              <a:rPr i="1" lang="en-US" sz="1800">
                <a:solidFill>
                  <a:srgbClr val="53585F"/>
                </a:solidFill>
                <a:latin typeface="Open Sans"/>
                <a:ea typeface="Open Sans"/>
                <a:cs typeface="Open Sans"/>
                <a:sym typeface="Open Sans"/>
              </a:rPr>
              <a:t>Nodes can be repeated</a:t>
            </a:r>
            <a:endParaRPr i="1" sz="1800">
              <a:solidFill>
                <a:srgbClr val="53585F"/>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i="1" sz="1800">
              <a:solidFill>
                <a:srgbClr val="53585F"/>
              </a:solidFill>
              <a:latin typeface="Open Sans"/>
              <a:ea typeface="Open Sans"/>
              <a:cs typeface="Open Sans"/>
              <a:sym typeface="Open Sans"/>
            </a:endParaRPr>
          </a:p>
          <a:p>
            <a:pPr indent="-342900" lvl="0" marL="457200" rtl="0" algn="l">
              <a:lnSpc>
                <a:spcPct val="115000"/>
              </a:lnSpc>
              <a:spcBef>
                <a:spcPts val="0"/>
              </a:spcBef>
              <a:spcAft>
                <a:spcPts val="0"/>
              </a:spcAft>
              <a:buClr>
                <a:srgbClr val="53585F"/>
              </a:buClr>
              <a:buSzPts val="1800"/>
              <a:buFont typeface="Open Sans"/>
              <a:buChar char="●"/>
            </a:pPr>
            <a:r>
              <a:rPr b="1" lang="en-US" sz="1800">
                <a:solidFill>
                  <a:srgbClr val="53585F"/>
                </a:solidFill>
                <a:latin typeface="Open Sans"/>
                <a:ea typeface="Open Sans"/>
                <a:cs typeface="Open Sans"/>
                <a:sym typeface="Open Sans"/>
              </a:rPr>
              <a:t>Path</a:t>
            </a:r>
            <a:r>
              <a:rPr lang="en-US" sz="1800">
                <a:solidFill>
                  <a:srgbClr val="53585F"/>
                </a:solidFill>
                <a:latin typeface="Open Sans"/>
                <a:ea typeface="Open Sans"/>
                <a:cs typeface="Open Sans"/>
                <a:sym typeface="Open Sans"/>
              </a:rPr>
              <a:t>: </a:t>
            </a:r>
            <a:r>
              <a:rPr lang="en-US" sz="1800">
                <a:solidFill>
                  <a:srgbClr val="53585F"/>
                </a:solidFill>
                <a:latin typeface="Open Sans"/>
                <a:ea typeface="Open Sans"/>
                <a:cs typeface="Open Sans"/>
                <a:sym typeface="Open Sans"/>
              </a:rPr>
              <a:t>A trail in which no nodes are repeated</a:t>
            </a:r>
            <a:br>
              <a:rPr lang="en-US" sz="1800">
                <a:solidFill>
                  <a:srgbClr val="53585F"/>
                </a:solidFill>
                <a:latin typeface="Open Sans"/>
                <a:ea typeface="Open Sans"/>
                <a:cs typeface="Open Sans"/>
                <a:sym typeface="Open Sans"/>
              </a:rPr>
            </a:br>
            <a:r>
              <a:rPr i="1" lang="en-US" sz="1800">
                <a:solidFill>
                  <a:srgbClr val="53585F"/>
                </a:solidFill>
                <a:latin typeface="Open Sans"/>
                <a:ea typeface="Open Sans"/>
                <a:cs typeface="Open Sans"/>
                <a:sym typeface="Open Sans"/>
              </a:rPr>
              <a:t>I.e., a walk where all items are unique</a:t>
            </a:r>
            <a:br>
              <a:rPr i="1" lang="en-US" sz="1800">
                <a:solidFill>
                  <a:srgbClr val="53585F"/>
                </a:solidFill>
                <a:latin typeface="Open Sans"/>
                <a:ea typeface="Open Sans"/>
                <a:cs typeface="Open Sans"/>
                <a:sym typeface="Open Sans"/>
              </a:rPr>
            </a:br>
            <a:br>
              <a:rPr i="1" lang="en-US" sz="1800">
                <a:solidFill>
                  <a:srgbClr val="53585F"/>
                </a:solidFill>
                <a:latin typeface="Open Sans"/>
                <a:ea typeface="Open Sans"/>
                <a:cs typeface="Open Sans"/>
                <a:sym typeface="Open Sans"/>
              </a:rPr>
            </a:br>
            <a:endParaRPr i="1"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1800">
              <a:solidFill>
                <a:srgbClr val="53585F"/>
              </a:solidFill>
              <a:latin typeface="Open Sans"/>
              <a:ea typeface="Open Sans"/>
              <a:cs typeface="Open Sans"/>
              <a:sym typeface="Open Sans"/>
            </a:endParaRPr>
          </a:p>
        </p:txBody>
      </p:sp>
      <p:cxnSp>
        <p:nvCxnSpPr>
          <p:cNvPr id="246" name="Google Shape;246;p26"/>
          <p:cNvCxnSpPr/>
          <p:nvPr/>
        </p:nvCxnSpPr>
        <p:spPr>
          <a:xfrm rot="5400000">
            <a:off x="6205650" y="1879800"/>
            <a:ext cx="774900" cy="574500"/>
          </a:xfrm>
          <a:prstGeom prst="curvedConnector3">
            <a:avLst>
              <a:gd fmla="val 23277" name="adj1"/>
            </a:avLst>
          </a:prstGeom>
          <a:noFill/>
          <a:ln cap="flat" cmpd="sng" w="28575">
            <a:solidFill>
              <a:srgbClr val="000000"/>
            </a:solidFill>
            <a:prstDash val="solid"/>
            <a:round/>
            <a:headEnd len="med" w="med" type="none"/>
            <a:tailEnd len="med" w="med" type="none"/>
          </a:ln>
        </p:spPr>
      </p:cxnSp>
      <p:cxnSp>
        <p:nvCxnSpPr>
          <p:cNvPr id="247" name="Google Shape;247;p26"/>
          <p:cNvCxnSpPr/>
          <p:nvPr/>
        </p:nvCxnSpPr>
        <p:spPr>
          <a:xfrm rot="-5400000">
            <a:off x="6292613" y="2005050"/>
            <a:ext cx="696000" cy="553200"/>
          </a:xfrm>
          <a:prstGeom prst="curvedConnector3">
            <a:avLst>
              <a:gd fmla="val 23032" name="adj1"/>
            </a:avLst>
          </a:prstGeom>
          <a:noFill/>
          <a:ln cap="flat" cmpd="sng" w="28575">
            <a:solidFill>
              <a:srgbClr val="7F6000"/>
            </a:solidFill>
            <a:prstDash val="solid"/>
            <a:round/>
            <a:headEnd len="med" w="med" type="none"/>
            <a:tailEnd len="med" w="med" type="none"/>
          </a:ln>
        </p:spPr>
      </p:cxnSp>
      <p:cxnSp>
        <p:nvCxnSpPr>
          <p:cNvPr id="248" name="Google Shape;248;p26"/>
          <p:cNvCxnSpPr/>
          <p:nvPr/>
        </p:nvCxnSpPr>
        <p:spPr>
          <a:xfrm rot="10800000">
            <a:off x="5970700" y="1629375"/>
            <a:ext cx="980700" cy="160200"/>
          </a:xfrm>
          <a:prstGeom prst="straightConnector1">
            <a:avLst/>
          </a:prstGeom>
          <a:noFill/>
          <a:ln cap="flat" cmpd="sng" w="28575">
            <a:solidFill>
              <a:srgbClr val="7F6000"/>
            </a:solidFill>
            <a:prstDash val="solid"/>
            <a:round/>
            <a:headEnd len="med" w="med" type="none"/>
            <a:tailEnd len="med" w="med" type="none"/>
          </a:ln>
        </p:spPr>
      </p:cxnSp>
      <p:cxnSp>
        <p:nvCxnSpPr>
          <p:cNvPr id="249" name="Google Shape;249;p26"/>
          <p:cNvCxnSpPr/>
          <p:nvPr/>
        </p:nvCxnSpPr>
        <p:spPr>
          <a:xfrm flipH="1" rot="10800000">
            <a:off x="6964750" y="1542675"/>
            <a:ext cx="820500" cy="246900"/>
          </a:xfrm>
          <a:prstGeom prst="straightConnector1">
            <a:avLst/>
          </a:prstGeom>
          <a:noFill/>
          <a:ln cap="flat" cmpd="sng" w="28575">
            <a:solidFill>
              <a:srgbClr val="000000"/>
            </a:solidFill>
            <a:prstDash val="solid"/>
            <a:round/>
            <a:headEnd len="med" w="med" type="none"/>
            <a:tailEnd len="med" w="med" type="none"/>
          </a:ln>
        </p:spPr>
      </p:cxnSp>
      <p:cxnSp>
        <p:nvCxnSpPr>
          <p:cNvPr id="250" name="Google Shape;250;p26"/>
          <p:cNvCxnSpPr/>
          <p:nvPr/>
        </p:nvCxnSpPr>
        <p:spPr>
          <a:xfrm rot="10800000">
            <a:off x="7791875" y="1562675"/>
            <a:ext cx="553800" cy="920700"/>
          </a:xfrm>
          <a:prstGeom prst="straightConnector1">
            <a:avLst/>
          </a:prstGeom>
          <a:noFill/>
          <a:ln cap="flat" cmpd="sng" w="28575">
            <a:solidFill>
              <a:srgbClr val="000000"/>
            </a:solidFill>
            <a:prstDash val="solid"/>
            <a:round/>
            <a:headEnd len="med" w="med" type="none"/>
            <a:tailEnd len="med" w="med" type="none"/>
          </a:ln>
        </p:spPr>
      </p:cxnSp>
      <p:cxnSp>
        <p:nvCxnSpPr>
          <p:cNvPr id="251" name="Google Shape;251;p26"/>
          <p:cNvCxnSpPr/>
          <p:nvPr/>
        </p:nvCxnSpPr>
        <p:spPr>
          <a:xfrm flipH="1" rot="10800000">
            <a:off x="7431725" y="2483500"/>
            <a:ext cx="894000" cy="206700"/>
          </a:xfrm>
          <a:prstGeom prst="straightConnector1">
            <a:avLst/>
          </a:prstGeom>
          <a:noFill/>
          <a:ln cap="flat" cmpd="sng" w="28575">
            <a:solidFill>
              <a:srgbClr val="000000"/>
            </a:solidFill>
            <a:prstDash val="solid"/>
            <a:round/>
            <a:headEnd len="med" w="med" type="none"/>
            <a:tailEnd len="med" w="med" type="none"/>
          </a:ln>
        </p:spPr>
      </p:cxnSp>
      <p:cxnSp>
        <p:nvCxnSpPr>
          <p:cNvPr id="252" name="Google Shape;252;p26"/>
          <p:cNvCxnSpPr/>
          <p:nvPr/>
        </p:nvCxnSpPr>
        <p:spPr>
          <a:xfrm flipH="1" rot="10800000">
            <a:off x="7465075" y="1569400"/>
            <a:ext cx="340200" cy="1120800"/>
          </a:xfrm>
          <a:prstGeom prst="straightConnector1">
            <a:avLst/>
          </a:prstGeom>
          <a:noFill/>
          <a:ln cap="flat" cmpd="sng" w="28575">
            <a:solidFill>
              <a:srgbClr val="000000"/>
            </a:solidFill>
            <a:prstDash val="solid"/>
            <a:round/>
            <a:headEnd len="med" w="med" type="none"/>
            <a:tailEnd len="med" w="med" type="none"/>
          </a:ln>
        </p:spPr>
      </p:cxnSp>
      <p:cxnSp>
        <p:nvCxnSpPr>
          <p:cNvPr id="253" name="Google Shape;253;p26"/>
          <p:cNvCxnSpPr/>
          <p:nvPr/>
        </p:nvCxnSpPr>
        <p:spPr>
          <a:xfrm rot="10800000">
            <a:off x="6397775" y="2603500"/>
            <a:ext cx="1047300" cy="86700"/>
          </a:xfrm>
          <a:prstGeom prst="straightConnector1">
            <a:avLst/>
          </a:prstGeom>
          <a:noFill/>
          <a:ln cap="flat" cmpd="sng" w="28575">
            <a:solidFill>
              <a:srgbClr val="000000"/>
            </a:solidFill>
            <a:prstDash val="solid"/>
            <a:round/>
            <a:headEnd len="med" w="med" type="none"/>
            <a:tailEnd len="med" w="med" type="none"/>
          </a:ln>
        </p:spPr>
      </p:cxnSp>
      <p:sp>
        <p:nvSpPr>
          <p:cNvPr id="254" name="Google Shape;254;p26"/>
          <p:cNvSpPr/>
          <p:nvPr/>
        </p:nvSpPr>
        <p:spPr>
          <a:xfrm>
            <a:off x="5645250" y="1293150"/>
            <a:ext cx="640500" cy="640500"/>
          </a:xfrm>
          <a:prstGeom prst="ellipse">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1</a:t>
            </a:r>
            <a:endParaRPr b="1" sz="3000"/>
          </a:p>
        </p:txBody>
      </p:sp>
      <p:sp>
        <p:nvSpPr>
          <p:cNvPr id="255" name="Google Shape;255;p26"/>
          <p:cNvSpPr/>
          <p:nvPr/>
        </p:nvSpPr>
        <p:spPr>
          <a:xfrm>
            <a:off x="6613425" y="1462650"/>
            <a:ext cx="640500" cy="640500"/>
          </a:xfrm>
          <a:prstGeom prst="ellipse">
            <a:avLst/>
          </a:prstGeom>
          <a:solidFill>
            <a:srgbClr val="FFF2CC"/>
          </a:solidFill>
          <a:ln cap="flat" cmpd="sng" w="38100">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2</a:t>
            </a:r>
            <a:endParaRPr b="1" sz="3000"/>
          </a:p>
        </p:txBody>
      </p:sp>
      <p:sp>
        <p:nvSpPr>
          <p:cNvPr id="256" name="Google Shape;256;p26"/>
          <p:cNvSpPr/>
          <p:nvPr/>
        </p:nvSpPr>
        <p:spPr>
          <a:xfrm>
            <a:off x="7463000" y="1228900"/>
            <a:ext cx="640500" cy="6405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3</a:t>
            </a:r>
            <a:endParaRPr b="1" sz="3000"/>
          </a:p>
        </p:txBody>
      </p:sp>
      <p:sp>
        <p:nvSpPr>
          <p:cNvPr id="257" name="Google Shape;257;p26"/>
          <p:cNvSpPr/>
          <p:nvPr/>
        </p:nvSpPr>
        <p:spPr>
          <a:xfrm>
            <a:off x="8030988" y="2131250"/>
            <a:ext cx="640500" cy="6405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4</a:t>
            </a:r>
            <a:endParaRPr b="1" sz="3000"/>
          </a:p>
        </p:txBody>
      </p:sp>
      <p:sp>
        <p:nvSpPr>
          <p:cNvPr id="258" name="Google Shape;258;p26"/>
          <p:cNvSpPr/>
          <p:nvPr/>
        </p:nvSpPr>
        <p:spPr>
          <a:xfrm>
            <a:off x="7100100" y="2347025"/>
            <a:ext cx="640500" cy="6405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5</a:t>
            </a:r>
            <a:endParaRPr b="1" sz="3000"/>
          </a:p>
        </p:txBody>
      </p:sp>
      <p:sp>
        <p:nvSpPr>
          <p:cNvPr id="259" name="Google Shape;259;p26"/>
          <p:cNvSpPr/>
          <p:nvPr/>
        </p:nvSpPr>
        <p:spPr>
          <a:xfrm>
            <a:off x="6018900" y="2268600"/>
            <a:ext cx="640500" cy="640500"/>
          </a:xfrm>
          <a:prstGeom prst="ellipse">
            <a:avLst/>
          </a:prstGeom>
          <a:solidFill>
            <a:srgbClr val="FFF2CC"/>
          </a:solidFill>
          <a:ln cap="flat" cmpd="sng" w="38100">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6</a:t>
            </a:r>
            <a:endParaRPr b="1" sz="3000"/>
          </a:p>
        </p:txBody>
      </p:sp>
      <p:sp>
        <p:nvSpPr>
          <p:cNvPr id="260" name="Google Shape;260;p26"/>
          <p:cNvSpPr txBox="1"/>
          <p:nvPr/>
        </p:nvSpPr>
        <p:spPr>
          <a:xfrm>
            <a:off x="6397775" y="3304300"/>
            <a:ext cx="1813200" cy="139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US" sz="2400">
                <a:solidFill>
                  <a:srgbClr val="B7B7B7"/>
                </a:solidFill>
                <a:latin typeface="Open Sans"/>
                <a:ea typeface="Open Sans"/>
                <a:cs typeface="Open Sans"/>
                <a:sym typeface="Open Sans"/>
              </a:rPr>
              <a:t>1-</a:t>
            </a:r>
            <a:r>
              <a:rPr b="1" lang="en-US" sz="2400" u="sng">
                <a:solidFill>
                  <a:srgbClr val="F4CCCC"/>
                </a:solidFill>
                <a:latin typeface="Open Sans"/>
                <a:ea typeface="Open Sans"/>
                <a:cs typeface="Open Sans"/>
                <a:sym typeface="Open Sans"/>
              </a:rPr>
              <a:t>2-3-2</a:t>
            </a:r>
            <a:r>
              <a:rPr b="1" lang="en-US" sz="2400">
                <a:solidFill>
                  <a:srgbClr val="B7B7B7"/>
                </a:solidFill>
                <a:latin typeface="Open Sans"/>
                <a:ea typeface="Open Sans"/>
                <a:cs typeface="Open Sans"/>
                <a:sym typeface="Open Sans"/>
              </a:rPr>
              <a:t>-6-2</a:t>
            </a:r>
            <a:endParaRPr b="1" sz="2400">
              <a:solidFill>
                <a:srgbClr val="B7B7B7"/>
              </a:solidFill>
              <a:latin typeface="Open Sans"/>
              <a:ea typeface="Open Sans"/>
              <a:cs typeface="Open Sans"/>
              <a:sym typeface="Open Sans"/>
            </a:endParaRPr>
          </a:p>
          <a:p>
            <a:pPr indent="0" lvl="0" marL="0" marR="0" rtl="0" algn="l">
              <a:lnSpc>
                <a:spcPct val="115000"/>
              </a:lnSpc>
              <a:spcBef>
                <a:spcPts val="0"/>
              </a:spcBef>
              <a:spcAft>
                <a:spcPts val="0"/>
              </a:spcAft>
              <a:buNone/>
            </a:pPr>
            <a:r>
              <a:rPr b="1" lang="en-US" sz="2400">
                <a:solidFill>
                  <a:srgbClr val="B7B7B7"/>
                </a:solidFill>
                <a:latin typeface="Open Sans"/>
                <a:ea typeface="Open Sans"/>
                <a:cs typeface="Open Sans"/>
                <a:sym typeface="Open Sans"/>
              </a:rPr>
              <a:t>1-</a:t>
            </a:r>
            <a:r>
              <a:rPr b="1" lang="en-US" sz="2400" u="sng">
                <a:solidFill>
                  <a:srgbClr val="F4CCCC"/>
                </a:solidFill>
                <a:latin typeface="Open Sans"/>
                <a:ea typeface="Open Sans"/>
                <a:cs typeface="Open Sans"/>
                <a:sym typeface="Open Sans"/>
              </a:rPr>
              <a:t>2</a:t>
            </a:r>
            <a:r>
              <a:rPr b="1" lang="en-US" sz="2400">
                <a:solidFill>
                  <a:srgbClr val="B7B7B7"/>
                </a:solidFill>
                <a:latin typeface="Open Sans"/>
                <a:ea typeface="Open Sans"/>
                <a:cs typeface="Open Sans"/>
                <a:sym typeface="Open Sans"/>
              </a:rPr>
              <a:t>-6-</a:t>
            </a:r>
            <a:r>
              <a:rPr b="1" lang="en-US" sz="2400" u="sng">
                <a:solidFill>
                  <a:srgbClr val="F4CCCC"/>
                </a:solidFill>
                <a:latin typeface="Open Sans"/>
                <a:ea typeface="Open Sans"/>
                <a:cs typeface="Open Sans"/>
                <a:sym typeface="Open Sans"/>
              </a:rPr>
              <a:t>2</a:t>
            </a:r>
            <a:endParaRPr b="1" sz="2400" u="sng">
              <a:solidFill>
                <a:srgbClr val="F4CCCC"/>
              </a:solidFill>
              <a:latin typeface="Open Sans"/>
              <a:ea typeface="Open Sans"/>
              <a:cs typeface="Open Sans"/>
              <a:sym typeface="Open Sans"/>
            </a:endParaRPr>
          </a:p>
          <a:p>
            <a:pPr indent="0" lvl="0" marL="0" marR="0" rtl="0" algn="l">
              <a:lnSpc>
                <a:spcPct val="115000"/>
              </a:lnSpc>
              <a:spcBef>
                <a:spcPts val="0"/>
              </a:spcBef>
              <a:spcAft>
                <a:spcPts val="0"/>
              </a:spcAft>
              <a:buNone/>
            </a:pPr>
            <a:r>
              <a:rPr b="1" lang="en-US" sz="2400">
                <a:latin typeface="Open Sans"/>
                <a:ea typeface="Open Sans"/>
                <a:cs typeface="Open Sans"/>
                <a:sym typeface="Open Sans"/>
              </a:rPr>
              <a:t>1-2-6</a:t>
            </a:r>
            <a:endParaRPr b="1" sz="2400">
              <a:latin typeface="Open Sans"/>
              <a:ea typeface="Open Sans"/>
              <a:cs typeface="Open Sans"/>
              <a:sym typeface="Open Sans"/>
            </a:endParaRPr>
          </a:p>
          <a:p>
            <a:pPr indent="0" lvl="0" marL="0" marR="0" rtl="0" algn="l">
              <a:lnSpc>
                <a:spcPct val="115000"/>
              </a:lnSpc>
              <a:spcBef>
                <a:spcPts val="0"/>
              </a:spcBef>
              <a:spcAft>
                <a:spcPts val="0"/>
              </a:spcAft>
              <a:buNone/>
            </a:pPr>
            <a:r>
              <a:t/>
            </a:r>
            <a:endParaRPr b="1" sz="2400">
              <a:solidFill>
                <a:srgbClr val="FF0000"/>
              </a:solidFill>
              <a:latin typeface="Open Sans"/>
              <a:ea typeface="Open Sans"/>
              <a:cs typeface="Open Sans"/>
              <a:sym typeface="Open Sans"/>
            </a:endParaRPr>
          </a:p>
        </p:txBody>
      </p:sp>
      <p:cxnSp>
        <p:nvCxnSpPr>
          <p:cNvPr id="261" name="Google Shape;261;p26"/>
          <p:cNvCxnSpPr/>
          <p:nvPr/>
        </p:nvCxnSpPr>
        <p:spPr>
          <a:xfrm>
            <a:off x="6323946" y="1609381"/>
            <a:ext cx="287100" cy="40200"/>
          </a:xfrm>
          <a:prstGeom prst="straightConnector1">
            <a:avLst/>
          </a:prstGeom>
          <a:noFill/>
          <a:ln cap="flat" cmpd="sng" w="9525">
            <a:solidFill>
              <a:srgbClr val="FF0000"/>
            </a:solidFill>
            <a:prstDash val="solid"/>
            <a:round/>
            <a:headEnd len="med" w="med" type="none"/>
            <a:tailEnd len="med" w="med" type="triangle"/>
          </a:ln>
        </p:spPr>
      </p:cxnSp>
      <p:cxnSp>
        <p:nvCxnSpPr>
          <p:cNvPr id="262" name="Google Shape;262;p26"/>
          <p:cNvCxnSpPr/>
          <p:nvPr/>
        </p:nvCxnSpPr>
        <p:spPr>
          <a:xfrm flipH="1">
            <a:off x="6660850" y="2158425"/>
            <a:ext cx="159300" cy="193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116"/>
          <p:cNvSpPr txBox="1"/>
          <p:nvPr>
            <p:ph type="title"/>
          </p:nvPr>
        </p:nvSpPr>
        <p:spPr>
          <a:xfrm>
            <a:off x="526726" y="1302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1</a:t>
            </a:r>
            <a:endParaRPr>
              <a:solidFill>
                <a:srgbClr val="666666"/>
              </a:solidFill>
            </a:endParaRPr>
          </a:p>
        </p:txBody>
      </p:sp>
      <p:sp>
        <p:nvSpPr>
          <p:cNvPr id="1240" name="Google Shape;1240;p116"/>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8B8B8B"/>
                </a:solidFill>
              </a:rPr>
              <a:t>‹#›</a:t>
            </a:fld>
            <a:endParaRPr>
              <a:solidFill>
                <a:srgbClr val="8B8B8B"/>
              </a:solidFill>
            </a:endParaRPr>
          </a:p>
        </p:txBody>
      </p:sp>
      <p:sp>
        <p:nvSpPr>
          <p:cNvPr id="1241" name="Google Shape;1241;p116"/>
          <p:cNvSpPr txBox="1"/>
          <p:nvPr/>
        </p:nvSpPr>
        <p:spPr>
          <a:xfrm>
            <a:off x="311700" y="73800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solidFill>
                  <a:srgbClr val="595959"/>
                </a:solidFill>
              </a:rPr>
              <a:t>Suppose you have a graph that contains nodes representing customers and other business entities for your application. The node label in the database for a customer is </a:t>
            </a:r>
            <a:r>
              <a:rPr i="1" lang="en-US" sz="1600">
                <a:solidFill>
                  <a:srgbClr val="595959"/>
                </a:solidFill>
              </a:rPr>
              <a:t>Customer</a:t>
            </a:r>
            <a:r>
              <a:rPr lang="en-US" sz="1600">
                <a:solidFill>
                  <a:srgbClr val="595959"/>
                </a:solidFill>
              </a:rPr>
              <a:t>. Each </a:t>
            </a:r>
            <a:r>
              <a:rPr i="1" lang="en-US" sz="1600">
                <a:solidFill>
                  <a:srgbClr val="595959"/>
                </a:solidFill>
              </a:rPr>
              <a:t>Customer</a:t>
            </a:r>
            <a:r>
              <a:rPr lang="en-US" sz="1600">
                <a:solidFill>
                  <a:srgbClr val="595959"/>
                </a:solidFill>
              </a:rPr>
              <a:t> node has a property named </a:t>
            </a:r>
            <a:r>
              <a:rPr i="1" lang="en-US" sz="1600">
                <a:solidFill>
                  <a:srgbClr val="595959"/>
                </a:solidFill>
              </a:rPr>
              <a:t>email</a:t>
            </a:r>
            <a:r>
              <a:rPr lang="en-US" sz="1600">
                <a:solidFill>
                  <a:srgbClr val="595959"/>
                </a:solidFill>
              </a:rPr>
              <a:t> that contains the customer’s email address. What Cypher query do you execute to return the email addresses for all customers in the graph?</a:t>
            </a:r>
            <a:endParaRPr sz="1600">
              <a:solidFill>
                <a:srgbClr val="595959"/>
              </a:solidFill>
            </a:endParaRPr>
          </a:p>
          <a:p>
            <a:pPr indent="0" lvl="0" marL="0" rtl="0" algn="l">
              <a:lnSpc>
                <a:spcPct val="115000"/>
              </a:lnSpc>
              <a:spcBef>
                <a:spcPts val="1600"/>
              </a:spcBef>
              <a:spcAft>
                <a:spcPts val="0"/>
              </a:spcAft>
              <a:buNone/>
            </a:pPr>
            <a:r>
              <a:rPr lang="en-US" sz="1600">
                <a:solidFill>
                  <a:srgbClr val="595959"/>
                </a:solidFill>
              </a:rPr>
              <a:t>Select the correct answer.</a:t>
            </a:r>
            <a:endParaRPr sz="1600">
              <a:solidFill>
                <a:srgbClr val="595959"/>
              </a:solidFill>
            </a:endParaRPr>
          </a:p>
          <a:p>
            <a:pPr indent="0" lvl="0" marL="0" rtl="0" algn="l">
              <a:lnSpc>
                <a:spcPct val="115000"/>
              </a:lnSpc>
              <a:spcBef>
                <a:spcPts val="1600"/>
              </a:spcBef>
              <a:spcAft>
                <a:spcPts val="0"/>
              </a:spcAft>
              <a:buNone/>
            </a:pPr>
            <a:r>
              <a:rPr lang="en-US" sz="1800">
                <a:solidFill>
                  <a:srgbClr val="595959"/>
                </a:solidFill>
              </a:rPr>
              <a:t>❏ </a:t>
            </a:r>
            <a:r>
              <a:rPr lang="en-US" sz="1800">
                <a:solidFill>
                  <a:srgbClr val="595959"/>
                </a:solidFill>
                <a:latin typeface="Courier New"/>
                <a:ea typeface="Courier New"/>
                <a:cs typeface="Courier New"/>
                <a:sym typeface="Courier New"/>
              </a:rPr>
              <a:t>MATCH (n) RETURN n.Customer.email</a:t>
            </a:r>
            <a:endParaRPr sz="18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800">
                <a:solidFill>
                  <a:srgbClr val="595959"/>
                </a:solidFill>
              </a:rPr>
              <a:t>❏ </a:t>
            </a:r>
            <a:r>
              <a:rPr lang="en-US" sz="1800">
                <a:solidFill>
                  <a:srgbClr val="595959"/>
                </a:solidFill>
                <a:latin typeface="Courier New"/>
                <a:ea typeface="Courier New"/>
                <a:cs typeface="Courier New"/>
                <a:sym typeface="Courier New"/>
              </a:rPr>
              <a:t>MATCH (c:Customer) RETURN c.email</a:t>
            </a:r>
            <a:endParaRPr sz="18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800">
                <a:solidFill>
                  <a:srgbClr val="595959"/>
                </a:solidFill>
              </a:rPr>
              <a:t>❏ </a:t>
            </a:r>
            <a:r>
              <a:rPr lang="en-US" sz="1800">
                <a:solidFill>
                  <a:srgbClr val="595959"/>
                </a:solidFill>
                <a:latin typeface="Courier New"/>
                <a:ea typeface="Courier New"/>
                <a:cs typeface="Courier New"/>
                <a:sym typeface="Courier New"/>
              </a:rPr>
              <a:t>MATCH (Customer) RETURN email</a:t>
            </a:r>
            <a:endParaRPr sz="18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800">
                <a:solidFill>
                  <a:srgbClr val="595959"/>
                </a:solidFill>
              </a:rPr>
              <a:t>❏ </a:t>
            </a:r>
            <a:r>
              <a:rPr lang="en-US" sz="1800">
                <a:solidFill>
                  <a:srgbClr val="595959"/>
                </a:solidFill>
                <a:latin typeface="Courier New"/>
                <a:ea typeface="Courier New"/>
                <a:cs typeface="Courier New"/>
                <a:sym typeface="Courier New"/>
              </a:rPr>
              <a:t>MATCH (c) RETURN Customer.email</a:t>
            </a:r>
            <a:endParaRPr sz="18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117"/>
          <p:cNvSpPr txBox="1"/>
          <p:nvPr>
            <p:ph type="title"/>
          </p:nvPr>
        </p:nvSpPr>
        <p:spPr>
          <a:xfrm>
            <a:off x="526726" y="12135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1</a:t>
            </a:r>
            <a:endParaRPr>
              <a:solidFill>
                <a:srgbClr val="666666"/>
              </a:solidFill>
            </a:endParaRPr>
          </a:p>
        </p:txBody>
      </p:sp>
      <p:sp>
        <p:nvSpPr>
          <p:cNvPr id="1248" name="Google Shape;1248;p117"/>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1249" name="Google Shape;1249;p117"/>
          <p:cNvSpPr txBox="1"/>
          <p:nvPr/>
        </p:nvSpPr>
        <p:spPr>
          <a:xfrm>
            <a:off x="311700" y="7291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solidFill>
                  <a:srgbClr val="595959"/>
                </a:solidFill>
              </a:rPr>
              <a:t>Suppose you have a graph that contains nodes representing customers and other business entities for your application. The node label in the database for a customer is </a:t>
            </a:r>
            <a:r>
              <a:rPr i="1" lang="en-US" sz="1600">
                <a:solidFill>
                  <a:srgbClr val="595959"/>
                </a:solidFill>
              </a:rPr>
              <a:t>Customer</a:t>
            </a:r>
            <a:r>
              <a:rPr lang="en-US" sz="1600">
                <a:solidFill>
                  <a:srgbClr val="595959"/>
                </a:solidFill>
              </a:rPr>
              <a:t>. Each </a:t>
            </a:r>
            <a:r>
              <a:rPr i="1" lang="en-US" sz="1600">
                <a:solidFill>
                  <a:srgbClr val="595959"/>
                </a:solidFill>
              </a:rPr>
              <a:t>Customer</a:t>
            </a:r>
            <a:r>
              <a:rPr lang="en-US" sz="1600">
                <a:solidFill>
                  <a:srgbClr val="595959"/>
                </a:solidFill>
              </a:rPr>
              <a:t> node has a property named </a:t>
            </a:r>
            <a:r>
              <a:rPr i="1" lang="en-US" sz="1600">
                <a:solidFill>
                  <a:srgbClr val="595959"/>
                </a:solidFill>
              </a:rPr>
              <a:t>email</a:t>
            </a:r>
            <a:r>
              <a:rPr lang="en-US" sz="1600">
                <a:solidFill>
                  <a:srgbClr val="595959"/>
                </a:solidFill>
              </a:rPr>
              <a:t> that contains the customer’s email address. What Cypher query do you execute to return the email addresses for all customers in the graph?</a:t>
            </a:r>
            <a:endParaRPr sz="1600">
              <a:solidFill>
                <a:srgbClr val="595959"/>
              </a:solidFill>
            </a:endParaRPr>
          </a:p>
          <a:p>
            <a:pPr indent="0" lvl="0" marL="0" rtl="0" algn="l">
              <a:lnSpc>
                <a:spcPct val="115000"/>
              </a:lnSpc>
              <a:spcBef>
                <a:spcPts val="1600"/>
              </a:spcBef>
              <a:spcAft>
                <a:spcPts val="0"/>
              </a:spcAft>
              <a:buNone/>
            </a:pPr>
            <a:r>
              <a:rPr lang="en-US" sz="1600">
                <a:solidFill>
                  <a:srgbClr val="595959"/>
                </a:solidFill>
              </a:rPr>
              <a:t>Select the correct answer.</a:t>
            </a:r>
            <a:endParaRPr sz="1600">
              <a:solidFill>
                <a:srgbClr val="595959"/>
              </a:solidFill>
            </a:endParaRPr>
          </a:p>
          <a:p>
            <a:pPr indent="0" lvl="0" marL="0" rtl="0" algn="l">
              <a:lnSpc>
                <a:spcPct val="115000"/>
              </a:lnSpc>
              <a:spcBef>
                <a:spcPts val="1600"/>
              </a:spcBef>
              <a:spcAft>
                <a:spcPts val="0"/>
              </a:spcAft>
              <a:buNone/>
            </a:pPr>
            <a:r>
              <a:rPr lang="en-US" sz="1800">
                <a:solidFill>
                  <a:srgbClr val="595959"/>
                </a:solidFill>
              </a:rPr>
              <a:t>❏  </a:t>
            </a:r>
            <a:r>
              <a:rPr lang="en-US" sz="1800">
                <a:solidFill>
                  <a:srgbClr val="595959"/>
                </a:solidFill>
                <a:latin typeface="Courier New"/>
                <a:ea typeface="Courier New"/>
                <a:cs typeface="Courier New"/>
                <a:sym typeface="Courier New"/>
              </a:rPr>
              <a:t>MATCH (n) RETURN n.Customer.email</a:t>
            </a:r>
            <a:endParaRPr sz="18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800">
                <a:solidFill>
                  <a:srgbClr val="595959"/>
                </a:solidFill>
              </a:rPr>
              <a:t>✅ </a:t>
            </a:r>
            <a:r>
              <a:rPr lang="en-US" sz="1800">
                <a:solidFill>
                  <a:srgbClr val="595959"/>
                </a:solidFill>
                <a:latin typeface="Courier New"/>
                <a:ea typeface="Courier New"/>
                <a:cs typeface="Courier New"/>
                <a:sym typeface="Courier New"/>
              </a:rPr>
              <a:t>MATCH (c:Customer) RETURN c.email</a:t>
            </a:r>
            <a:endParaRPr sz="18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800">
                <a:solidFill>
                  <a:srgbClr val="595959"/>
                </a:solidFill>
              </a:rPr>
              <a:t>❏  </a:t>
            </a:r>
            <a:r>
              <a:rPr lang="en-US" sz="1800">
                <a:solidFill>
                  <a:srgbClr val="595959"/>
                </a:solidFill>
                <a:latin typeface="Courier New"/>
                <a:ea typeface="Courier New"/>
                <a:cs typeface="Courier New"/>
                <a:sym typeface="Courier New"/>
              </a:rPr>
              <a:t>MATCH (Customer) RETURN email</a:t>
            </a:r>
            <a:endParaRPr sz="18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sz="1800">
                <a:solidFill>
                  <a:srgbClr val="595959"/>
                </a:solidFill>
              </a:rPr>
              <a:t>❏  </a:t>
            </a:r>
            <a:r>
              <a:rPr lang="en-US" sz="1800">
                <a:solidFill>
                  <a:srgbClr val="595959"/>
                </a:solidFill>
                <a:latin typeface="Courier New"/>
                <a:ea typeface="Courier New"/>
                <a:cs typeface="Courier New"/>
                <a:sym typeface="Courier New"/>
              </a:rPr>
              <a:t>MATCH (c) RETURN Customer.email</a:t>
            </a:r>
            <a:endParaRPr sz="1800">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118"/>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2</a:t>
            </a:r>
            <a:endParaRPr>
              <a:solidFill>
                <a:srgbClr val="666666"/>
              </a:solidFill>
            </a:endParaRPr>
          </a:p>
        </p:txBody>
      </p:sp>
      <p:sp>
        <p:nvSpPr>
          <p:cNvPr id="1256" name="Google Shape;1256;p118"/>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1257" name="Google Shape;1257;p118"/>
          <p:cNvSpPr txBox="1"/>
          <p:nvPr/>
        </p:nvSpPr>
        <p:spPr>
          <a:xfrm>
            <a:off x="168200" y="863550"/>
            <a:ext cx="8897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595959"/>
                </a:solidFill>
              </a:rPr>
              <a:t>Suppose you have a graph that contains </a:t>
            </a:r>
            <a:r>
              <a:rPr i="1" lang="en-US">
                <a:solidFill>
                  <a:srgbClr val="595959"/>
                </a:solidFill>
              </a:rPr>
              <a:t>Customer</a:t>
            </a:r>
            <a:r>
              <a:rPr lang="en-US">
                <a:solidFill>
                  <a:srgbClr val="595959"/>
                </a:solidFill>
              </a:rPr>
              <a:t> and </a:t>
            </a:r>
            <a:r>
              <a:rPr i="1" lang="en-US">
                <a:solidFill>
                  <a:srgbClr val="595959"/>
                </a:solidFill>
              </a:rPr>
              <a:t>Product</a:t>
            </a:r>
            <a:r>
              <a:rPr lang="en-US">
                <a:solidFill>
                  <a:srgbClr val="595959"/>
                </a:solidFill>
              </a:rPr>
              <a:t> nodes. A </a:t>
            </a:r>
            <a:r>
              <a:rPr i="1" lang="en-US">
                <a:solidFill>
                  <a:srgbClr val="595959"/>
                </a:solidFill>
              </a:rPr>
              <a:t>Customer</a:t>
            </a:r>
            <a:r>
              <a:rPr lang="en-US">
                <a:solidFill>
                  <a:srgbClr val="595959"/>
                </a:solidFill>
              </a:rPr>
              <a:t> node can have a </a:t>
            </a:r>
            <a:r>
              <a:rPr i="1" lang="en-US">
                <a:solidFill>
                  <a:srgbClr val="595959"/>
                </a:solidFill>
              </a:rPr>
              <a:t>BOUGHT</a:t>
            </a:r>
            <a:r>
              <a:rPr lang="en-US">
                <a:solidFill>
                  <a:srgbClr val="595959"/>
                </a:solidFill>
              </a:rPr>
              <a:t> relationship with a </a:t>
            </a:r>
            <a:r>
              <a:rPr i="1" lang="en-US">
                <a:solidFill>
                  <a:srgbClr val="595959"/>
                </a:solidFill>
              </a:rPr>
              <a:t>Product</a:t>
            </a:r>
            <a:r>
              <a:rPr lang="en-US">
                <a:solidFill>
                  <a:srgbClr val="595959"/>
                </a:solidFill>
              </a:rPr>
              <a:t> node. </a:t>
            </a:r>
            <a:r>
              <a:rPr i="1" lang="en-US">
                <a:solidFill>
                  <a:srgbClr val="595959"/>
                </a:solidFill>
              </a:rPr>
              <a:t>Customer</a:t>
            </a:r>
            <a:r>
              <a:rPr lang="en-US">
                <a:solidFill>
                  <a:srgbClr val="595959"/>
                </a:solidFill>
              </a:rPr>
              <a:t> nodes can have other relationships with </a:t>
            </a:r>
            <a:r>
              <a:rPr i="1" lang="en-US">
                <a:solidFill>
                  <a:srgbClr val="595959"/>
                </a:solidFill>
              </a:rPr>
              <a:t>Product</a:t>
            </a:r>
            <a:r>
              <a:rPr lang="en-US">
                <a:solidFill>
                  <a:srgbClr val="595959"/>
                </a:solidFill>
              </a:rPr>
              <a:t> nodes. A </a:t>
            </a:r>
            <a:r>
              <a:rPr i="1" lang="en-US">
                <a:solidFill>
                  <a:srgbClr val="595959"/>
                </a:solidFill>
              </a:rPr>
              <a:t>Customer</a:t>
            </a:r>
            <a:r>
              <a:rPr lang="en-US">
                <a:solidFill>
                  <a:srgbClr val="595959"/>
                </a:solidFill>
              </a:rPr>
              <a:t> node has a property named </a:t>
            </a:r>
            <a:r>
              <a:rPr i="1" lang="en-US">
                <a:solidFill>
                  <a:srgbClr val="595959"/>
                </a:solidFill>
              </a:rPr>
              <a:t>customerName</a:t>
            </a:r>
            <a:r>
              <a:rPr lang="en-US">
                <a:solidFill>
                  <a:srgbClr val="595959"/>
                </a:solidFill>
              </a:rPr>
              <a:t>. A </a:t>
            </a:r>
            <a:r>
              <a:rPr i="1" lang="en-US">
                <a:solidFill>
                  <a:srgbClr val="595959"/>
                </a:solidFill>
              </a:rPr>
              <a:t>Product</a:t>
            </a:r>
            <a:r>
              <a:rPr lang="en-US">
                <a:solidFill>
                  <a:srgbClr val="595959"/>
                </a:solidFill>
              </a:rPr>
              <a:t> node has a property named </a:t>
            </a:r>
            <a:r>
              <a:rPr i="1" lang="en-US">
                <a:solidFill>
                  <a:srgbClr val="595959"/>
                </a:solidFill>
              </a:rPr>
              <a:t>productName</a:t>
            </a:r>
            <a:r>
              <a:rPr lang="en-US">
                <a:solidFill>
                  <a:srgbClr val="595959"/>
                </a:solidFill>
              </a:rPr>
              <a:t>. What Cypher query do you execute to return all of the products (by name) bought by customer 'ABCCO'.</a:t>
            </a:r>
            <a:endParaRPr>
              <a:solidFill>
                <a:srgbClr val="595959"/>
              </a:solidFill>
            </a:endParaRPr>
          </a:p>
          <a:p>
            <a:pPr indent="0" lvl="0" marL="0" rtl="0" algn="l">
              <a:lnSpc>
                <a:spcPct val="115000"/>
              </a:lnSpc>
              <a:spcBef>
                <a:spcPts val="1600"/>
              </a:spcBef>
              <a:spcAft>
                <a:spcPts val="0"/>
              </a:spcAft>
              <a:buNone/>
            </a:pPr>
            <a:r>
              <a:rPr lang="en-US">
                <a:solidFill>
                  <a:srgbClr val="595959"/>
                </a:solidFill>
              </a:rPr>
              <a:t>Select the correct answer.</a:t>
            </a:r>
            <a:endParaRPr>
              <a:solidFill>
                <a:srgbClr val="595959"/>
              </a:solidFill>
            </a:endParaRPr>
          </a:p>
          <a:p>
            <a:pPr indent="0" lvl="0" marL="0" rtl="0" algn="l">
              <a:lnSpc>
                <a:spcPct val="115000"/>
              </a:lnSpc>
              <a:spcBef>
                <a:spcPts val="1600"/>
              </a:spcBef>
              <a:spcAft>
                <a:spcPts val="0"/>
              </a:spcAft>
              <a:buNone/>
            </a:pPr>
            <a:r>
              <a:rPr lang="en-US">
                <a:solidFill>
                  <a:srgbClr val="595959"/>
                </a:solidFill>
              </a:rPr>
              <a:t>❏ </a:t>
            </a:r>
            <a:r>
              <a:rPr lang="en-US">
                <a:solidFill>
                  <a:srgbClr val="595959"/>
                </a:solidFill>
                <a:latin typeface="Courier New"/>
                <a:ea typeface="Courier New"/>
                <a:cs typeface="Courier New"/>
                <a:sym typeface="Courier New"/>
              </a:rPr>
              <a:t>MATCH (c:Customer {customerName: 'ABCCO'}) RETURN c.BOUGHT.productName</a:t>
            </a:r>
            <a:endParaRPr>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a:solidFill>
                  <a:srgbClr val="595959"/>
                </a:solidFill>
              </a:rPr>
              <a:t>❏ </a:t>
            </a:r>
            <a:r>
              <a:rPr lang="en-US">
                <a:solidFill>
                  <a:srgbClr val="595959"/>
                </a:solidFill>
                <a:latin typeface="Courier New"/>
                <a:ea typeface="Courier New"/>
                <a:cs typeface="Courier New"/>
                <a:sym typeface="Courier New"/>
              </a:rPr>
              <a:t>MATCH (:Customer 'ABCCO')-[:BOUGHT]→(p:Product) RETURN p.productName</a:t>
            </a:r>
            <a:endParaRPr>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a:solidFill>
                  <a:srgbClr val="595959"/>
                </a:solidFill>
              </a:rPr>
              <a:t>❏ </a:t>
            </a:r>
            <a:r>
              <a:rPr lang="en-US">
                <a:solidFill>
                  <a:srgbClr val="595959"/>
                </a:solidFill>
                <a:latin typeface="Courier New"/>
                <a:ea typeface="Courier New"/>
                <a:cs typeface="Courier New"/>
                <a:sym typeface="Courier New"/>
              </a:rPr>
              <a:t>MATCH (p:Product)←[:BOUGHT_BY]-(:Customer 'ABCCO') RETURN p.productName</a:t>
            </a:r>
            <a:endParaRPr>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a:solidFill>
                  <a:srgbClr val="595959"/>
                </a:solidFill>
              </a:rPr>
              <a:t>❏ </a:t>
            </a:r>
            <a:r>
              <a:rPr lang="en-US">
                <a:solidFill>
                  <a:srgbClr val="595959"/>
                </a:solidFill>
                <a:latin typeface="Courier New"/>
                <a:ea typeface="Courier New"/>
                <a:cs typeface="Courier New"/>
                <a:sym typeface="Courier New"/>
              </a:rPr>
              <a:t>MATCH (:Customer {customerName: 'ABCCO'})-[:BOUGHT]→(p:Product) RETURN p.productName</a:t>
            </a:r>
            <a:endParaRPr>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119"/>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2</a:t>
            </a:r>
            <a:endParaRPr>
              <a:solidFill>
                <a:srgbClr val="666666"/>
              </a:solidFill>
            </a:endParaRPr>
          </a:p>
        </p:txBody>
      </p:sp>
      <p:sp>
        <p:nvSpPr>
          <p:cNvPr id="1264" name="Google Shape;1264;p119"/>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1265" name="Google Shape;1265;p119"/>
          <p:cNvSpPr txBox="1"/>
          <p:nvPr/>
        </p:nvSpPr>
        <p:spPr>
          <a:xfrm>
            <a:off x="141650" y="863550"/>
            <a:ext cx="88794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595959"/>
                </a:solidFill>
              </a:rPr>
              <a:t>Suppose you have a graph that contains </a:t>
            </a:r>
            <a:r>
              <a:rPr i="1" lang="en-US">
                <a:solidFill>
                  <a:srgbClr val="595959"/>
                </a:solidFill>
              </a:rPr>
              <a:t>Customer</a:t>
            </a:r>
            <a:r>
              <a:rPr lang="en-US">
                <a:solidFill>
                  <a:srgbClr val="595959"/>
                </a:solidFill>
              </a:rPr>
              <a:t> and </a:t>
            </a:r>
            <a:r>
              <a:rPr i="1" lang="en-US">
                <a:solidFill>
                  <a:srgbClr val="595959"/>
                </a:solidFill>
              </a:rPr>
              <a:t>Product</a:t>
            </a:r>
            <a:r>
              <a:rPr lang="en-US">
                <a:solidFill>
                  <a:srgbClr val="595959"/>
                </a:solidFill>
              </a:rPr>
              <a:t> nodes. A </a:t>
            </a:r>
            <a:r>
              <a:rPr i="1" lang="en-US">
                <a:solidFill>
                  <a:srgbClr val="595959"/>
                </a:solidFill>
              </a:rPr>
              <a:t>Customer</a:t>
            </a:r>
            <a:r>
              <a:rPr lang="en-US">
                <a:solidFill>
                  <a:srgbClr val="595959"/>
                </a:solidFill>
              </a:rPr>
              <a:t> node can have a </a:t>
            </a:r>
            <a:r>
              <a:rPr i="1" lang="en-US">
                <a:solidFill>
                  <a:srgbClr val="595959"/>
                </a:solidFill>
              </a:rPr>
              <a:t>BOUGHT</a:t>
            </a:r>
            <a:r>
              <a:rPr lang="en-US">
                <a:solidFill>
                  <a:srgbClr val="595959"/>
                </a:solidFill>
              </a:rPr>
              <a:t> relationship with a </a:t>
            </a:r>
            <a:r>
              <a:rPr i="1" lang="en-US">
                <a:solidFill>
                  <a:srgbClr val="595959"/>
                </a:solidFill>
              </a:rPr>
              <a:t>Product</a:t>
            </a:r>
            <a:r>
              <a:rPr lang="en-US">
                <a:solidFill>
                  <a:srgbClr val="595959"/>
                </a:solidFill>
              </a:rPr>
              <a:t> node. </a:t>
            </a:r>
            <a:r>
              <a:rPr i="1" lang="en-US">
                <a:solidFill>
                  <a:srgbClr val="595959"/>
                </a:solidFill>
              </a:rPr>
              <a:t>Customer</a:t>
            </a:r>
            <a:r>
              <a:rPr lang="en-US">
                <a:solidFill>
                  <a:srgbClr val="595959"/>
                </a:solidFill>
              </a:rPr>
              <a:t> nodes can have other relationships with </a:t>
            </a:r>
            <a:r>
              <a:rPr i="1" lang="en-US">
                <a:solidFill>
                  <a:srgbClr val="595959"/>
                </a:solidFill>
              </a:rPr>
              <a:t>Product</a:t>
            </a:r>
            <a:r>
              <a:rPr lang="en-US">
                <a:solidFill>
                  <a:srgbClr val="595959"/>
                </a:solidFill>
              </a:rPr>
              <a:t> nodes. A </a:t>
            </a:r>
            <a:r>
              <a:rPr i="1" lang="en-US">
                <a:solidFill>
                  <a:srgbClr val="595959"/>
                </a:solidFill>
              </a:rPr>
              <a:t>Customer</a:t>
            </a:r>
            <a:r>
              <a:rPr lang="en-US">
                <a:solidFill>
                  <a:srgbClr val="595959"/>
                </a:solidFill>
              </a:rPr>
              <a:t> node has a property named </a:t>
            </a:r>
            <a:r>
              <a:rPr i="1" lang="en-US">
                <a:solidFill>
                  <a:srgbClr val="595959"/>
                </a:solidFill>
              </a:rPr>
              <a:t>customerName</a:t>
            </a:r>
            <a:r>
              <a:rPr lang="en-US">
                <a:solidFill>
                  <a:srgbClr val="595959"/>
                </a:solidFill>
              </a:rPr>
              <a:t>. A </a:t>
            </a:r>
            <a:r>
              <a:rPr i="1" lang="en-US">
                <a:solidFill>
                  <a:srgbClr val="595959"/>
                </a:solidFill>
              </a:rPr>
              <a:t>Product</a:t>
            </a:r>
            <a:r>
              <a:rPr lang="en-US">
                <a:solidFill>
                  <a:srgbClr val="595959"/>
                </a:solidFill>
              </a:rPr>
              <a:t> node has a property named </a:t>
            </a:r>
            <a:r>
              <a:rPr i="1" lang="en-US">
                <a:solidFill>
                  <a:srgbClr val="595959"/>
                </a:solidFill>
              </a:rPr>
              <a:t>productName</a:t>
            </a:r>
            <a:r>
              <a:rPr lang="en-US">
                <a:solidFill>
                  <a:srgbClr val="595959"/>
                </a:solidFill>
              </a:rPr>
              <a:t>. What Cypher query do you execute to return all of the products (by name) bought by customer 'ABCCO'.</a:t>
            </a:r>
            <a:endParaRPr>
              <a:solidFill>
                <a:srgbClr val="595959"/>
              </a:solidFill>
            </a:endParaRPr>
          </a:p>
          <a:p>
            <a:pPr indent="0" lvl="0" marL="0" rtl="0" algn="l">
              <a:lnSpc>
                <a:spcPct val="115000"/>
              </a:lnSpc>
              <a:spcBef>
                <a:spcPts val="1600"/>
              </a:spcBef>
              <a:spcAft>
                <a:spcPts val="0"/>
              </a:spcAft>
              <a:buNone/>
            </a:pPr>
            <a:r>
              <a:rPr lang="en-US">
                <a:solidFill>
                  <a:srgbClr val="595959"/>
                </a:solidFill>
              </a:rPr>
              <a:t>Select the correct answer.</a:t>
            </a:r>
            <a:endParaRPr>
              <a:solidFill>
                <a:srgbClr val="595959"/>
              </a:solidFill>
            </a:endParaRPr>
          </a:p>
          <a:p>
            <a:pPr indent="0" lvl="0" marL="0" rtl="0" algn="l">
              <a:lnSpc>
                <a:spcPct val="115000"/>
              </a:lnSpc>
              <a:spcBef>
                <a:spcPts val="1600"/>
              </a:spcBef>
              <a:spcAft>
                <a:spcPts val="0"/>
              </a:spcAft>
              <a:buNone/>
            </a:pPr>
            <a:r>
              <a:rPr lang="en-US">
                <a:solidFill>
                  <a:srgbClr val="595959"/>
                </a:solidFill>
              </a:rPr>
              <a:t>❏  </a:t>
            </a:r>
            <a:r>
              <a:rPr lang="en-US">
                <a:solidFill>
                  <a:srgbClr val="595959"/>
                </a:solidFill>
                <a:latin typeface="Courier New"/>
                <a:ea typeface="Courier New"/>
                <a:cs typeface="Courier New"/>
                <a:sym typeface="Courier New"/>
              </a:rPr>
              <a:t>MATCH (c:Customer {customerName: 'ABCCO'}) RETURN c.BOUGHT.productName</a:t>
            </a:r>
            <a:endParaRPr>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a:solidFill>
                  <a:srgbClr val="595959"/>
                </a:solidFill>
              </a:rPr>
              <a:t>❏  </a:t>
            </a:r>
            <a:r>
              <a:rPr lang="en-US">
                <a:solidFill>
                  <a:srgbClr val="595959"/>
                </a:solidFill>
                <a:latin typeface="Courier New"/>
                <a:ea typeface="Courier New"/>
                <a:cs typeface="Courier New"/>
                <a:sym typeface="Courier New"/>
              </a:rPr>
              <a:t>MATCH (:Customer 'ABCCO')-[:BOUGHT]→(p:Product) RETURN p.productName</a:t>
            </a:r>
            <a:endParaRPr>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a:solidFill>
                  <a:srgbClr val="595959"/>
                </a:solidFill>
              </a:rPr>
              <a:t>❏  </a:t>
            </a:r>
            <a:r>
              <a:rPr lang="en-US">
                <a:solidFill>
                  <a:srgbClr val="595959"/>
                </a:solidFill>
                <a:latin typeface="Courier New"/>
                <a:ea typeface="Courier New"/>
                <a:cs typeface="Courier New"/>
                <a:sym typeface="Courier New"/>
              </a:rPr>
              <a:t>MATCH (p:Product)←[:BOUGHT_BY]-(:Customer 'ABCCO') RETURN p.productName</a:t>
            </a:r>
            <a:endParaRPr>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US">
                <a:solidFill>
                  <a:srgbClr val="595959"/>
                </a:solidFill>
              </a:rPr>
              <a:t>✅ </a:t>
            </a:r>
            <a:r>
              <a:rPr lang="en-US">
                <a:solidFill>
                  <a:srgbClr val="595959"/>
                </a:solidFill>
                <a:latin typeface="Courier New"/>
                <a:ea typeface="Courier New"/>
                <a:cs typeface="Courier New"/>
                <a:sym typeface="Courier New"/>
              </a:rPr>
              <a:t>MATCH (:Customer {customerName: 'ABCCO'})-[:BOUGHT]→(p:Product) RETURN p.productName</a:t>
            </a:r>
            <a:endParaRPr>
              <a:solidFill>
                <a:srgbClr val="595959"/>
              </a:solidFill>
              <a:latin typeface="Courier New"/>
              <a:ea typeface="Courier New"/>
              <a:cs typeface="Courier New"/>
              <a:sym typeface="Courier New"/>
            </a:endParaRPr>
          </a:p>
          <a:p>
            <a:pPr indent="0" lvl="0" marL="0" rtl="0" algn="l">
              <a:lnSpc>
                <a:spcPct val="115000"/>
              </a:lnSpc>
              <a:spcBef>
                <a:spcPts val="1600"/>
              </a:spcBef>
              <a:spcAft>
                <a:spcPts val="0"/>
              </a:spcAft>
              <a:buNone/>
            </a:pPr>
            <a:r>
              <a:t/>
            </a:r>
            <a:endParaRPr>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sp>
        <p:nvSpPr>
          <p:cNvPr id="1271" name="Google Shape;1271;p120"/>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3</a:t>
            </a:r>
            <a:endParaRPr>
              <a:solidFill>
                <a:srgbClr val="666666"/>
              </a:solidFill>
            </a:endParaRPr>
          </a:p>
        </p:txBody>
      </p:sp>
      <p:sp>
        <p:nvSpPr>
          <p:cNvPr id="1272" name="Google Shape;1272;p120"/>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1273" name="Google Shape;1273;p120"/>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When must you use a variable in a MATCH clause?</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When you want to query the graph using a node label.</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When you specify a property value to match the query.</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When you want to use the node or relationship to return a result.</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When the query involves two types of nodes.</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21"/>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3</a:t>
            </a:r>
            <a:endParaRPr>
              <a:solidFill>
                <a:srgbClr val="666666"/>
              </a:solidFill>
            </a:endParaRPr>
          </a:p>
        </p:txBody>
      </p:sp>
      <p:sp>
        <p:nvSpPr>
          <p:cNvPr id="1280" name="Google Shape;1280;p121"/>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1281" name="Google Shape;1281;p121"/>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When must you use a variable in a MATCH clause?</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When you want to query the graph using a node label.</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When you specify a property value to match the query.</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When you want to use the node or relationship to return a result.</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When the query involves two types of nodes.</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122"/>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288" name="Google Shape;1288;p122"/>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Summary</a:t>
            </a:r>
            <a:endParaRPr>
              <a:solidFill>
                <a:srgbClr val="666666"/>
              </a:solidFill>
            </a:endParaRPr>
          </a:p>
        </p:txBody>
      </p:sp>
      <p:sp>
        <p:nvSpPr>
          <p:cNvPr id="1289" name="Google Shape;1289;p122"/>
          <p:cNvSpPr txBox="1"/>
          <p:nvPr/>
        </p:nvSpPr>
        <p:spPr>
          <a:xfrm>
            <a:off x="362225" y="970600"/>
            <a:ext cx="8520600" cy="36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US" sz="1800">
                <a:solidFill>
                  <a:srgbClr val="595959"/>
                </a:solidFill>
              </a:rPr>
              <a:t>You should be able to write Cypher statements to:</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US" sz="1800">
                <a:solidFill>
                  <a:srgbClr val="595959"/>
                </a:solidFill>
              </a:rPr>
              <a:t>Retrieve nodes from the graph.</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Filter nodes retrieved using labels and property values of nodes.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Retrieve property values from nodes in the graph.</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Filter nodes retrieved using relationships.</a:t>
            </a:r>
            <a:endParaRPr sz="1800">
              <a:solidFill>
                <a:srgbClr val="595959"/>
              </a:solidFill>
            </a:endParaRPr>
          </a:p>
          <a:p>
            <a:pPr indent="0" lvl="0" marL="45720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123"/>
          <p:cNvSpPr txBox="1"/>
          <p:nvPr>
            <p:ph type="title"/>
          </p:nvPr>
        </p:nvSpPr>
        <p:spPr>
          <a:xfrm>
            <a:off x="611489" y="1615214"/>
            <a:ext cx="7516500" cy="76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Font typeface="Open Sans ExtraBold"/>
              <a:buNone/>
            </a:pPr>
            <a:r>
              <a:rPr lang="en-US"/>
              <a:t>Getting More Out of Queries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24"/>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302" name="Google Shape;1302;p124"/>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Overview</a:t>
            </a:r>
            <a:endParaRPr>
              <a:solidFill>
                <a:srgbClr val="666666"/>
              </a:solidFill>
            </a:endParaRPr>
          </a:p>
        </p:txBody>
      </p:sp>
      <p:sp>
        <p:nvSpPr>
          <p:cNvPr id="1303" name="Google Shape;1303;p124"/>
          <p:cNvSpPr txBox="1"/>
          <p:nvPr/>
        </p:nvSpPr>
        <p:spPr>
          <a:xfrm>
            <a:off x="311700" y="11170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At the end of this module, you should be able to write Cypher statements to:</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US" sz="1800">
                <a:solidFill>
                  <a:srgbClr val="595959"/>
                </a:solidFill>
              </a:rPr>
              <a:t>Filter queries using the </a:t>
            </a:r>
            <a:r>
              <a:rPr lang="en-US" sz="1800">
                <a:solidFill>
                  <a:srgbClr val="595959"/>
                </a:solidFill>
                <a:latin typeface="Courier New"/>
                <a:ea typeface="Courier New"/>
                <a:cs typeface="Courier New"/>
                <a:sym typeface="Courier New"/>
              </a:rPr>
              <a:t>WHERE</a:t>
            </a:r>
            <a:r>
              <a:rPr lang="en-US" sz="1800">
                <a:solidFill>
                  <a:srgbClr val="595959"/>
                </a:solidFill>
              </a:rPr>
              <a:t> clause</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Control query processing</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Control what results are returned</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Work with Cypher lists and dates</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25"/>
          <p:cNvSpPr txBox="1"/>
          <p:nvPr>
            <p:ph type="title"/>
          </p:nvPr>
        </p:nvSpPr>
        <p:spPr>
          <a:xfrm>
            <a:off x="528611" y="52424"/>
            <a:ext cx="8086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Filtering queries using WHERE</a:t>
            </a:r>
            <a:endParaRPr>
              <a:solidFill>
                <a:srgbClr val="666666"/>
              </a:solidFill>
            </a:endParaRPr>
          </a:p>
        </p:txBody>
      </p:sp>
      <p:sp>
        <p:nvSpPr>
          <p:cNvPr id="1310" name="Google Shape;1310;p125"/>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311" name="Google Shape;1311;p125"/>
          <p:cNvSpPr txBox="1"/>
          <p:nvPr/>
        </p:nvSpPr>
        <p:spPr>
          <a:xfrm>
            <a:off x="789850" y="1129625"/>
            <a:ext cx="6377700" cy="486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a:latin typeface="Courier New"/>
                <a:ea typeface="Courier New"/>
                <a:cs typeface="Courier New"/>
                <a:sym typeface="Courier New"/>
              </a:rPr>
              <a:t>MATCH (p:Person)-[:ACTED_IN]-&gt;(m:Movie {released: 2008}) </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US">
                <a:latin typeface="Courier New"/>
                <a:ea typeface="Courier New"/>
                <a:cs typeface="Courier New"/>
                <a:sym typeface="Courier New"/>
              </a:rPr>
              <a:t>RETURN p, m</a:t>
            </a:r>
            <a:endParaRPr sz="900">
              <a:solidFill>
                <a:srgbClr val="FFFFFF"/>
              </a:solidFill>
              <a:latin typeface="Courier New"/>
              <a:ea typeface="Courier New"/>
              <a:cs typeface="Courier New"/>
              <a:sym typeface="Courier New"/>
            </a:endParaRPr>
          </a:p>
        </p:txBody>
      </p:sp>
      <p:sp>
        <p:nvSpPr>
          <p:cNvPr id="1312" name="Google Shape;1312;p125"/>
          <p:cNvSpPr txBox="1"/>
          <p:nvPr>
            <p:ph idx="1" type="body"/>
          </p:nvPr>
        </p:nvSpPr>
        <p:spPr>
          <a:xfrm>
            <a:off x="528575" y="640275"/>
            <a:ext cx="5436300" cy="672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Previously you retrieved nodes as follows:</a:t>
            </a:r>
            <a:endParaRPr/>
          </a:p>
        </p:txBody>
      </p:sp>
      <p:sp>
        <p:nvSpPr>
          <p:cNvPr id="1313" name="Google Shape;1313;p125"/>
          <p:cNvSpPr txBox="1"/>
          <p:nvPr>
            <p:ph idx="1" type="body"/>
          </p:nvPr>
        </p:nvSpPr>
        <p:spPr>
          <a:xfrm>
            <a:off x="583150" y="1811025"/>
            <a:ext cx="6584400" cy="672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A more flexible syntax for the same query is:</a:t>
            </a:r>
            <a:endParaRPr/>
          </a:p>
        </p:txBody>
      </p:sp>
      <p:sp>
        <p:nvSpPr>
          <p:cNvPr id="1314" name="Google Shape;1314;p125"/>
          <p:cNvSpPr txBox="1"/>
          <p:nvPr/>
        </p:nvSpPr>
        <p:spPr>
          <a:xfrm>
            <a:off x="736775" y="3748425"/>
            <a:ext cx="5019900" cy="857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(p:Person)-[:ACTED_IN]-&gt;(m:Movie)</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b="1" lang="en-US">
                <a:latin typeface="Courier New"/>
                <a:ea typeface="Courier New"/>
                <a:cs typeface="Courier New"/>
                <a:sym typeface="Courier New"/>
              </a:rPr>
              <a:t>WHERE</a:t>
            </a:r>
            <a:r>
              <a:rPr lang="en-US">
                <a:latin typeface="Courier New"/>
                <a:ea typeface="Courier New"/>
                <a:cs typeface="Courier New"/>
                <a:sym typeface="Courier New"/>
              </a:rPr>
              <a:t> m.released = 2008 OR m.released = 2009</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RETURN p, m</a:t>
            </a:r>
            <a:endParaRPr sz="900">
              <a:solidFill>
                <a:srgbClr val="FFFFFF"/>
              </a:solidFill>
              <a:latin typeface="Courier New"/>
              <a:ea typeface="Courier New"/>
              <a:cs typeface="Courier New"/>
              <a:sym typeface="Courier New"/>
            </a:endParaRPr>
          </a:p>
        </p:txBody>
      </p:sp>
      <p:sp>
        <p:nvSpPr>
          <p:cNvPr id="1315" name="Google Shape;1315;p125"/>
          <p:cNvSpPr txBox="1"/>
          <p:nvPr/>
        </p:nvSpPr>
        <p:spPr>
          <a:xfrm>
            <a:off x="789850" y="2378900"/>
            <a:ext cx="4730400" cy="796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(p:Person)-[:ACTED_IN]-&gt;(m:Movie)</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b="1" lang="en-US">
                <a:latin typeface="Courier New"/>
                <a:ea typeface="Courier New"/>
                <a:cs typeface="Courier New"/>
                <a:sym typeface="Courier New"/>
              </a:rPr>
              <a:t>WHERE</a:t>
            </a:r>
            <a:r>
              <a:rPr lang="en-US">
                <a:latin typeface="Courier New"/>
                <a:ea typeface="Courier New"/>
                <a:cs typeface="Courier New"/>
                <a:sym typeface="Courier New"/>
              </a:rPr>
              <a:t> m.released = 2008</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RETURN p, m</a:t>
            </a:r>
            <a:endParaRPr sz="900">
              <a:solidFill>
                <a:srgbClr val="FFFFFF"/>
              </a:solidFill>
              <a:latin typeface="Courier New"/>
              <a:ea typeface="Courier New"/>
              <a:cs typeface="Courier New"/>
              <a:sym typeface="Courier New"/>
            </a:endParaRPr>
          </a:p>
        </p:txBody>
      </p:sp>
      <p:sp>
        <p:nvSpPr>
          <p:cNvPr id="1316" name="Google Shape;1316;p125"/>
          <p:cNvSpPr txBox="1"/>
          <p:nvPr>
            <p:ph idx="1" type="body"/>
          </p:nvPr>
        </p:nvSpPr>
        <p:spPr>
          <a:xfrm>
            <a:off x="528575" y="3217700"/>
            <a:ext cx="6584400" cy="672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Testing more than equality: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780815" y="1154250"/>
            <a:ext cx="7516500" cy="261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Summary</a:t>
            </a:r>
            <a:endParaRPr/>
          </a:p>
        </p:txBody>
      </p:sp>
      <p:sp>
        <p:nvSpPr>
          <p:cNvPr id="269" name="Google Shape;269;p27"/>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26"/>
          <p:cNvSpPr txBox="1"/>
          <p:nvPr>
            <p:ph type="title"/>
          </p:nvPr>
        </p:nvSpPr>
        <p:spPr>
          <a:xfrm>
            <a:off x="571450" y="14761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Specifying ranges in WHERE clauses</a:t>
            </a:r>
            <a:endParaRPr>
              <a:solidFill>
                <a:srgbClr val="666666"/>
              </a:solidFill>
            </a:endParaRPr>
          </a:p>
        </p:txBody>
      </p:sp>
      <p:sp>
        <p:nvSpPr>
          <p:cNvPr id="1323" name="Google Shape;1323;p126"/>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324" name="Google Shape;1324;p126"/>
          <p:cNvSpPr txBox="1"/>
          <p:nvPr/>
        </p:nvSpPr>
        <p:spPr>
          <a:xfrm>
            <a:off x="111675" y="1494350"/>
            <a:ext cx="5432400" cy="719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(p:Person)-[:ACTED_IN]-&gt;(m:Movie)</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WHERE m.released &gt;= 2003 AND m.released &lt;= 2004</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RETURN p.name, m.title, m.released</a:t>
            </a:r>
            <a:endParaRPr>
              <a:latin typeface="Courier New"/>
              <a:ea typeface="Courier New"/>
              <a:cs typeface="Courier New"/>
              <a:sym typeface="Courier New"/>
            </a:endParaRPr>
          </a:p>
        </p:txBody>
      </p:sp>
      <p:sp>
        <p:nvSpPr>
          <p:cNvPr id="1325" name="Google Shape;1325;p126"/>
          <p:cNvSpPr txBox="1"/>
          <p:nvPr>
            <p:ph idx="4294967295" type="body"/>
          </p:nvPr>
        </p:nvSpPr>
        <p:spPr>
          <a:xfrm>
            <a:off x="0" y="2213750"/>
            <a:ext cx="21594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Is the same as:</a:t>
            </a:r>
            <a:endParaRPr/>
          </a:p>
        </p:txBody>
      </p:sp>
      <p:sp>
        <p:nvSpPr>
          <p:cNvPr id="1326" name="Google Shape;1326;p126"/>
          <p:cNvSpPr txBox="1"/>
          <p:nvPr/>
        </p:nvSpPr>
        <p:spPr>
          <a:xfrm>
            <a:off x="111675" y="2713675"/>
            <a:ext cx="3855000" cy="779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200">
                <a:latin typeface="Courier New"/>
                <a:ea typeface="Courier New"/>
                <a:cs typeface="Courier New"/>
                <a:sym typeface="Courier New"/>
              </a:rPr>
              <a:t>MATCH (p:Person)-[:ACTED_IN]-&gt;(m:Movie)</a:t>
            </a:r>
            <a:endParaRPr sz="1200">
              <a:latin typeface="Courier New"/>
              <a:ea typeface="Courier New"/>
              <a:cs typeface="Courier New"/>
              <a:sym typeface="Courier New"/>
            </a:endParaRPr>
          </a:p>
          <a:p>
            <a:pPr indent="0" lvl="0" marL="0" rtl="0" algn="l">
              <a:lnSpc>
                <a:spcPct val="115000"/>
              </a:lnSpc>
              <a:spcBef>
                <a:spcPts val="0"/>
              </a:spcBef>
              <a:spcAft>
                <a:spcPts val="0"/>
              </a:spcAft>
              <a:buNone/>
            </a:pPr>
            <a:r>
              <a:rPr lang="en-US" sz="1200">
                <a:latin typeface="Courier New"/>
                <a:ea typeface="Courier New"/>
                <a:cs typeface="Courier New"/>
                <a:sym typeface="Courier New"/>
              </a:rPr>
              <a:t>WHERE 2003 &lt;= m.released &lt;= 2004 </a:t>
            </a:r>
            <a:endParaRPr sz="1200">
              <a:latin typeface="Courier New"/>
              <a:ea typeface="Courier New"/>
              <a:cs typeface="Courier New"/>
              <a:sym typeface="Courier New"/>
            </a:endParaRPr>
          </a:p>
          <a:p>
            <a:pPr indent="0" lvl="0" marL="0" rtl="0" algn="l">
              <a:lnSpc>
                <a:spcPct val="115000"/>
              </a:lnSpc>
              <a:spcBef>
                <a:spcPts val="0"/>
              </a:spcBef>
              <a:spcAft>
                <a:spcPts val="0"/>
              </a:spcAft>
              <a:buNone/>
            </a:pPr>
            <a:r>
              <a:rPr lang="en-US" sz="1200">
                <a:latin typeface="Courier New"/>
                <a:ea typeface="Courier New"/>
                <a:cs typeface="Courier New"/>
                <a:sym typeface="Courier New"/>
              </a:rPr>
              <a:t>RETURN p.name, m.title, m.released</a:t>
            </a:r>
            <a:endParaRPr sz="1200">
              <a:latin typeface="Courier New"/>
              <a:ea typeface="Courier New"/>
              <a:cs typeface="Courier New"/>
              <a:sym typeface="Courier New"/>
            </a:endParaRPr>
          </a:p>
        </p:txBody>
      </p:sp>
      <p:pic>
        <p:nvPicPr>
          <p:cNvPr id="1327" name="Google Shape;1327;p126"/>
          <p:cNvPicPr preferRelativeResize="0"/>
          <p:nvPr/>
        </p:nvPicPr>
        <p:blipFill>
          <a:blip r:embed="rId3">
            <a:alphaModFix/>
          </a:blip>
          <a:stretch>
            <a:fillRect/>
          </a:stretch>
        </p:blipFill>
        <p:spPr>
          <a:xfrm>
            <a:off x="4042884" y="2341575"/>
            <a:ext cx="5043617" cy="2167724"/>
          </a:xfrm>
          <a:prstGeom prst="rect">
            <a:avLst/>
          </a:prstGeom>
          <a:noFill/>
          <a:ln cap="flat" cmpd="sng" w="9525">
            <a:solidFill>
              <a:srgbClr val="999999"/>
            </a:solidFill>
            <a:prstDash val="solid"/>
            <a:round/>
            <a:headEnd len="sm" w="sm" type="none"/>
            <a:tailEnd len="sm" w="sm" type="none"/>
          </a:ln>
        </p:spPr>
      </p:pic>
      <p:sp>
        <p:nvSpPr>
          <p:cNvPr id="1328" name="Google Shape;1328;p126"/>
          <p:cNvSpPr txBox="1"/>
          <p:nvPr>
            <p:ph idx="4294967295" type="body"/>
          </p:nvPr>
        </p:nvSpPr>
        <p:spPr>
          <a:xfrm>
            <a:off x="0" y="666450"/>
            <a:ext cx="88743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This query to find all people who acted in movies released between 2003 and 2004:</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127"/>
          <p:cNvSpPr txBox="1"/>
          <p:nvPr>
            <p:ph type="title"/>
          </p:nvPr>
        </p:nvSpPr>
        <p:spPr>
          <a:xfrm>
            <a:off x="571450" y="14761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Testing labels</a:t>
            </a:r>
            <a:endParaRPr>
              <a:solidFill>
                <a:srgbClr val="666666"/>
              </a:solidFill>
            </a:endParaRPr>
          </a:p>
        </p:txBody>
      </p:sp>
      <p:sp>
        <p:nvSpPr>
          <p:cNvPr id="1335" name="Google Shape;1335;p127"/>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336" name="Google Shape;1336;p127"/>
          <p:cNvSpPr txBox="1"/>
          <p:nvPr/>
        </p:nvSpPr>
        <p:spPr>
          <a:xfrm>
            <a:off x="237775" y="1374650"/>
            <a:ext cx="2098200" cy="651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RETURN p.name</a:t>
            </a:r>
            <a:endParaRPr>
              <a:latin typeface="Courier New"/>
              <a:ea typeface="Courier New"/>
              <a:cs typeface="Courier New"/>
              <a:sym typeface="Courier New"/>
            </a:endParaRPr>
          </a:p>
        </p:txBody>
      </p:sp>
      <p:sp>
        <p:nvSpPr>
          <p:cNvPr id="1337" name="Google Shape;1337;p127"/>
          <p:cNvSpPr txBox="1"/>
          <p:nvPr>
            <p:ph idx="4294967295" type="body"/>
          </p:nvPr>
        </p:nvSpPr>
        <p:spPr>
          <a:xfrm>
            <a:off x="98025" y="2451563"/>
            <a:ext cx="30675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Can be rewritten as:</a:t>
            </a:r>
            <a:endParaRPr/>
          </a:p>
        </p:txBody>
      </p:sp>
      <p:sp>
        <p:nvSpPr>
          <p:cNvPr id="1338" name="Google Shape;1338;p127"/>
          <p:cNvSpPr txBox="1"/>
          <p:nvPr/>
        </p:nvSpPr>
        <p:spPr>
          <a:xfrm>
            <a:off x="2407025" y="1374650"/>
            <a:ext cx="6607200" cy="651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(p:Person)-[:ACTED_IN]-&gt;(:Movie {title: 'The Matrix'})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RETURN p.name</a:t>
            </a:r>
            <a:endParaRPr>
              <a:latin typeface="Courier New"/>
              <a:ea typeface="Courier New"/>
              <a:cs typeface="Courier New"/>
              <a:sym typeface="Courier New"/>
            </a:endParaRPr>
          </a:p>
        </p:txBody>
      </p:sp>
      <p:sp>
        <p:nvSpPr>
          <p:cNvPr id="1339" name="Google Shape;1339;p127"/>
          <p:cNvSpPr txBox="1"/>
          <p:nvPr>
            <p:ph idx="4294967295" type="body"/>
          </p:nvPr>
        </p:nvSpPr>
        <p:spPr>
          <a:xfrm>
            <a:off x="98025" y="761138"/>
            <a:ext cx="21594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These queries:</a:t>
            </a:r>
            <a:endParaRPr/>
          </a:p>
        </p:txBody>
      </p:sp>
      <p:sp>
        <p:nvSpPr>
          <p:cNvPr id="1340" name="Google Shape;1340;p127"/>
          <p:cNvSpPr txBox="1"/>
          <p:nvPr/>
        </p:nvSpPr>
        <p:spPr>
          <a:xfrm>
            <a:off x="219375" y="3017700"/>
            <a:ext cx="2038800" cy="950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a:t>
            </a:r>
            <a:br>
              <a:rPr lang="en-US">
                <a:latin typeface="Courier New"/>
                <a:ea typeface="Courier New"/>
                <a:cs typeface="Courier New"/>
                <a:sym typeface="Courier New"/>
              </a:rPr>
            </a:br>
            <a:r>
              <a:rPr lang="en-US">
                <a:latin typeface="Courier New"/>
                <a:ea typeface="Courier New"/>
                <a:cs typeface="Courier New"/>
                <a:sym typeface="Courier New"/>
              </a:rPr>
              <a:t>WHERE p:Person</a:t>
            </a:r>
            <a:br>
              <a:rPr lang="en-US">
                <a:latin typeface="Courier New"/>
                <a:ea typeface="Courier New"/>
                <a:cs typeface="Courier New"/>
                <a:sym typeface="Courier New"/>
              </a:rPr>
            </a:br>
            <a:r>
              <a:rPr lang="en-US">
                <a:latin typeface="Courier New"/>
                <a:ea typeface="Courier New"/>
                <a:cs typeface="Courier New"/>
                <a:sym typeface="Courier New"/>
              </a:rPr>
              <a:t>RETURN p.name</a:t>
            </a:r>
            <a:endParaRPr>
              <a:latin typeface="Courier New"/>
              <a:ea typeface="Courier New"/>
              <a:cs typeface="Courier New"/>
              <a:sym typeface="Courier New"/>
            </a:endParaRPr>
          </a:p>
        </p:txBody>
      </p:sp>
      <p:sp>
        <p:nvSpPr>
          <p:cNvPr id="1341" name="Google Shape;1341;p127"/>
          <p:cNvSpPr txBox="1"/>
          <p:nvPr/>
        </p:nvSpPr>
        <p:spPr>
          <a:xfrm>
            <a:off x="2438600" y="3017700"/>
            <a:ext cx="5976600" cy="950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(p)-[:ACTED_IN]-&gt;(m)</a:t>
            </a:r>
            <a:br>
              <a:rPr lang="en-US">
                <a:latin typeface="Courier New"/>
                <a:ea typeface="Courier New"/>
                <a:cs typeface="Courier New"/>
                <a:sym typeface="Courier New"/>
              </a:rPr>
            </a:br>
            <a:r>
              <a:rPr lang="en-US">
                <a:latin typeface="Courier New"/>
                <a:ea typeface="Courier New"/>
                <a:cs typeface="Courier New"/>
                <a:sym typeface="Courier New"/>
              </a:rPr>
              <a:t>WHERE p:Person AND m:Movie AND m.title='The Matrix'</a:t>
            </a:r>
            <a:br>
              <a:rPr lang="en-US">
                <a:latin typeface="Courier New"/>
                <a:ea typeface="Courier New"/>
                <a:cs typeface="Courier New"/>
                <a:sym typeface="Courier New"/>
              </a:rPr>
            </a:br>
            <a:r>
              <a:rPr lang="en-US">
                <a:latin typeface="Courier New"/>
                <a:ea typeface="Courier New"/>
                <a:cs typeface="Courier New"/>
                <a:sym typeface="Courier New"/>
              </a:rPr>
              <a:t>RETURN p.name</a:t>
            </a:r>
            <a:endParaRPr>
              <a:latin typeface="Courier New"/>
              <a:ea typeface="Courier New"/>
              <a:cs typeface="Courier New"/>
              <a:sym typeface="Courier New"/>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128"/>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Testing the existence of a property</a:t>
            </a:r>
            <a:endParaRPr>
              <a:solidFill>
                <a:srgbClr val="666666"/>
              </a:solidFill>
            </a:endParaRPr>
          </a:p>
        </p:txBody>
      </p:sp>
      <p:sp>
        <p:nvSpPr>
          <p:cNvPr id="1348" name="Google Shape;1348;p128"/>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349" name="Google Shape;1349;p128"/>
          <p:cNvSpPr txBox="1"/>
          <p:nvPr/>
        </p:nvSpPr>
        <p:spPr>
          <a:xfrm>
            <a:off x="1610325" y="1721975"/>
            <a:ext cx="5923500" cy="863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(p:Person)-[:ACTED_IN]-&gt;(m:Movie)</a:t>
            </a:r>
            <a:br>
              <a:rPr lang="en-US">
                <a:latin typeface="Courier New"/>
                <a:ea typeface="Courier New"/>
                <a:cs typeface="Courier New"/>
                <a:sym typeface="Courier New"/>
              </a:rPr>
            </a:br>
            <a:r>
              <a:rPr lang="en-US">
                <a:latin typeface="Courier New"/>
                <a:ea typeface="Courier New"/>
                <a:cs typeface="Courier New"/>
                <a:sym typeface="Courier New"/>
              </a:rPr>
              <a:t>WHERE p.name='Jack Nicholson' AND exists(m.tagline)</a:t>
            </a:r>
            <a:br>
              <a:rPr lang="en-US">
                <a:latin typeface="Courier New"/>
                <a:ea typeface="Courier New"/>
                <a:cs typeface="Courier New"/>
                <a:sym typeface="Courier New"/>
              </a:rPr>
            </a:br>
            <a:r>
              <a:rPr lang="en-US">
                <a:latin typeface="Courier New"/>
                <a:ea typeface="Courier New"/>
                <a:cs typeface="Courier New"/>
                <a:sym typeface="Courier New"/>
              </a:rPr>
              <a:t>RETURN m.title, m.tagline</a:t>
            </a:r>
            <a:endParaRPr>
              <a:latin typeface="Courier New"/>
              <a:ea typeface="Courier New"/>
              <a:cs typeface="Courier New"/>
              <a:sym typeface="Courier New"/>
            </a:endParaRPr>
          </a:p>
        </p:txBody>
      </p:sp>
      <p:pic>
        <p:nvPicPr>
          <p:cNvPr id="1350" name="Google Shape;1350;p128"/>
          <p:cNvPicPr preferRelativeResize="0"/>
          <p:nvPr/>
        </p:nvPicPr>
        <p:blipFill>
          <a:blip r:embed="rId3">
            <a:alphaModFix/>
          </a:blip>
          <a:stretch>
            <a:fillRect/>
          </a:stretch>
        </p:blipFill>
        <p:spPr>
          <a:xfrm>
            <a:off x="201800" y="2691075"/>
            <a:ext cx="8839203" cy="1975204"/>
          </a:xfrm>
          <a:prstGeom prst="rect">
            <a:avLst/>
          </a:prstGeom>
          <a:noFill/>
          <a:ln cap="flat" cmpd="sng" w="9525">
            <a:solidFill>
              <a:srgbClr val="999999"/>
            </a:solidFill>
            <a:prstDash val="solid"/>
            <a:round/>
            <a:headEnd len="sm" w="sm" type="none"/>
            <a:tailEnd len="sm" w="sm" type="none"/>
          </a:ln>
        </p:spPr>
      </p:pic>
      <p:sp>
        <p:nvSpPr>
          <p:cNvPr id="1351" name="Google Shape;1351;p128"/>
          <p:cNvSpPr txBox="1"/>
          <p:nvPr/>
        </p:nvSpPr>
        <p:spPr>
          <a:xfrm>
            <a:off x="336753" y="867150"/>
            <a:ext cx="84705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movies that </a:t>
            </a:r>
            <a:r>
              <a:rPr i="1" lang="en-US" sz="2000">
                <a:solidFill>
                  <a:srgbClr val="53585F"/>
                </a:solidFill>
                <a:latin typeface="Open Sans"/>
                <a:ea typeface="Open Sans"/>
                <a:cs typeface="Open Sans"/>
                <a:sym typeface="Open Sans"/>
              </a:rPr>
              <a:t>Jack Nicholson</a:t>
            </a:r>
            <a:r>
              <a:rPr lang="en-US" sz="2000">
                <a:solidFill>
                  <a:srgbClr val="53585F"/>
                </a:solidFill>
                <a:latin typeface="Open Sans"/>
                <a:ea typeface="Open Sans"/>
                <a:cs typeface="Open Sans"/>
                <a:sym typeface="Open Sans"/>
              </a:rPr>
              <a:t> acted in that have a tagline, returning the title and tagline of the movie:</a:t>
            </a:r>
            <a:endParaRPr sz="2000">
              <a:solidFill>
                <a:srgbClr val="53585F"/>
              </a:solidFill>
              <a:latin typeface="Open Sans"/>
              <a:ea typeface="Open Sans"/>
              <a:cs typeface="Open Sans"/>
              <a:sym typeface="Open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129"/>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Testing strings</a:t>
            </a:r>
            <a:endParaRPr>
              <a:solidFill>
                <a:srgbClr val="666666"/>
              </a:solidFill>
            </a:endParaRPr>
          </a:p>
        </p:txBody>
      </p:sp>
      <p:sp>
        <p:nvSpPr>
          <p:cNvPr id="1358" name="Google Shape;1358;p129"/>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359" name="Google Shape;1359;p129"/>
          <p:cNvSpPr txBox="1"/>
          <p:nvPr/>
        </p:nvSpPr>
        <p:spPr>
          <a:xfrm>
            <a:off x="2296600" y="1495675"/>
            <a:ext cx="4048500" cy="863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(p:Person)-[:ACTED_IN]-&gt;()</a:t>
            </a:r>
            <a:br>
              <a:rPr lang="en-US">
                <a:latin typeface="Courier New"/>
                <a:ea typeface="Courier New"/>
                <a:cs typeface="Courier New"/>
                <a:sym typeface="Courier New"/>
              </a:rPr>
            </a:br>
            <a:r>
              <a:rPr lang="en-US">
                <a:latin typeface="Courier New"/>
                <a:ea typeface="Courier New"/>
                <a:cs typeface="Courier New"/>
                <a:sym typeface="Courier New"/>
              </a:rPr>
              <a:t>WHERE p.name STARTS WITH 'Michael'</a:t>
            </a:r>
            <a:br>
              <a:rPr lang="en-US">
                <a:latin typeface="Courier New"/>
                <a:ea typeface="Courier New"/>
                <a:cs typeface="Courier New"/>
                <a:sym typeface="Courier New"/>
              </a:rPr>
            </a:br>
            <a:r>
              <a:rPr lang="en-US">
                <a:latin typeface="Courier New"/>
                <a:ea typeface="Courier New"/>
                <a:cs typeface="Courier New"/>
                <a:sym typeface="Courier New"/>
              </a:rPr>
              <a:t>RETURN p.name</a:t>
            </a:r>
            <a:endParaRPr>
              <a:latin typeface="Courier New"/>
              <a:ea typeface="Courier New"/>
              <a:cs typeface="Courier New"/>
              <a:sym typeface="Courier New"/>
            </a:endParaRPr>
          </a:p>
        </p:txBody>
      </p:sp>
      <p:pic>
        <p:nvPicPr>
          <p:cNvPr id="1360" name="Google Shape;1360;p129"/>
          <p:cNvPicPr preferRelativeResize="0"/>
          <p:nvPr/>
        </p:nvPicPr>
        <p:blipFill>
          <a:blip r:embed="rId3">
            <a:alphaModFix/>
          </a:blip>
          <a:stretch>
            <a:fillRect/>
          </a:stretch>
        </p:blipFill>
        <p:spPr>
          <a:xfrm>
            <a:off x="1693837" y="2443722"/>
            <a:ext cx="6189726" cy="1518775"/>
          </a:xfrm>
          <a:prstGeom prst="rect">
            <a:avLst/>
          </a:prstGeom>
          <a:noFill/>
          <a:ln cap="flat" cmpd="sng" w="9525">
            <a:solidFill>
              <a:srgbClr val="999999"/>
            </a:solidFill>
            <a:prstDash val="solid"/>
            <a:round/>
            <a:headEnd len="sm" w="sm" type="none"/>
            <a:tailEnd len="sm" w="sm" type="none"/>
          </a:ln>
        </p:spPr>
      </p:pic>
      <p:sp>
        <p:nvSpPr>
          <p:cNvPr id="1361" name="Google Shape;1361;p129"/>
          <p:cNvSpPr txBox="1"/>
          <p:nvPr/>
        </p:nvSpPr>
        <p:spPr>
          <a:xfrm>
            <a:off x="1485100" y="4047150"/>
            <a:ext cx="6607200" cy="863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(p:Person)-[:ACTED_IN]-&gt;()</a:t>
            </a:r>
            <a:br>
              <a:rPr lang="en-US">
                <a:latin typeface="Courier New"/>
                <a:ea typeface="Courier New"/>
                <a:cs typeface="Courier New"/>
                <a:sym typeface="Courier New"/>
              </a:rPr>
            </a:br>
            <a:r>
              <a:rPr lang="en-US">
                <a:latin typeface="Courier New"/>
                <a:ea typeface="Courier New"/>
                <a:cs typeface="Courier New"/>
                <a:sym typeface="Courier New"/>
              </a:rPr>
              <a:t>WHERE </a:t>
            </a:r>
            <a:r>
              <a:rPr b="1" lang="en-US">
                <a:latin typeface="Courier New"/>
                <a:ea typeface="Courier New"/>
                <a:cs typeface="Courier New"/>
                <a:sym typeface="Courier New"/>
              </a:rPr>
              <a:t>toLower</a:t>
            </a:r>
            <a:r>
              <a:rPr lang="en-US">
                <a:latin typeface="Courier New"/>
                <a:ea typeface="Courier New"/>
                <a:cs typeface="Courier New"/>
                <a:sym typeface="Courier New"/>
              </a:rPr>
              <a:t>(p.name) STARTS WITH 'michael'</a:t>
            </a:r>
            <a:br>
              <a:rPr lang="en-US">
                <a:latin typeface="Courier New"/>
                <a:ea typeface="Courier New"/>
                <a:cs typeface="Courier New"/>
                <a:sym typeface="Courier New"/>
              </a:rPr>
            </a:br>
            <a:r>
              <a:rPr lang="en-US">
                <a:latin typeface="Courier New"/>
                <a:ea typeface="Courier New"/>
                <a:cs typeface="Courier New"/>
                <a:sym typeface="Courier New"/>
              </a:rPr>
              <a:t>RETURN p.name</a:t>
            </a:r>
            <a:endParaRPr>
              <a:latin typeface="Courier New"/>
              <a:ea typeface="Courier New"/>
              <a:cs typeface="Courier New"/>
              <a:sym typeface="Courier New"/>
            </a:endParaRPr>
          </a:p>
        </p:txBody>
      </p:sp>
      <p:sp>
        <p:nvSpPr>
          <p:cNvPr id="1362" name="Google Shape;1362;p129"/>
          <p:cNvSpPr txBox="1"/>
          <p:nvPr/>
        </p:nvSpPr>
        <p:spPr>
          <a:xfrm>
            <a:off x="336753" y="867150"/>
            <a:ext cx="84705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actors whose name begins with </a:t>
            </a:r>
            <a:r>
              <a:rPr i="1" lang="en-US" sz="2000">
                <a:solidFill>
                  <a:srgbClr val="53585F"/>
                </a:solidFill>
                <a:latin typeface="Open Sans"/>
                <a:ea typeface="Open Sans"/>
                <a:cs typeface="Open Sans"/>
                <a:sym typeface="Open Sans"/>
              </a:rPr>
              <a:t>Michael</a:t>
            </a:r>
            <a:r>
              <a:rPr lang="en-US" sz="2000">
                <a:solidFill>
                  <a:srgbClr val="53585F"/>
                </a:solidFill>
                <a:latin typeface="Open Sans"/>
                <a:ea typeface="Open Sans"/>
                <a:cs typeface="Open Sans"/>
                <a:sym typeface="Open Sans"/>
              </a:rPr>
              <a:t>:</a:t>
            </a:r>
            <a:endParaRPr sz="2000">
              <a:solidFill>
                <a:srgbClr val="53585F"/>
              </a:solidFill>
              <a:latin typeface="Open Sans"/>
              <a:ea typeface="Open Sans"/>
              <a:cs typeface="Open Sans"/>
              <a:sym typeface="Open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130"/>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Testing with regular expressions</a:t>
            </a:r>
            <a:endParaRPr>
              <a:solidFill>
                <a:srgbClr val="666666"/>
              </a:solidFill>
            </a:endParaRPr>
          </a:p>
        </p:txBody>
      </p:sp>
      <p:sp>
        <p:nvSpPr>
          <p:cNvPr id="1369" name="Google Shape;1369;p130"/>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370" name="Google Shape;1370;p130"/>
          <p:cNvSpPr txBox="1"/>
          <p:nvPr/>
        </p:nvSpPr>
        <p:spPr>
          <a:xfrm>
            <a:off x="2805100" y="1539425"/>
            <a:ext cx="2892600" cy="863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t>
            </a:r>
            <a:br>
              <a:rPr lang="en-US">
                <a:latin typeface="Courier New"/>
                <a:ea typeface="Courier New"/>
                <a:cs typeface="Courier New"/>
                <a:sym typeface="Courier New"/>
              </a:rPr>
            </a:br>
            <a:r>
              <a:rPr lang="en-US">
                <a:latin typeface="Courier New"/>
                <a:ea typeface="Courier New"/>
                <a:cs typeface="Courier New"/>
                <a:sym typeface="Courier New"/>
              </a:rPr>
              <a:t>WHERE p.name =~'Tom.*'</a:t>
            </a:r>
            <a:br>
              <a:rPr lang="en-US">
                <a:latin typeface="Courier New"/>
                <a:ea typeface="Courier New"/>
                <a:cs typeface="Courier New"/>
                <a:sym typeface="Courier New"/>
              </a:rPr>
            </a:br>
            <a:r>
              <a:rPr lang="en-US">
                <a:latin typeface="Courier New"/>
                <a:ea typeface="Courier New"/>
                <a:cs typeface="Courier New"/>
                <a:sym typeface="Courier New"/>
              </a:rPr>
              <a:t>RETURN p.name</a:t>
            </a:r>
            <a:endParaRPr>
              <a:latin typeface="Courier New"/>
              <a:ea typeface="Courier New"/>
              <a:cs typeface="Courier New"/>
              <a:sym typeface="Courier New"/>
            </a:endParaRPr>
          </a:p>
        </p:txBody>
      </p:sp>
      <p:pic>
        <p:nvPicPr>
          <p:cNvPr id="1371" name="Google Shape;1371;p130"/>
          <p:cNvPicPr preferRelativeResize="0"/>
          <p:nvPr/>
        </p:nvPicPr>
        <p:blipFill>
          <a:blip r:embed="rId3">
            <a:alphaModFix/>
          </a:blip>
          <a:stretch>
            <a:fillRect/>
          </a:stretch>
        </p:blipFill>
        <p:spPr>
          <a:xfrm>
            <a:off x="716474" y="2675626"/>
            <a:ext cx="7472526" cy="2174976"/>
          </a:xfrm>
          <a:prstGeom prst="rect">
            <a:avLst/>
          </a:prstGeom>
          <a:noFill/>
          <a:ln cap="flat" cmpd="sng" w="9525">
            <a:solidFill>
              <a:srgbClr val="999999"/>
            </a:solidFill>
            <a:prstDash val="solid"/>
            <a:round/>
            <a:headEnd len="sm" w="sm" type="none"/>
            <a:tailEnd len="sm" w="sm" type="none"/>
          </a:ln>
        </p:spPr>
      </p:pic>
      <p:sp>
        <p:nvSpPr>
          <p:cNvPr id="1372" name="Google Shape;1372;p130"/>
          <p:cNvSpPr txBox="1"/>
          <p:nvPr/>
        </p:nvSpPr>
        <p:spPr>
          <a:xfrm>
            <a:off x="336753" y="867150"/>
            <a:ext cx="84705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people whose name starts with </a:t>
            </a:r>
            <a:r>
              <a:rPr i="1" lang="en-US" sz="2000">
                <a:solidFill>
                  <a:srgbClr val="53585F"/>
                </a:solidFill>
                <a:latin typeface="Open Sans"/>
                <a:ea typeface="Open Sans"/>
                <a:cs typeface="Open Sans"/>
                <a:sym typeface="Open Sans"/>
              </a:rPr>
              <a:t>Tom</a:t>
            </a:r>
            <a:r>
              <a:rPr lang="en-US" sz="2000">
                <a:solidFill>
                  <a:srgbClr val="53585F"/>
                </a:solidFill>
                <a:latin typeface="Open Sans"/>
                <a:ea typeface="Open Sans"/>
                <a:cs typeface="Open Sans"/>
                <a:sym typeface="Open Sans"/>
              </a:rPr>
              <a:t>:</a:t>
            </a:r>
            <a:endParaRPr sz="2000">
              <a:solidFill>
                <a:srgbClr val="53585F"/>
              </a:solidFill>
              <a:latin typeface="Open Sans"/>
              <a:ea typeface="Open Sans"/>
              <a:cs typeface="Open Sans"/>
              <a:sym typeface="Open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131"/>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Testing with patterns - 1</a:t>
            </a:r>
            <a:endParaRPr>
              <a:solidFill>
                <a:srgbClr val="666666"/>
              </a:solidFill>
            </a:endParaRPr>
          </a:p>
        </p:txBody>
      </p:sp>
      <p:sp>
        <p:nvSpPr>
          <p:cNvPr id="1379" name="Google Shape;1379;p131"/>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380" name="Google Shape;1380;p131"/>
          <p:cNvSpPr txBox="1"/>
          <p:nvPr/>
        </p:nvSpPr>
        <p:spPr>
          <a:xfrm>
            <a:off x="2437100" y="1563425"/>
            <a:ext cx="4382400" cy="642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(p:Person)-[:WROTE]-&gt;(m:Movie)</a:t>
            </a:r>
            <a:br>
              <a:rPr lang="en-US">
                <a:latin typeface="Courier New"/>
                <a:ea typeface="Courier New"/>
                <a:cs typeface="Courier New"/>
                <a:sym typeface="Courier New"/>
              </a:rPr>
            </a:br>
            <a:r>
              <a:rPr lang="en-US">
                <a:latin typeface="Courier New"/>
                <a:ea typeface="Courier New"/>
                <a:cs typeface="Courier New"/>
                <a:sym typeface="Courier New"/>
              </a:rPr>
              <a:t>RETURN p.name, m.title</a:t>
            </a:r>
            <a:endParaRPr>
              <a:latin typeface="Courier New"/>
              <a:ea typeface="Courier New"/>
              <a:cs typeface="Courier New"/>
              <a:sym typeface="Courier New"/>
            </a:endParaRPr>
          </a:p>
        </p:txBody>
      </p:sp>
      <p:sp>
        <p:nvSpPr>
          <p:cNvPr id="1381" name="Google Shape;1381;p131"/>
          <p:cNvSpPr txBox="1"/>
          <p:nvPr>
            <p:ph idx="4294967295" type="body"/>
          </p:nvPr>
        </p:nvSpPr>
        <p:spPr>
          <a:xfrm>
            <a:off x="98025" y="867150"/>
            <a:ext cx="91440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Find all people who wrote movies returning their names and the title of the movie they wrote:</a:t>
            </a:r>
            <a:endParaRPr/>
          </a:p>
        </p:txBody>
      </p:sp>
      <p:pic>
        <p:nvPicPr>
          <p:cNvPr id="1382" name="Google Shape;1382;p131"/>
          <p:cNvPicPr preferRelativeResize="0"/>
          <p:nvPr/>
        </p:nvPicPr>
        <p:blipFill>
          <a:blip r:embed="rId3">
            <a:alphaModFix/>
          </a:blip>
          <a:stretch>
            <a:fillRect/>
          </a:stretch>
        </p:blipFill>
        <p:spPr>
          <a:xfrm>
            <a:off x="1937691" y="2342200"/>
            <a:ext cx="5135612" cy="2597526"/>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132"/>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Testing with patterns - 2</a:t>
            </a:r>
            <a:endParaRPr>
              <a:solidFill>
                <a:srgbClr val="666666"/>
              </a:solidFill>
            </a:endParaRPr>
          </a:p>
        </p:txBody>
      </p:sp>
      <p:sp>
        <p:nvSpPr>
          <p:cNvPr id="1389" name="Google Shape;1389;p132"/>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390" name="Google Shape;1390;p132"/>
          <p:cNvSpPr txBox="1"/>
          <p:nvPr/>
        </p:nvSpPr>
        <p:spPr>
          <a:xfrm>
            <a:off x="2246325" y="1620625"/>
            <a:ext cx="4651500" cy="852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(p:Person)-[:WROTE]-&gt;(m:Movie)</a:t>
            </a:r>
            <a:br>
              <a:rPr lang="en-US">
                <a:latin typeface="Courier New"/>
                <a:ea typeface="Courier New"/>
                <a:cs typeface="Courier New"/>
                <a:sym typeface="Courier New"/>
              </a:rPr>
            </a:br>
            <a:r>
              <a:rPr lang="en-US">
                <a:latin typeface="Courier New"/>
                <a:ea typeface="Courier New"/>
                <a:cs typeface="Courier New"/>
                <a:sym typeface="Courier New"/>
              </a:rPr>
              <a:t>WHERE NOT exists( (p)-[:DIRECTED]-&gt;(m) )</a:t>
            </a:r>
            <a:br>
              <a:rPr lang="en-US">
                <a:latin typeface="Courier New"/>
                <a:ea typeface="Courier New"/>
                <a:cs typeface="Courier New"/>
                <a:sym typeface="Courier New"/>
              </a:rPr>
            </a:br>
            <a:r>
              <a:rPr lang="en-US">
                <a:latin typeface="Courier New"/>
                <a:ea typeface="Courier New"/>
                <a:cs typeface="Courier New"/>
                <a:sym typeface="Courier New"/>
              </a:rPr>
              <a:t>RETURN p.name, m.title</a:t>
            </a:r>
            <a:endParaRPr>
              <a:latin typeface="Courier New"/>
              <a:ea typeface="Courier New"/>
              <a:cs typeface="Courier New"/>
              <a:sym typeface="Courier New"/>
            </a:endParaRPr>
          </a:p>
        </p:txBody>
      </p:sp>
      <p:sp>
        <p:nvSpPr>
          <p:cNvPr id="1391" name="Google Shape;1391;p132"/>
          <p:cNvSpPr txBox="1"/>
          <p:nvPr>
            <p:ph idx="4294967295" type="body"/>
          </p:nvPr>
        </p:nvSpPr>
        <p:spPr>
          <a:xfrm>
            <a:off x="205475" y="732850"/>
            <a:ext cx="91440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Find the people who wrote movies, but did not direct them, returning their names and the title of the movie:</a:t>
            </a:r>
            <a:endParaRPr/>
          </a:p>
        </p:txBody>
      </p:sp>
      <p:pic>
        <p:nvPicPr>
          <p:cNvPr id="1392" name="Google Shape;1392;p132"/>
          <p:cNvPicPr preferRelativeResize="0"/>
          <p:nvPr/>
        </p:nvPicPr>
        <p:blipFill>
          <a:blip r:embed="rId3">
            <a:alphaModFix/>
          </a:blip>
          <a:stretch>
            <a:fillRect/>
          </a:stretch>
        </p:blipFill>
        <p:spPr>
          <a:xfrm>
            <a:off x="1074525" y="2587225"/>
            <a:ext cx="6797700" cy="226307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133"/>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Testing with patterns - 3</a:t>
            </a:r>
            <a:endParaRPr>
              <a:solidFill>
                <a:srgbClr val="666666"/>
              </a:solidFill>
            </a:endParaRPr>
          </a:p>
        </p:txBody>
      </p:sp>
      <p:sp>
        <p:nvSpPr>
          <p:cNvPr id="1399" name="Google Shape;1399;p133"/>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400" name="Google Shape;1400;p133"/>
          <p:cNvSpPr txBox="1"/>
          <p:nvPr/>
        </p:nvSpPr>
        <p:spPr>
          <a:xfrm>
            <a:off x="737725" y="1671275"/>
            <a:ext cx="7932300" cy="898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(gene:Person)-[:ACTED_IN]-&gt;(m:Movie)&lt;-[:ACTED_IN]-(other:Person)</a:t>
            </a:r>
            <a:br>
              <a:rPr lang="en-US">
                <a:latin typeface="Courier New"/>
                <a:ea typeface="Courier New"/>
                <a:cs typeface="Courier New"/>
                <a:sym typeface="Courier New"/>
              </a:rPr>
            </a:br>
            <a:r>
              <a:rPr lang="en-US">
                <a:latin typeface="Courier New"/>
                <a:ea typeface="Courier New"/>
                <a:cs typeface="Courier New"/>
                <a:sym typeface="Courier New"/>
              </a:rPr>
              <a:t>WHERE gene.name= ‘Gene Hackman’ AND exists( (other)-[:DIRECTED]-&gt;(m) )</a:t>
            </a:r>
            <a:br>
              <a:rPr lang="en-US">
                <a:latin typeface="Courier New"/>
                <a:ea typeface="Courier New"/>
                <a:cs typeface="Courier New"/>
                <a:sym typeface="Courier New"/>
              </a:rPr>
            </a:br>
            <a:r>
              <a:rPr lang="en-US">
                <a:latin typeface="Courier New"/>
                <a:ea typeface="Courier New"/>
                <a:cs typeface="Courier New"/>
                <a:sym typeface="Courier New"/>
              </a:rPr>
              <a:t>RETURN  gene, other, m</a:t>
            </a:r>
            <a:endParaRPr>
              <a:latin typeface="Courier New"/>
              <a:ea typeface="Courier New"/>
              <a:cs typeface="Courier New"/>
              <a:sym typeface="Courier New"/>
            </a:endParaRPr>
          </a:p>
        </p:txBody>
      </p:sp>
      <p:sp>
        <p:nvSpPr>
          <p:cNvPr id="1401" name="Google Shape;1401;p133"/>
          <p:cNvSpPr txBox="1"/>
          <p:nvPr>
            <p:ph idx="4294967295" type="body"/>
          </p:nvPr>
        </p:nvSpPr>
        <p:spPr>
          <a:xfrm>
            <a:off x="205475" y="867150"/>
            <a:ext cx="91440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Find </a:t>
            </a:r>
            <a:r>
              <a:rPr i="1" lang="en-US"/>
              <a:t>Gene Hackman</a:t>
            </a:r>
            <a:r>
              <a:rPr lang="en-US"/>
              <a:t> and the movies that he acted in with another person who also directed the movie, returning the nodes found:</a:t>
            </a:r>
            <a:endParaRPr/>
          </a:p>
        </p:txBody>
      </p:sp>
      <p:pic>
        <p:nvPicPr>
          <p:cNvPr id="1402" name="Google Shape;1402;p133"/>
          <p:cNvPicPr preferRelativeResize="0"/>
          <p:nvPr/>
        </p:nvPicPr>
        <p:blipFill>
          <a:blip r:embed="rId3">
            <a:alphaModFix/>
          </a:blip>
          <a:stretch>
            <a:fillRect/>
          </a:stretch>
        </p:blipFill>
        <p:spPr>
          <a:xfrm>
            <a:off x="2824890" y="2625125"/>
            <a:ext cx="3905175" cy="2412649"/>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134"/>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Testing with list values - 1</a:t>
            </a:r>
            <a:endParaRPr>
              <a:solidFill>
                <a:srgbClr val="666666"/>
              </a:solidFill>
            </a:endParaRPr>
          </a:p>
        </p:txBody>
      </p:sp>
      <p:sp>
        <p:nvSpPr>
          <p:cNvPr id="1409" name="Google Shape;1409;p134"/>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410" name="Google Shape;1410;p134"/>
          <p:cNvSpPr txBox="1"/>
          <p:nvPr/>
        </p:nvSpPr>
        <p:spPr>
          <a:xfrm>
            <a:off x="2222025" y="1482600"/>
            <a:ext cx="4848900" cy="898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t>
            </a:r>
            <a:br>
              <a:rPr lang="en-US">
                <a:latin typeface="Courier New"/>
                <a:ea typeface="Courier New"/>
                <a:cs typeface="Courier New"/>
                <a:sym typeface="Courier New"/>
              </a:rPr>
            </a:br>
            <a:r>
              <a:rPr lang="en-US">
                <a:latin typeface="Courier New"/>
                <a:ea typeface="Courier New"/>
                <a:cs typeface="Courier New"/>
                <a:sym typeface="Courier New"/>
              </a:rPr>
              <a:t>WHERE p.born </a:t>
            </a:r>
            <a:r>
              <a:rPr b="1" lang="en-US">
                <a:latin typeface="Courier New"/>
                <a:ea typeface="Courier New"/>
                <a:cs typeface="Courier New"/>
                <a:sym typeface="Courier New"/>
              </a:rPr>
              <a:t>IN</a:t>
            </a:r>
            <a:r>
              <a:rPr lang="en-US">
                <a:latin typeface="Courier New"/>
                <a:ea typeface="Courier New"/>
                <a:cs typeface="Courier New"/>
                <a:sym typeface="Courier New"/>
              </a:rPr>
              <a:t> [1965, 1970]</a:t>
            </a:r>
            <a:br>
              <a:rPr lang="en-US">
                <a:latin typeface="Courier New"/>
                <a:ea typeface="Courier New"/>
                <a:cs typeface="Courier New"/>
                <a:sym typeface="Courier New"/>
              </a:rPr>
            </a:br>
            <a:r>
              <a:rPr lang="en-US">
                <a:latin typeface="Courier New"/>
                <a:ea typeface="Courier New"/>
                <a:cs typeface="Courier New"/>
                <a:sym typeface="Courier New"/>
              </a:rPr>
              <a:t>RETURN p.name as name, p.born as yearBorn</a:t>
            </a:r>
            <a:endParaRPr>
              <a:latin typeface="Courier New"/>
              <a:ea typeface="Courier New"/>
              <a:cs typeface="Courier New"/>
              <a:sym typeface="Courier New"/>
            </a:endParaRPr>
          </a:p>
        </p:txBody>
      </p:sp>
      <p:sp>
        <p:nvSpPr>
          <p:cNvPr id="1411" name="Google Shape;1411;p134"/>
          <p:cNvSpPr txBox="1"/>
          <p:nvPr>
            <p:ph idx="4294967295" type="body"/>
          </p:nvPr>
        </p:nvSpPr>
        <p:spPr>
          <a:xfrm>
            <a:off x="205475" y="867150"/>
            <a:ext cx="91440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solidFill>
                  <a:srgbClr val="666666"/>
                </a:solidFill>
              </a:rPr>
              <a:t>Find all people born in 1965 and 1970</a:t>
            </a:r>
            <a:r>
              <a:rPr lang="en-US"/>
              <a:t>:</a:t>
            </a:r>
            <a:endParaRPr/>
          </a:p>
        </p:txBody>
      </p:sp>
      <p:pic>
        <p:nvPicPr>
          <p:cNvPr id="1412" name="Google Shape;1412;p134"/>
          <p:cNvPicPr preferRelativeResize="0"/>
          <p:nvPr/>
        </p:nvPicPr>
        <p:blipFill>
          <a:blip r:embed="rId3">
            <a:alphaModFix/>
          </a:blip>
          <a:stretch>
            <a:fillRect/>
          </a:stretch>
        </p:blipFill>
        <p:spPr>
          <a:xfrm>
            <a:off x="1858666" y="2437075"/>
            <a:ext cx="5575607" cy="251295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35"/>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Testing with list values - 2</a:t>
            </a:r>
            <a:endParaRPr>
              <a:solidFill>
                <a:srgbClr val="666666"/>
              </a:solidFill>
            </a:endParaRPr>
          </a:p>
        </p:txBody>
      </p:sp>
      <p:sp>
        <p:nvSpPr>
          <p:cNvPr id="1419" name="Google Shape;1419;p135"/>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420" name="Google Shape;1420;p135"/>
          <p:cNvSpPr txBox="1"/>
          <p:nvPr/>
        </p:nvSpPr>
        <p:spPr>
          <a:xfrm>
            <a:off x="1641550" y="1503150"/>
            <a:ext cx="5497800" cy="898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(p:Person)-[r:ACTED_IN]-&gt;(m:Movie)</a:t>
            </a:r>
            <a:br>
              <a:rPr lang="en-US">
                <a:latin typeface="Courier New"/>
                <a:ea typeface="Courier New"/>
                <a:cs typeface="Courier New"/>
                <a:sym typeface="Courier New"/>
              </a:rPr>
            </a:br>
            <a:r>
              <a:rPr lang="en-US">
                <a:latin typeface="Courier New"/>
                <a:ea typeface="Courier New"/>
                <a:cs typeface="Courier New"/>
                <a:sym typeface="Courier New"/>
              </a:rPr>
              <a:t>WHERE  'Neo' </a:t>
            </a:r>
            <a:r>
              <a:rPr b="1" lang="en-US">
                <a:latin typeface="Courier New"/>
                <a:ea typeface="Courier New"/>
                <a:cs typeface="Courier New"/>
                <a:sym typeface="Courier New"/>
              </a:rPr>
              <a:t>IN</a:t>
            </a:r>
            <a:r>
              <a:rPr lang="en-US">
                <a:latin typeface="Courier New"/>
                <a:ea typeface="Courier New"/>
                <a:cs typeface="Courier New"/>
                <a:sym typeface="Courier New"/>
              </a:rPr>
              <a:t> r.roles AND m.title='The Matrix'</a:t>
            </a:r>
            <a:br>
              <a:rPr lang="en-US">
                <a:latin typeface="Courier New"/>
                <a:ea typeface="Courier New"/>
                <a:cs typeface="Courier New"/>
                <a:sym typeface="Courier New"/>
              </a:rPr>
            </a:br>
            <a:r>
              <a:rPr lang="en-US">
                <a:latin typeface="Courier New"/>
                <a:ea typeface="Courier New"/>
                <a:cs typeface="Courier New"/>
                <a:sym typeface="Courier New"/>
              </a:rPr>
              <a:t>RETURN p.name</a:t>
            </a:r>
            <a:endParaRPr>
              <a:latin typeface="Courier New"/>
              <a:ea typeface="Courier New"/>
              <a:cs typeface="Courier New"/>
              <a:sym typeface="Courier New"/>
            </a:endParaRPr>
          </a:p>
        </p:txBody>
      </p:sp>
      <p:sp>
        <p:nvSpPr>
          <p:cNvPr id="1421" name="Google Shape;1421;p135"/>
          <p:cNvSpPr txBox="1"/>
          <p:nvPr>
            <p:ph idx="4294967295" type="body"/>
          </p:nvPr>
        </p:nvSpPr>
        <p:spPr>
          <a:xfrm>
            <a:off x="205475" y="867150"/>
            <a:ext cx="91440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solidFill>
                  <a:srgbClr val="666666"/>
                </a:solidFill>
              </a:rPr>
              <a:t>Find the actor who played </a:t>
            </a:r>
            <a:r>
              <a:rPr i="1" lang="en-US">
                <a:solidFill>
                  <a:srgbClr val="666666"/>
                </a:solidFill>
              </a:rPr>
              <a:t>Neo</a:t>
            </a:r>
            <a:r>
              <a:rPr lang="en-US">
                <a:solidFill>
                  <a:srgbClr val="666666"/>
                </a:solidFill>
              </a:rPr>
              <a:t> in the movie, </a:t>
            </a:r>
            <a:r>
              <a:rPr i="1" lang="en-US">
                <a:solidFill>
                  <a:srgbClr val="666666"/>
                </a:solidFill>
              </a:rPr>
              <a:t>The Matrix</a:t>
            </a:r>
            <a:r>
              <a:rPr lang="en-US">
                <a:solidFill>
                  <a:srgbClr val="666666"/>
                </a:solidFill>
              </a:rPr>
              <a:t>:</a:t>
            </a:r>
            <a:endParaRPr>
              <a:solidFill>
                <a:srgbClr val="666666"/>
              </a:solidFill>
            </a:endParaRPr>
          </a:p>
        </p:txBody>
      </p:sp>
      <p:pic>
        <p:nvPicPr>
          <p:cNvPr id="1422" name="Google Shape;1422;p135"/>
          <p:cNvPicPr preferRelativeResize="0"/>
          <p:nvPr/>
        </p:nvPicPr>
        <p:blipFill>
          <a:blip r:embed="rId3">
            <a:alphaModFix/>
          </a:blip>
          <a:stretch>
            <a:fillRect/>
          </a:stretch>
        </p:blipFill>
        <p:spPr>
          <a:xfrm>
            <a:off x="98025" y="2721975"/>
            <a:ext cx="8839199" cy="136959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8"/>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Summary</a:t>
            </a:r>
            <a:endParaRPr/>
          </a:p>
        </p:txBody>
      </p:sp>
      <p:sp>
        <p:nvSpPr>
          <p:cNvPr id="276" name="Google Shape;276;p28"/>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77" name="Google Shape;277;p28"/>
          <p:cNvSpPr txBox="1"/>
          <p:nvPr>
            <p:ph idx="1" type="body"/>
          </p:nvPr>
        </p:nvSpPr>
        <p:spPr>
          <a:xfrm>
            <a:off x="583325" y="1038825"/>
            <a:ext cx="8227500" cy="3411000"/>
          </a:xfrm>
          <a:prstGeom prst="rect">
            <a:avLst/>
          </a:prstGeom>
        </p:spPr>
        <p:txBody>
          <a:bodyPr anchorCtr="0" anchor="t" bIns="91425" lIns="91425" spcFirstLastPara="1" rIns="91425" wrap="square" tIns="91425">
            <a:noAutofit/>
          </a:bodyPr>
          <a:lstStyle/>
          <a:p>
            <a:pPr indent="-355600" lvl="0" marL="457200" rtl="0" algn="l">
              <a:spcBef>
                <a:spcPts val="500"/>
              </a:spcBef>
              <a:spcAft>
                <a:spcPts val="0"/>
              </a:spcAft>
              <a:buSzPts val="2000"/>
              <a:buChar char="•"/>
            </a:pPr>
            <a:r>
              <a:rPr lang="en-US"/>
              <a:t>A </a:t>
            </a:r>
            <a:r>
              <a:rPr b="1" lang="en-US"/>
              <a:t>graph </a:t>
            </a:r>
            <a:r>
              <a:rPr lang="en-US"/>
              <a:t>is a data model consisting of a set of </a:t>
            </a:r>
            <a:r>
              <a:rPr b="1" lang="en-US"/>
              <a:t>nodes </a:t>
            </a:r>
            <a:r>
              <a:rPr lang="en-US"/>
              <a:t>linked by </a:t>
            </a:r>
            <a:r>
              <a:rPr b="1" lang="en-US"/>
              <a:t>relationships</a:t>
            </a:r>
            <a:endParaRPr b="1"/>
          </a:p>
          <a:p>
            <a:pPr indent="0" lvl="0" marL="457200" rtl="0" algn="l">
              <a:spcBef>
                <a:spcPts val="500"/>
              </a:spcBef>
              <a:spcAft>
                <a:spcPts val="0"/>
              </a:spcAft>
              <a:buNone/>
            </a:pPr>
            <a:r>
              <a:t/>
            </a:r>
            <a:endParaRPr b="1"/>
          </a:p>
          <a:p>
            <a:pPr indent="-355600" lvl="0" marL="457200" rtl="0" algn="l">
              <a:spcBef>
                <a:spcPts val="500"/>
              </a:spcBef>
              <a:spcAft>
                <a:spcPts val="0"/>
              </a:spcAft>
              <a:buSzPts val="2000"/>
              <a:buChar char="•"/>
            </a:pPr>
            <a:r>
              <a:rPr lang="en-US"/>
              <a:t>The purpose of modeling data as a graph is to enable </a:t>
            </a:r>
            <a:r>
              <a:rPr b="1" lang="en-US"/>
              <a:t>traversal</a:t>
            </a:r>
            <a:endParaRPr b="1"/>
          </a:p>
          <a:p>
            <a:pPr indent="0" lvl="0" marL="0" rtl="0" algn="l">
              <a:spcBef>
                <a:spcPts val="500"/>
              </a:spcBef>
              <a:spcAft>
                <a:spcPts val="0"/>
              </a:spcAft>
              <a:buNone/>
            </a:pPr>
            <a:r>
              <a:t/>
            </a:r>
            <a:endParaRPr b="1"/>
          </a:p>
          <a:p>
            <a:pPr indent="-355600" lvl="0" marL="457200" rtl="0" algn="l">
              <a:spcBef>
                <a:spcPts val="500"/>
              </a:spcBef>
              <a:spcAft>
                <a:spcPts val="0"/>
              </a:spcAft>
              <a:buSzPts val="2000"/>
              <a:buChar char="•"/>
            </a:pPr>
            <a:r>
              <a:rPr lang="en-US"/>
              <a:t>There are multiple traversal types, the most important of which is a </a:t>
            </a:r>
            <a:r>
              <a:rPr b="1" lang="en-US"/>
              <a:t>path</a:t>
            </a:r>
            <a:br>
              <a:rPr b="1" lang="en-US"/>
            </a:br>
            <a:r>
              <a:rPr i="1" lang="en-US"/>
              <a:t>an ordered, alternating set of nodes and relationships </a:t>
            </a:r>
            <a:br>
              <a:rPr i="1" lang="en-US"/>
            </a:br>
            <a:r>
              <a:rPr i="1" lang="en-US"/>
              <a:t>in which all items are unique</a:t>
            </a:r>
            <a:endParaRPr i="1"/>
          </a:p>
          <a:p>
            <a:pPr indent="0" lvl="0" marL="0" rtl="0" algn="l">
              <a:spcBef>
                <a:spcPts val="50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136"/>
          <p:cNvSpPr txBox="1"/>
          <p:nvPr>
            <p:ph type="title"/>
          </p:nvPr>
        </p:nvSpPr>
        <p:spPr>
          <a:xfrm>
            <a:off x="625589" y="89776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Exercise 4: </a:t>
            </a:r>
            <a:endParaRPr/>
          </a:p>
          <a:p>
            <a:pPr indent="0" lvl="0" marL="0" rtl="0" algn="l">
              <a:spcBef>
                <a:spcPts val="0"/>
              </a:spcBef>
              <a:spcAft>
                <a:spcPts val="0"/>
              </a:spcAft>
              <a:buNone/>
            </a:pPr>
            <a:r>
              <a:rPr lang="en-US"/>
              <a:t>Filtering queries using the WHERE clause</a:t>
            </a:r>
            <a:endParaRPr/>
          </a:p>
        </p:txBody>
      </p:sp>
      <p:sp>
        <p:nvSpPr>
          <p:cNvPr id="1429" name="Google Shape;1429;p136"/>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F2F2F2"/>
                </a:solidFill>
              </a:rPr>
              <a:t>‹#›</a:t>
            </a:fld>
            <a:endParaRPr>
              <a:solidFill>
                <a:srgbClr val="F2F2F2"/>
              </a:solidFill>
            </a:endParaRPr>
          </a:p>
        </p:txBody>
      </p:sp>
      <p:sp>
        <p:nvSpPr>
          <p:cNvPr id="1430" name="Google Shape;1430;p136"/>
          <p:cNvSpPr txBox="1"/>
          <p:nvPr>
            <p:ph idx="1" type="body"/>
          </p:nvPr>
        </p:nvSpPr>
        <p:spPr>
          <a:xfrm>
            <a:off x="639710" y="2969728"/>
            <a:ext cx="7488300" cy="2069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2200">
                <a:solidFill>
                  <a:srgbClr val="FFFFFF"/>
                </a:solidFill>
                <a:latin typeface="Arial"/>
                <a:ea typeface="Arial"/>
                <a:cs typeface="Arial"/>
                <a:sym typeface="Arial"/>
              </a:rPr>
              <a:t>In Neo4j Browser: </a:t>
            </a:r>
            <a:endParaRPr b="1" sz="2200">
              <a:solidFill>
                <a:srgbClr val="FFFFFF"/>
              </a:solidFill>
              <a:latin typeface="Arial"/>
              <a:ea typeface="Arial"/>
              <a:cs typeface="Arial"/>
              <a:sym typeface="Arial"/>
            </a:endParaRPr>
          </a:p>
          <a:p>
            <a:pPr indent="0" lvl="0" marL="0" rtl="0" algn="l">
              <a:lnSpc>
                <a:spcPct val="150000"/>
              </a:lnSpc>
              <a:spcBef>
                <a:spcPts val="1100"/>
              </a:spcBef>
              <a:spcAft>
                <a:spcPts val="0"/>
              </a:spcAft>
              <a:buNone/>
            </a:pPr>
            <a:r>
              <a:rPr lang="en-US" sz="2200">
                <a:latin typeface="Arial"/>
                <a:ea typeface="Arial"/>
                <a:cs typeface="Arial"/>
                <a:sym typeface="Arial"/>
              </a:rPr>
              <a:t>:play intro-exercises</a:t>
            </a:r>
            <a:endParaRPr sz="2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en-US" sz="2200">
                <a:solidFill>
                  <a:srgbClr val="FFFFFF"/>
                </a:solidFill>
                <a:latin typeface="Arial"/>
                <a:ea typeface="Arial"/>
                <a:cs typeface="Arial"/>
                <a:sym typeface="Arial"/>
              </a:rPr>
              <a:t>Then follow instructions for Exercise 4.</a:t>
            </a:r>
            <a:endParaRPr sz="2200">
              <a:solidFill>
                <a:srgbClr val="FFFFFF"/>
              </a:solidFill>
              <a:latin typeface="Arial"/>
              <a:ea typeface="Arial"/>
              <a:cs typeface="Arial"/>
              <a:sym typeface="Arial"/>
            </a:endParaRPr>
          </a:p>
          <a:p>
            <a:pPr indent="0" lvl="0" marL="0" rtl="0" algn="l">
              <a:spcBef>
                <a:spcPts val="50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37"/>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Controlling query processing</a:t>
            </a:r>
            <a:endParaRPr/>
          </a:p>
        </p:txBody>
      </p:sp>
      <p:sp>
        <p:nvSpPr>
          <p:cNvPr id="1437" name="Google Shape;1437;p137"/>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438" name="Google Shape;1438;p137"/>
          <p:cNvSpPr txBox="1"/>
          <p:nvPr>
            <p:ph idx="1" type="body"/>
          </p:nvPr>
        </p:nvSpPr>
        <p:spPr>
          <a:xfrm>
            <a:off x="583323" y="1038816"/>
            <a:ext cx="8182800" cy="3411000"/>
          </a:xfrm>
          <a:prstGeom prst="rect">
            <a:avLst/>
          </a:prstGeom>
        </p:spPr>
        <p:txBody>
          <a:bodyPr anchorCtr="0" anchor="t" bIns="91425" lIns="91425" spcFirstLastPara="1" rIns="91425" wrap="square" tIns="91425">
            <a:noAutofit/>
          </a:bodyPr>
          <a:lstStyle/>
          <a:p>
            <a:pPr indent="-355600" lvl="0" marL="457200" rtl="0" algn="l">
              <a:spcBef>
                <a:spcPts val="500"/>
              </a:spcBef>
              <a:spcAft>
                <a:spcPts val="0"/>
              </a:spcAft>
              <a:buSzPts val="2000"/>
              <a:buChar char="•"/>
            </a:pPr>
            <a:r>
              <a:rPr lang="en-US"/>
              <a:t>Multiple MATCH clauses</a:t>
            </a:r>
            <a:endParaRPr/>
          </a:p>
          <a:p>
            <a:pPr indent="-355600" lvl="0" marL="457200" rtl="0" algn="l">
              <a:spcBef>
                <a:spcPts val="0"/>
              </a:spcBef>
              <a:spcAft>
                <a:spcPts val="0"/>
              </a:spcAft>
              <a:buSzPts val="2000"/>
              <a:buChar char="•"/>
            </a:pPr>
            <a:r>
              <a:rPr lang="en-US"/>
              <a:t>Varying length paths</a:t>
            </a:r>
            <a:endParaRPr/>
          </a:p>
          <a:p>
            <a:pPr indent="-355600" lvl="0" marL="457200" rtl="0" algn="l">
              <a:spcBef>
                <a:spcPts val="0"/>
              </a:spcBef>
              <a:spcAft>
                <a:spcPts val="0"/>
              </a:spcAft>
              <a:buSzPts val="2000"/>
              <a:buChar char="•"/>
            </a:pPr>
            <a:r>
              <a:rPr lang="en-US"/>
              <a:t>Collecting results into lists</a:t>
            </a:r>
            <a:endParaRPr/>
          </a:p>
          <a:p>
            <a:pPr indent="-355600" lvl="0" marL="457200" rtl="0" algn="l">
              <a:spcBef>
                <a:spcPts val="0"/>
              </a:spcBef>
              <a:spcAft>
                <a:spcPts val="0"/>
              </a:spcAft>
              <a:buSzPts val="2000"/>
              <a:buChar char="•"/>
            </a:pPr>
            <a:r>
              <a:rPr lang="en-US"/>
              <a:t>Counting results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38"/>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Specifying multiple MATCH patterns </a:t>
            </a:r>
            <a:endParaRPr/>
          </a:p>
        </p:txBody>
      </p:sp>
      <p:sp>
        <p:nvSpPr>
          <p:cNvPr id="1445" name="Google Shape;1445;p138"/>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446" name="Google Shape;1446;p138"/>
          <p:cNvSpPr txBox="1"/>
          <p:nvPr>
            <p:ph idx="1" type="body"/>
          </p:nvPr>
        </p:nvSpPr>
        <p:spPr>
          <a:xfrm>
            <a:off x="205475" y="867150"/>
            <a:ext cx="91440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This query to find people who either acted or directed a movie released in </a:t>
            </a:r>
            <a:r>
              <a:rPr i="1" lang="en-US"/>
              <a:t>2000</a:t>
            </a:r>
            <a:r>
              <a:rPr lang="en-US"/>
              <a:t> is specified with two MATCH patterns:</a:t>
            </a:r>
            <a:endParaRPr/>
          </a:p>
        </p:txBody>
      </p:sp>
      <p:sp>
        <p:nvSpPr>
          <p:cNvPr id="1447" name="Google Shape;1447;p138"/>
          <p:cNvSpPr txBox="1"/>
          <p:nvPr/>
        </p:nvSpPr>
        <p:spPr>
          <a:xfrm>
            <a:off x="1888025" y="1845950"/>
            <a:ext cx="4709100" cy="1017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(a:Person)-[:ACTED_IN]-&gt;(m:Movie), </a:t>
            </a:r>
            <a:br>
              <a:rPr lang="en-US">
                <a:latin typeface="Courier New"/>
                <a:ea typeface="Courier New"/>
                <a:cs typeface="Courier New"/>
                <a:sym typeface="Courier New"/>
              </a:rPr>
            </a:br>
            <a:r>
              <a:rPr lang="en-US">
                <a:latin typeface="Courier New"/>
                <a:ea typeface="Courier New"/>
                <a:cs typeface="Courier New"/>
                <a:sym typeface="Courier New"/>
              </a:rPr>
              <a:t>      (m:Movie)&lt;-[:DIRECTED]-(d:Person)</a:t>
            </a:r>
            <a:br>
              <a:rPr lang="en-US">
                <a:latin typeface="Courier New"/>
                <a:ea typeface="Courier New"/>
                <a:cs typeface="Courier New"/>
                <a:sym typeface="Courier New"/>
              </a:rPr>
            </a:br>
            <a:r>
              <a:rPr lang="en-US">
                <a:latin typeface="Courier New"/>
                <a:ea typeface="Courier New"/>
                <a:cs typeface="Courier New"/>
                <a:sym typeface="Courier New"/>
              </a:rPr>
              <a:t>WHERE m.released = 2000</a:t>
            </a:r>
            <a:br>
              <a:rPr lang="en-US">
                <a:latin typeface="Courier New"/>
                <a:ea typeface="Courier New"/>
                <a:cs typeface="Courier New"/>
                <a:sym typeface="Courier New"/>
              </a:rPr>
            </a:br>
            <a:r>
              <a:rPr lang="en-US">
                <a:latin typeface="Courier New"/>
                <a:ea typeface="Courier New"/>
                <a:cs typeface="Courier New"/>
                <a:sym typeface="Courier New"/>
              </a:rPr>
              <a:t>RETURN a.name, m.title, d.name</a:t>
            </a:r>
            <a:endParaRPr>
              <a:latin typeface="Courier New"/>
              <a:ea typeface="Courier New"/>
              <a:cs typeface="Courier New"/>
              <a:sym typeface="Courier New"/>
            </a:endParaRPr>
          </a:p>
        </p:txBody>
      </p:sp>
      <p:sp>
        <p:nvSpPr>
          <p:cNvPr id="1448" name="Google Shape;1448;p138"/>
          <p:cNvSpPr txBox="1"/>
          <p:nvPr>
            <p:ph idx="1" type="body"/>
          </p:nvPr>
        </p:nvSpPr>
        <p:spPr>
          <a:xfrm>
            <a:off x="308600" y="3024175"/>
            <a:ext cx="91440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A best practice is to use a single MATCH pattern if possible:</a:t>
            </a:r>
            <a:endParaRPr/>
          </a:p>
        </p:txBody>
      </p:sp>
      <p:sp>
        <p:nvSpPr>
          <p:cNvPr id="1449" name="Google Shape;1449;p138"/>
          <p:cNvSpPr txBox="1"/>
          <p:nvPr/>
        </p:nvSpPr>
        <p:spPr>
          <a:xfrm>
            <a:off x="817500" y="3670375"/>
            <a:ext cx="7509000" cy="857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(a:Person)-[:ACTED_IN]-&gt;(m:Movie)&lt;-[:DIRECTED]-(d:Person)</a:t>
            </a:r>
            <a:br>
              <a:rPr lang="en-US">
                <a:latin typeface="Courier New"/>
                <a:ea typeface="Courier New"/>
                <a:cs typeface="Courier New"/>
                <a:sym typeface="Courier New"/>
              </a:rPr>
            </a:br>
            <a:r>
              <a:rPr lang="en-US">
                <a:latin typeface="Courier New"/>
                <a:ea typeface="Courier New"/>
                <a:cs typeface="Courier New"/>
                <a:sym typeface="Courier New"/>
              </a:rPr>
              <a:t>WHERE m.released = 2000</a:t>
            </a:r>
            <a:br>
              <a:rPr lang="en-US">
                <a:latin typeface="Courier New"/>
                <a:ea typeface="Courier New"/>
                <a:cs typeface="Courier New"/>
                <a:sym typeface="Courier New"/>
              </a:rPr>
            </a:br>
            <a:r>
              <a:rPr lang="en-US">
                <a:latin typeface="Courier New"/>
                <a:ea typeface="Courier New"/>
                <a:cs typeface="Courier New"/>
                <a:sym typeface="Courier New"/>
              </a:rPr>
              <a:t>RETURN a.name, m.title, d.name</a:t>
            </a:r>
            <a:endParaRPr>
              <a:latin typeface="Courier New"/>
              <a:ea typeface="Courier New"/>
              <a:cs typeface="Courier New"/>
              <a:sym typeface="Courier New"/>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39"/>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1: Using two MATCH patterns </a:t>
            </a:r>
            <a:endParaRPr/>
          </a:p>
        </p:txBody>
      </p:sp>
      <p:sp>
        <p:nvSpPr>
          <p:cNvPr id="1456" name="Google Shape;1456;p139"/>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457" name="Google Shape;1457;p139"/>
          <p:cNvSpPr txBox="1"/>
          <p:nvPr>
            <p:ph idx="1" type="body"/>
          </p:nvPr>
        </p:nvSpPr>
        <p:spPr>
          <a:xfrm>
            <a:off x="205475" y="867150"/>
            <a:ext cx="91440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Find the actors who acted in the same movies as </a:t>
            </a:r>
            <a:r>
              <a:rPr i="1" lang="en-US"/>
              <a:t>Keanu Reeves</a:t>
            </a:r>
            <a:r>
              <a:rPr lang="en-US"/>
              <a:t>, but not when </a:t>
            </a:r>
            <a:r>
              <a:rPr i="1" lang="en-US"/>
              <a:t>Hugo Weaving</a:t>
            </a:r>
            <a:r>
              <a:rPr lang="en-US"/>
              <a:t> acted in the same movie:</a:t>
            </a:r>
            <a:endParaRPr/>
          </a:p>
        </p:txBody>
      </p:sp>
      <p:sp>
        <p:nvSpPr>
          <p:cNvPr id="1458" name="Google Shape;1458;p139"/>
          <p:cNvSpPr txBox="1"/>
          <p:nvPr/>
        </p:nvSpPr>
        <p:spPr>
          <a:xfrm>
            <a:off x="209550" y="1717950"/>
            <a:ext cx="8724900" cy="895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200">
                <a:latin typeface="Courier New"/>
                <a:ea typeface="Courier New"/>
                <a:cs typeface="Courier New"/>
                <a:sym typeface="Courier New"/>
              </a:rPr>
              <a:t>MATCH (keanu:Person)-[:ACTED_IN]-&gt;(movie:Movie)&lt;-[:ACTED_IN]-(n:Person), (hugo:Person)</a:t>
            </a:r>
            <a:br>
              <a:rPr lang="en-US" sz="1200">
                <a:latin typeface="Courier New"/>
                <a:ea typeface="Courier New"/>
                <a:cs typeface="Courier New"/>
                <a:sym typeface="Courier New"/>
              </a:rPr>
            </a:br>
            <a:r>
              <a:rPr lang="en-US" sz="1200">
                <a:latin typeface="Courier New"/>
                <a:ea typeface="Courier New"/>
                <a:cs typeface="Courier New"/>
                <a:sym typeface="Courier New"/>
              </a:rPr>
              <a:t>WHERE keanu.name=’Keanu Reeves’ AND hugo.name=’Hugo Weaving’ AND</a:t>
            </a:r>
            <a:br>
              <a:rPr lang="en-US" sz="1200">
                <a:latin typeface="Courier New"/>
                <a:ea typeface="Courier New"/>
                <a:cs typeface="Courier New"/>
                <a:sym typeface="Courier New"/>
              </a:rPr>
            </a:br>
            <a:r>
              <a:rPr lang="en-US" sz="1200">
                <a:latin typeface="Courier New"/>
                <a:ea typeface="Courier New"/>
                <a:cs typeface="Courier New"/>
                <a:sym typeface="Courier New"/>
              </a:rPr>
              <a:t>      NOT (hugo)-[:ACTED_IN]-&gt;(movie)</a:t>
            </a:r>
            <a:br>
              <a:rPr lang="en-US" sz="1200">
                <a:latin typeface="Courier New"/>
                <a:ea typeface="Courier New"/>
                <a:cs typeface="Courier New"/>
                <a:sym typeface="Courier New"/>
              </a:rPr>
            </a:br>
            <a:r>
              <a:rPr lang="en-US" sz="1200">
                <a:latin typeface="Courier New"/>
                <a:ea typeface="Courier New"/>
                <a:cs typeface="Courier New"/>
                <a:sym typeface="Courier New"/>
              </a:rPr>
              <a:t>RETURN n.name</a:t>
            </a:r>
            <a:endParaRPr sz="1200">
              <a:latin typeface="Courier New"/>
              <a:ea typeface="Courier New"/>
              <a:cs typeface="Courier New"/>
              <a:sym typeface="Courier New"/>
            </a:endParaRPr>
          </a:p>
        </p:txBody>
      </p:sp>
      <p:pic>
        <p:nvPicPr>
          <p:cNvPr id="1459" name="Google Shape;1459;p139"/>
          <p:cNvPicPr preferRelativeResize="0"/>
          <p:nvPr/>
        </p:nvPicPr>
        <p:blipFill>
          <a:blip r:embed="rId3">
            <a:alphaModFix/>
          </a:blip>
          <a:stretch>
            <a:fillRect/>
          </a:stretch>
        </p:blipFill>
        <p:spPr>
          <a:xfrm>
            <a:off x="205475" y="2904750"/>
            <a:ext cx="4976198" cy="1190775"/>
          </a:xfrm>
          <a:prstGeom prst="rect">
            <a:avLst/>
          </a:prstGeom>
          <a:noFill/>
          <a:ln cap="flat" cmpd="sng" w="9525">
            <a:solidFill>
              <a:srgbClr val="B7B7B7"/>
            </a:solidFill>
            <a:prstDash val="solid"/>
            <a:round/>
            <a:headEnd len="sm" w="sm" type="none"/>
            <a:tailEnd len="sm" w="sm" type="none"/>
          </a:ln>
        </p:spPr>
      </p:pic>
      <p:pic>
        <p:nvPicPr>
          <p:cNvPr id="1460" name="Google Shape;1460;p139"/>
          <p:cNvPicPr preferRelativeResize="0"/>
          <p:nvPr/>
        </p:nvPicPr>
        <p:blipFill>
          <a:blip r:embed="rId4">
            <a:alphaModFix/>
          </a:blip>
          <a:stretch>
            <a:fillRect/>
          </a:stretch>
        </p:blipFill>
        <p:spPr>
          <a:xfrm>
            <a:off x="5465824" y="2727225"/>
            <a:ext cx="3300224" cy="20377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40"/>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2: Using two MATCH patterns </a:t>
            </a:r>
            <a:endParaRPr/>
          </a:p>
        </p:txBody>
      </p:sp>
      <p:sp>
        <p:nvSpPr>
          <p:cNvPr id="1467" name="Google Shape;1467;p140"/>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468" name="Google Shape;1468;p140"/>
          <p:cNvSpPr txBox="1"/>
          <p:nvPr>
            <p:ph idx="1" type="body"/>
          </p:nvPr>
        </p:nvSpPr>
        <p:spPr>
          <a:xfrm>
            <a:off x="32950" y="867150"/>
            <a:ext cx="91440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Retrieve the movies that </a:t>
            </a:r>
            <a:r>
              <a:rPr i="1" lang="en-US"/>
              <a:t>Meg Ryan</a:t>
            </a:r>
            <a:r>
              <a:rPr lang="en-US"/>
              <a:t> acted in and their respective directors, as well as the other actors that acted in these movies:</a:t>
            </a:r>
            <a:endParaRPr/>
          </a:p>
        </p:txBody>
      </p:sp>
      <p:sp>
        <p:nvSpPr>
          <p:cNvPr id="1469" name="Google Shape;1469;p140"/>
          <p:cNvSpPr txBox="1"/>
          <p:nvPr/>
        </p:nvSpPr>
        <p:spPr>
          <a:xfrm>
            <a:off x="764100" y="1737225"/>
            <a:ext cx="8182800" cy="1002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(meg:Person)-[:ACTED_IN]-&gt;(m:Movie)&lt;-[:DIRECTED]-(d:Person),</a:t>
            </a:r>
            <a:br>
              <a:rPr lang="en-US">
                <a:latin typeface="Courier New"/>
                <a:ea typeface="Courier New"/>
                <a:cs typeface="Courier New"/>
                <a:sym typeface="Courier New"/>
              </a:rPr>
            </a:br>
            <a:r>
              <a:rPr lang="en-US">
                <a:latin typeface="Courier New"/>
                <a:ea typeface="Courier New"/>
                <a:cs typeface="Courier New"/>
                <a:sym typeface="Courier New"/>
              </a:rPr>
              <a:t>      (other:Person)-[:ACTED_IN]-&gt;(m)</a:t>
            </a:r>
            <a:br>
              <a:rPr lang="en-US">
                <a:latin typeface="Courier New"/>
                <a:ea typeface="Courier New"/>
                <a:cs typeface="Courier New"/>
                <a:sym typeface="Courier New"/>
              </a:rPr>
            </a:br>
            <a:r>
              <a:rPr lang="en-US">
                <a:latin typeface="Courier New"/>
                <a:ea typeface="Courier New"/>
                <a:cs typeface="Courier New"/>
                <a:sym typeface="Courier New"/>
              </a:rPr>
              <a:t>WHERE meg.name = 'Meg Ryan'</a:t>
            </a:r>
            <a:br>
              <a:rPr lang="en-US">
                <a:latin typeface="Courier New"/>
                <a:ea typeface="Courier New"/>
                <a:cs typeface="Courier New"/>
                <a:sym typeface="Courier New"/>
              </a:rPr>
            </a:br>
            <a:r>
              <a:rPr lang="en-US">
                <a:latin typeface="Courier New"/>
                <a:ea typeface="Courier New"/>
                <a:cs typeface="Courier New"/>
                <a:sym typeface="Courier New"/>
              </a:rPr>
              <a:t>RETURN m.title as movie, d.name AS director , other.name AS `co-actors`</a:t>
            </a:r>
            <a:endParaRPr>
              <a:latin typeface="Courier New"/>
              <a:ea typeface="Courier New"/>
              <a:cs typeface="Courier New"/>
              <a:sym typeface="Courier New"/>
            </a:endParaRPr>
          </a:p>
        </p:txBody>
      </p:sp>
      <p:pic>
        <p:nvPicPr>
          <p:cNvPr id="1470" name="Google Shape;1470;p140"/>
          <p:cNvPicPr preferRelativeResize="0"/>
          <p:nvPr/>
        </p:nvPicPr>
        <p:blipFill>
          <a:blip r:embed="rId3">
            <a:alphaModFix/>
          </a:blip>
          <a:stretch>
            <a:fillRect/>
          </a:stretch>
        </p:blipFill>
        <p:spPr>
          <a:xfrm>
            <a:off x="2727625" y="2790225"/>
            <a:ext cx="3579826" cy="2249201"/>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Google Shape;1476;p141"/>
          <p:cNvSpPr txBox="1"/>
          <p:nvPr>
            <p:ph type="title"/>
          </p:nvPr>
        </p:nvSpPr>
        <p:spPr>
          <a:xfrm>
            <a:off x="583335" y="41749"/>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Specifying varying length paths</a:t>
            </a:r>
            <a:endParaRPr/>
          </a:p>
        </p:txBody>
      </p:sp>
      <p:sp>
        <p:nvSpPr>
          <p:cNvPr id="1477" name="Google Shape;1477;p141"/>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478" name="Google Shape;1478;p141"/>
          <p:cNvSpPr txBox="1"/>
          <p:nvPr>
            <p:ph idx="1" type="body"/>
          </p:nvPr>
        </p:nvSpPr>
        <p:spPr>
          <a:xfrm>
            <a:off x="3126050" y="948443"/>
            <a:ext cx="8182800" cy="6906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Find all people who are exactly two hops </a:t>
            </a:r>
            <a:endParaRPr/>
          </a:p>
          <a:p>
            <a:pPr indent="0" lvl="0" marL="0" rtl="0" algn="l">
              <a:spcBef>
                <a:spcPts val="500"/>
              </a:spcBef>
              <a:spcAft>
                <a:spcPts val="0"/>
              </a:spcAft>
              <a:buNone/>
            </a:pPr>
            <a:r>
              <a:rPr lang="en-US"/>
              <a:t>away from </a:t>
            </a:r>
            <a:r>
              <a:rPr i="1" lang="en-US"/>
              <a:t>Paul Blythe</a:t>
            </a:r>
            <a:r>
              <a:rPr lang="en-US"/>
              <a:t>:</a:t>
            </a:r>
            <a:endParaRPr/>
          </a:p>
          <a:p>
            <a:pPr indent="0" lvl="0" marL="0" rtl="0" algn="l">
              <a:spcBef>
                <a:spcPts val="500"/>
              </a:spcBef>
              <a:spcAft>
                <a:spcPts val="0"/>
              </a:spcAft>
              <a:buNone/>
            </a:pPr>
            <a:r>
              <a:t/>
            </a:r>
            <a:endParaRPr/>
          </a:p>
        </p:txBody>
      </p:sp>
      <p:sp>
        <p:nvSpPr>
          <p:cNvPr id="1479" name="Google Shape;1479;p141"/>
          <p:cNvSpPr txBox="1"/>
          <p:nvPr/>
        </p:nvSpPr>
        <p:spPr>
          <a:xfrm>
            <a:off x="3126047" y="1967675"/>
            <a:ext cx="5403600" cy="755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(follower:Person)-[:FOLLOWS*2]-&gt;(p:Person)</a:t>
            </a:r>
            <a:br>
              <a:rPr lang="en-US">
                <a:latin typeface="Courier New"/>
                <a:ea typeface="Courier New"/>
                <a:cs typeface="Courier New"/>
                <a:sym typeface="Courier New"/>
              </a:rPr>
            </a:br>
            <a:r>
              <a:rPr lang="en-US">
                <a:latin typeface="Courier New"/>
                <a:ea typeface="Courier New"/>
                <a:cs typeface="Courier New"/>
                <a:sym typeface="Courier New"/>
              </a:rPr>
              <a:t>WHERE follower.name = 'Paul Blythe'</a:t>
            </a:r>
            <a:br>
              <a:rPr lang="en-US">
                <a:latin typeface="Courier New"/>
                <a:ea typeface="Courier New"/>
                <a:cs typeface="Courier New"/>
                <a:sym typeface="Courier New"/>
              </a:rPr>
            </a:br>
            <a:r>
              <a:rPr lang="en-US">
                <a:latin typeface="Courier New"/>
                <a:ea typeface="Courier New"/>
                <a:cs typeface="Courier New"/>
                <a:sym typeface="Courier New"/>
              </a:rPr>
              <a:t>RETURN p</a:t>
            </a:r>
            <a:endParaRPr>
              <a:latin typeface="Courier New"/>
              <a:ea typeface="Courier New"/>
              <a:cs typeface="Courier New"/>
              <a:sym typeface="Courier New"/>
            </a:endParaRPr>
          </a:p>
        </p:txBody>
      </p:sp>
      <p:pic>
        <p:nvPicPr>
          <p:cNvPr id="1480" name="Google Shape;1480;p141"/>
          <p:cNvPicPr preferRelativeResize="0"/>
          <p:nvPr/>
        </p:nvPicPr>
        <p:blipFill>
          <a:blip r:embed="rId3">
            <a:alphaModFix/>
          </a:blip>
          <a:stretch>
            <a:fillRect/>
          </a:stretch>
        </p:blipFill>
        <p:spPr>
          <a:xfrm>
            <a:off x="411350" y="990025"/>
            <a:ext cx="2489500" cy="1949025"/>
          </a:xfrm>
          <a:prstGeom prst="rect">
            <a:avLst/>
          </a:prstGeom>
          <a:noFill/>
          <a:ln cap="flat" cmpd="sng" w="9525">
            <a:solidFill>
              <a:srgbClr val="B7B7B7"/>
            </a:solidFill>
            <a:prstDash val="solid"/>
            <a:round/>
            <a:headEnd len="sm" w="sm" type="none"/>
            <a:tailEnd len="sm" w="sm" type="none"/>
          </a:ln>
        </p:spPr>
      </p:pic>
      <p:pic>
        <p:nvPicPr>
          <p:cNvPr id="1481" name="Google Shape;1481;p141"/>
          <p:cNvPicPr preferRelativeResize="0"/>
          <p:nvPr/>
        </p:nvPicPr>
        <p:blipFill>
          <a:blip r:embed="rId4">
            <a:alphaModFix/>
          </a:blip>
          <a:stretch>
            <a:fillRect/>
          </a:stretch>
        </p:blipFill>
        <p:spPr>
          <a:xfrm>
            <a:off x="3116686" y="2854825"/>
            <a:ext cx="5422341" cy="153655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6" name="Shape 1486"/>
        <p:cNvGrpSpPr/>
        <p:nvPr/>
      </p:nvGrpSpPr>
      <p:grpSpPr>
        <a:xfrm>
          <a:off x="0" y="0"/>
          <a:ext cx="0" cy="0"/>
          <a:chOff x="0" y="0"/>
          <a:chExt cx="0" cy="0"/>
        </a:xfrm>
      </p:grpSpPr>
      <p:sp>
        <p:nvSpPr>
          <p:cNvPr id="1487" name="Google Shape;1487;p142"/>
          <p:cNvSpPr txBox="1"/>
          <p:nvPr>
            <p:ph type="title"/>
          </p:nvPr>
        </p:nvSpPr>
        <p:spPr>
          <a:xfrm>
            <a:off x="583335" y="-59001"/>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Aggregation in Cypher</a:t>
            </a:r>
            <a:endParaRPr/>
          </a:p>
        </p:txBody>
      </p:sp>
      <p:sp>
        <p:nvSpPr>
          <p:cNvPr id="1488" name="Google Shape;1488;p142"/>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489" name="Google Shape;1489;p142"/>
          <p:cNvSpPr txBox="1"/>
          <p:nvPr/>
        </p:nvSpPr>
        <p:spPr>
          <a:xfrm>
            <a:off x="1736625" y="1917875"/>
            <a:ext cx="5440800" cy="771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 implicitly groups by a.name and d.name</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MATCH (a)-[:ACTED_IN]-&gt;(m)&lt;-[:DIRECTED]-(d)</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RETURN a.name, d.name, </a:t>
            </a:r>
            <a:r>
              <a:rPr b="1" lang="en-US">
                <a:latin typeface="Courier New"/>
                <a:ea typeface="Courier New"/>
                <a:cs typeface="Courier New"/>
                <a:sym typeface="Courier New"/>
              </a:rPr>
              <a:t>count(*)</a:t>
            </a:r>
            <a:br>
              <a:rPr lang="en-US">
                <a:latin typeface="Courier New"/>
                <a:ea typeface="Courier New"/>
                <a:cs typeface="Courier New"/>
                <a:sym typeface="Courier New"/>
              </a:rPr>
            </a:br>
            <a:endParaRPr>
              <a:latin typeface="Courier New"/>
              <a:ea typeface="Courier New"/>
              <a:cs typeface="Courier New"/>
              <a:sym typeface="Courier New"/>
            </a:endParaRPr>
          </a:p>
        </p:txBody>
      </p:sp>
      <p:sp>
        <p:nvSpPr>
          <p:cNvPr id="1490" name="Google Shape;1490;p142"/>
          <p:cNvSpPr txBox="1"/>
          <p:nvPr>
            <p:ph idx="1" type="body"/>
          </p:nvPr>
        </p:nvSpPr>
        <p:spPr>
          <a:xfrm>
            <a:off x="179963" y="523788"/>
            <a:ext cx="8989500" cy="690600"/>
          </a:xfrm>
          <a:prstGeom prst="rect">
            <a:avLst/>
          </a:prstGeom>
        </p:spPr>
        <p:txBody>
          <a:bodyPr anchorCtr="0" anchor="t" bIns="91425" lIns="91425" spcFirstLastPara="1" rIns="91425" wrap="square" tIns="91425">
            <a:noAutofit/>
          </a:bodyPr>
          <a:lstStyle/>
          <a:p>
            <a:pPr indent="-342900" lvl="0" marL="457200" rtl="0" algn="l">
              <a:spcBef>
                <a:spcPts val="500"/>
              </a:spcBef>
              <a:spcAft>
                <a:spcPts val="0"/>
              </a:spcAft>
              <a:buSzPts val="1800"/>
              <a:buChar char="•"/>
            </a:pPr>
            <a:r>
              <a:rPr lang="en-US" sz="1800"/>
              <a:t>Different from SQL - no need to specify a grouping key.</a:t>
            </a:r>
            <a:endParaRPr sz="1800"/>
          </a:p>
          <a:p>
            <a:pPr indent="-342900" lvl="0" marL="457200" rtl="0" algn="l">
              <a:spcBef>
                <a:spcPts val="0"/>
              </a:spcBef>
              <a:spcAft>
                <a:spcPts val="0"/>
              </a:spcAft>
              <a:buSzPts val="1800"/>
              <a:buChar char="•"/>
            </a:pPr>
            <a:r>
              <a:rPr lang="en-US" sz="1800">
                <a:solidFill>
                  <a:srgbClr val="30333A"/>
                </a:solidFill>
                <a:highlight>
                  <a:srgbClr val="FFFFFF"/>
                </a:highlight>
              </a:rPr>
              <a:t>As soon as you use an aggregation function, all non-aggregated result columns automatically become grouping keys.</a:t>
            </a:r>
            <a:endParaRPr sz="1800"/>
          </a:p>
          <a:p>
            <a:pPr indent="-342900" lvl="0" marL="457200" rtl="0" algn="l">
              <a:spcBef>
                <a:spcPts val="0"/>
              </a:spcBef>
              <a:spcAft>
                <a:spcPts val="0"/>
              </a:spcAft>
              <a:buSzPts val="1800"/>
              <a:buChar char="•"/>
            </a:pPr>
            <a:r>
              <a:rPr lang="en-US" sz="1800"/>
              <a:t>Implicit grouping based upon fields in the RETURN clause.</a:t>
            </a:r>
            <a:endParaRPr sz="1800"/>
          </a:p>
          <a:p>
            <a:pPr indent="0" lvl="0" marL="0" rtl="0" algn="l">
              <a:spcBef>
                <a:spcPts val="500"/>
              </a:spcBef>
              <a:spcAft>
                <a:spcPts val="0"/>
              </a:spcAft>
              <a:buNone/>
            </a:pPr>
            <a:r>
              <a:t/>
            </a:r>
            <a:endParaRPr/>
          </a:p>
          <a:p>
            <a:pPr indent="0" lvl="0" marL="0" rtl="0" algn="l">
              <a:spcBef>
                <a:spcPts val="500"/>
              </a:spcBef>
              <a:spcAft>
                <a:spcPts val="0"/>
              </a:spcAft>
              <a:buNone/>
            </a:pPr>
            <a:r>
              <a:t/>
            </a:r>
            <a:endParaRPr/>
          </a:p>
        </p:txBody>
      </p:sp>
      <p:pic>
        <p:nvPicPr>
          <p:cNvPr id="1491" name="Google Shape;1491;p142"/>
          <p:cNvPicPr preferRelativeResize="0"/>
          <p:nvPr/>
        </p:nvPicPr>
        <p:blipFill>
          <a:blip r:embed="rId3">
            <a:alphaModFix/>
          </a:blip>
          <a:stretch>
            <a:fillRect/>
          </a:stretch>
        </p:blipFill>
        <p:spPr>
          <a:xfrm>
            <a:off x="2753000" y="2728175"/>
            <a:ext cx="3638023" cy="2311251"/>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43"/>
          <p:cNvSpPr txBox="1"/>
          <p:nvPr>
            <p:ph type="title"/>
          </p:nvPr>
        </p:nvSpPr>
        <p:spPr>
          <a:xfrm>
            <a:off x="583335" y="41749"/>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Collecting results</a:t>
            </a:r>
            <a:endParaRPr/>
          </a:p>
        </p:txBody>
      </p:sp>
      <p:sp>
        <p:nvSpPr>
          <p:cNvPr id="1498" name="Google Shape;1498;p143"/>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499" name="Google Shape;1499;p143"/>
          <p:cNvSpPr txBox="1"/>
          <p:nvPr>
            <p:ph idx="1" type="body"/>
          </p:nvPr>
        </p:nvSpPr>
        <p:spPr>
          <a:xfrm>
            <a:off x="480598" y="636241"/>
            <a:ext cx="8182800" cy="34110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Find the movies that Tom Cruise acted in and return them</a:t>
            </a:r>
            <a:endParaRPr/>
          </a:p>
          <a:p>
            <a:pPr indent="0" lvl="0" marL="0" rtl="0" algn="l">
              <a:spcBef>
                <a:spcPts val="500"/>
              </a:spcBef>
              <a:spcAft>
                <a:spcPts val="0"/>
              </a:spcAft>
              <a:buNone/>
            </a:pPr>
            <a:r>
              <a:rPr lang="en-US"/>
              <a:t>as a list:</a:t>
            </a:r>
            <a:endParaRPr/>
          </a:p>
          <a:p>
            <a:pPr indent="0" lvl="0" marL="0" rtl="0" algn="l">
              <a:spcBef>
                <a:spcPts val="500"/>
              </a:spcBef>
              <a:spcAft>
                <a:spcPts val="0"/>
              </a:spcAft>
              <a:buNone/>
            </a:pPr>
            <a:r>
              <a:t/>
            </a:r>
            <a:endParaRPr/>
          </a:p>
        </p:txBody>
      </p:sp>
      <p:sp>
        <p:nvSpPr>
          <p:cNvPr id="1500" name="Google Shape;1500;p143"/>
          <p:cNvSpPr txBox="1"/>
          <p:nvPr/>
        </p:nvSpPr>
        <p:spPr>
          <a:xfrm>
            <a:off x="1126500" y="1570975"/>
            <a:ext cx="5868600" cy="772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(p:Person)-[:ACTED_IN]-&gt;(m:Movie)</a:t>
            </a:r>
            <a:br>
              <a:rPr lang="en-US">
                <a:latin typeface="Courier New"/>
                <a:ea typeface="Courier New"/>
                <a:cs typeface="Courier New"/>
                <a:sym typeface="Courier New"/>
              </a:rPr>
            </a:br>
            <a:r>
              <a:rPr lang="en-US">
                <a:latin typeface="Courier New"/>
                <a:ea typeface="Courier New"/>
                <a:cs typeface="Courier New"/>
                <a:sym typeface="Courier New"/>
              </a:rPr>
              <a:t>WHERE p.name ='Tom Cruise'</a:t>
            </a:r>
            <a:br>
              <a:rPr lang="en-US">
                <a:latin typeface="Courier New"/>
                <a:ea typeface="Courier New"/>
                <a:cs typeface="Courier New"/>
                <a:sym typeface="Courier New"/>
              </a:rPr>
            </a:br>
            <a:r>
              <a:rPr lang="en-US">
                <a:latin typeface="Courier New"/>
                <a:ea typeface="Courier New"/>
                <a:cs typeface="Courier New"/>
                <a:sym typeface="Courier New"/>
              </a:rPr>
              <a:t>RETURN </a:t>
            </a:r>
            <a:r>
              <a:rPr b="1" lang="en-US">
                <a:latin typeface="Courier New"/>
                <a:ea typeface="Courier New"/>
                <a:cs typeface="Courier New"/>
                <a:sym typeface="Courier New"/>
              </a:rPr>
              <a:t>collect</a:t>
            </a:r>
            <a:r>
              <a:rPr lang="en-US">
                <a:latin typeface="Courier New"/>
                <a:ea typeface="Courier New"/>
                <a:cs typeface="Courier New"/>
                <a:sym typeface="Courier New"/>
              </a:rPr>
              <a:t>(m.title) AS `movies for Tom Cruise`</a:t>
            </a:r>
            <a:endParaRPr>
              <a:latin typeface="Courier New"/>
              <a:ea typeface="Courier New"/>
              <a:cs typeface="Courier New"/>
              <a:sym typeface="Courier New"/>
            </a:endParaRPr>
          </a:p>
        </p:txBody>
      </p:sp>
      <p:pic>
        <p:nvPicPr>
          <p:cNvPr id="1501" name="Google Shape;1501;p143"/>
          <p:cNvPicPr preferRelativeResize="0"/>
          <p:nvPr/>
        </p:nvPicPr>
        <p:blipFill>
          <a:blip r:embed="rId3">
            <a:alphaModFix/>
          </a:blip>
          <a:stretch>
            <a:fillRect/>
          </a:stretch>
        </p:blipFill>
        <p:spPr>
          <a:xfrm>
            <a:off x="154450" y="2552950"/>
            <a:ext cx="8815350" cy="14943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Google Shape;1507;p144"/>
          <p:cNvSpPr txBox="1"/>
          <p:nvPr>
            <p:ph type="title"/>
          </p:nvPr>
        </p:nvSpPr>
        <p:spPr>
          <a:xfrm>
            <a:off x="583335" y="41749"/>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Counting results</a:t>
            </a:r>
            <a:endParaRPr/>
          </a:p>
        </p:txBody>
      </p:sp>
      <p:sp>
        <p:nvSpPr>
          <p:cNvPr id="1508" name="Google Shape;1508;p144"/>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509" name="Google Shape;1509;p144"/>
          <p:cNvSpPr txBox="1"/>
          <p:nvPr>
            <p:ph idx="1" type="body"/>
          </p:nvPr>
        </p:nvSpPr>
        <p:spPr>
          <a:xfrm>
            <a:off x="209475" y="644469"/>
            <a:ext cx="8182800" cy="10356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Find all of the actors and directors who worked on a movie, return the count of the number paths found between actors and directors and collect the movies as a list:</a:t>
            </a:r>
            <a:endParaRPr/>
          </a:p>
          <a:p>
            <a:pPr indent="0" lvl="0" marL="0" rtl="0" algn="l">
              <a:spcBef>
                <a:spcPts val="500"/>
              </a:spcBef>
              <a:spcAft>
                <a:spcPts val="0"/>
              </a:spcAft>
              <a:buNone/>
            </a:pPr>
            <a:r>
              <a:t/>
            </a:r>
            <a:endParaRPr/>
          </a:p>
        </p:txBody>
      </p:sp>
      <p:sp>
        <p:nvSpPr>
          <p:cNvPr id="1510" name="Google Shape;1510;p144"/>
          <p:cNvSpPr txBox="1"/>
          <p:nvPr/>
        </p:nvSpPr>
        <p:spPr>
          <a:xfrm>
            <a:off x="316325" y="1811475"/>
            <a:ext cx="8449800" cy="772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(actor:Person)-[:ACTED_IN]-&gt;(m:Movie)&lt;-[:DIRECTED]-(director:Person)</a:t>
            </a:r>
            <a:br>
              <a:rPr lang="en-US">
                <a:latin typeface="Courier New"/>
                <a:ea typeface="Courier New"/>
                <a:cs typeface="Courier New"/>
                <a:sym typeface="Courier New"/>
              </a:rPr>
            </a:br>
            <a:r>
              <a:rPr lang="en-US">
                <a:latin typeface="Courier New"/>
                <a:ea typeface="Courier New"/>
                <a:cs typeface="Courier New"/>
                <a:sym typeface="Courier New"/>
              </a:rPr>
              <a:t>RETURN actor.name, director.name, </a:t>
            </a:r>
            <a:r>
              <a:rPr b="1" lang="en-US">
                <a:latin typeface="Courier New"/>
                <a:ea typeface="Courier New"/>
                <a:cs typeface="Courier New"/>
                <a:sym typeface="Courier New"/>
              </a:rPr>
              <a:t>count</a:t>
            </a:r>
            <a:r>
              <a:rPr lang="en-US">
                <a:latin typeface="Courier New"/>
                <a:ea typeface="Courier New"/>
                <a:cs typeface="Courier New"/>
                <a:sym typeface="Courier New"/>
              </a:rPr>
              <a:t>(m) AS collaborations,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       collect(m.title) AS movies</a:t>
            </a:r>
            <a:endParaRPr>
              <a:latin typeface="Courier New"/>
              <a:ea typeface="Courier New"/>
              <a:cs typeface="Courier New"/>
              <a:sym typeface="Courier New"/>
            </a:endParaRPr>
          </a:p>
        </p:txBody>
      </p:sp>
      <p:pic>
        <p:nvPicPr>
          <p:cNvPr id="1511" name="Google Shape;1511;p144"/>
          <p:cNvPicPr preferRelativeResize="0"/>
          <p:nvPr/>
        </p:nvPicPr>
        <p:blipFill>
          <a:blip r:embed="rId3">
            <a:alphaModFix/>
          </a:blip>
          <a:stretch>
            <a:fillRect/>
          </a:stretch>
        </p:blipFill>
        <p:spPr>
          <a:xfrm>
            <a:off x="2177258" y="2649350"/>
            <a:ext cx="4247219" cy="2255026"/>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sp>
        <p:nvSpPr>
          <p:cNvPr id="1517" name="Google Shape;1517;p145"/>
          <p:cNvSpPr txBox="1"/>
          <p:nvPr>
            <p:ph type="title"/>
          </p:nvPr>
        </p:nvSpPr>
        <p:spPr>
          <a:xfrm>
            <a:off x="625589" y="89776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Exercise 5: </a:t>
            </a:r>
            <a:endParaRPr/>
          </a:p>
          <a:p>
            <a:pPr indent="0" lvl="0" marL="0" rtl="0" algn="l">
              <a:spcBef>
                <a:spcPts val="0"/>
              </a:spcBef>
              <a:spcAft>
                <a:spcPts val="0"/>
              </a:spcAft>
              <a:buNone/>
            </a:pPr>
            <a:r>
              <a:rPr lang="en-US"/>
              <a:t>Controlling query processing</a:t>
            </a:r>
            <a:endParaRPr/>
          </a:p>
        </p:txBody>
      </p:sp>
      <p:sp>
        <p:nvSpPr>
          <p:cNvPr id="1518" name="Google Shape;1518;p145"/>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F2F2F2"/>
                </a:solidFill>
              </a:rPr>
              <a:t>‹#›</a:t>
            </a:fld>
            <a:endParaRPr>
              <a:solidFill>
                <a:srgbClr val="F2F2F2"/>
              </a:solidFill>
            </a:endParaRPr>
          </a:p>
        </p:txBody>
      </p:sp>
      <p:sp>
        <p:nvSpPr>
          <p:cNvPr id="1519" name="Google Shape;1519;p145"/>
          <p:cNvSpPr txBox="1"/>
          <p:nvPr>
            <p:ph idx="1" type="body"/>
          </p:nvPr>
        </p:nvSpPr>
        <p:spPr>
          <a:xfrm>
            <a:off x="639710" y="2969728"/>
            <a:ext cx="7488300" cy="2069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2200">
                <a:solidFill>
                  <a:srgbClr val="FFFFFF"/>
                </a:solidFill>
                <a:latin typeface="Arial"/>
                <a:ea typeface="Arial"/>
                <a:cs typeface="Arial"/>
                <a:sym typeface="Arial"/>
              </a:rPr>
              <a:t>In Neo4j Browser: </a:t>
            </a:r>
            <a:endParaRPr b="1" sz="2200">
              <a:solidFill>
                <a:srgbClr val="FFFFFF"/>
              </a:solidFill>
              <a:latin typeface="Arial"/>
              <a:ea typeface="Arial"/>
              <a:cs typeface="Arial"/>
              <a:sym typeface="Arial"/>
            </a:endParaRPr>
          </a:p>
          <a:p>
            <a:pPr indent="0" lvl="0" marL="0" rtl="0" algn="l">
              <a:lnSpc>
                <a:spcPct val="150000"/>
              </a:lnSpc>
              <a:spcBef>
                <a:spcPts val="1100"/>
              </a:spcBef>
              <a:spcAft>
                <a:spcPts val="0"/>
              </a:spcAft>
              <a:buNone/>
            </a:pPr>
            <a:r>
              <a:rPr lang="en-US" sz="2200">
                <a:latin typeface="Arial"/>
                <a:ea typeface="Arial"/>
                <a:cs typeface="Arial"/>
                <a:sym typeface="Arial"/>
              </a:rPr>
              <a:t>:play intro-exercises</a:t>
            </a:r>
            <a:endParaRPr sz="2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en-US" sz="2200">
                <a:solidFill>
                  <a:srgbClr val="FFFFFF"/>
                </a:solidFill>
                <a:latin typeface="Arial"/>
                <a:ea typeface="Arial"/>
                <a:cs typeface="Arial"/>
                <a:sym typeface="Arial"/>
              </a:rPr>
              <a:t>Then follow instructions for Exercise 5.</a:t>
            </a:r>
            <a:endParaRPr sz="2200">
              <a:solidFill>
                <a:srgbClr val="FFFFFF"/>
              </a:solidFill>
              <a:latin typeface="Arial"/>
              <a:ea typeface="Arial"/>
              <a:cs typeface="Arial"/>
              <a:sym typeface="Arial"/>
            </a:endParaRPr>
          </a:p>
          <a:p>
            <a:pPr indent="0" lvl="0" marL="0" rtl="0" algn="l">
              <a:spcBef>
                <a:spcPts val="5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611489" y="1615214"/>
            <a:ext cx="7516500" cy="76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Font typeface="Open Sans ExtraBold"/>
              <a:buNone/>
            </a:pPr>
            <a:r>
              <a:rPr lang="en-US"/>
              <a:t>Graph Databases &amp;</a:t>
            </a:r>
            <a:endParaRPr/>
          </a:p>
          <a:p>
            <a:pPr indent="0" lvl="0" marL="0" marR="0" rtl="0" algn="l">
              <a:spcBef>
                <a:spcPts val="0"/>
              </a:spcBef>
              <a:spcAft>
                <a:spcPts val="0"/>
              </a:spcAft>
              <a:buClr>
                <a:schemeClr val="lt1"/>
              </a:buClr>
              <a:buFont typeface="Open Sans ExtraBold"/>
              <a:buNone/>
            </a:pPr>
            <a:r>
              <a:rPr lang="en-US"/>
              <a:t>Index-Free Adjacency</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4" name="Shape 1524"/>
        <p:cNvGrpSpPr/>
        <p:nvPr/>
      </p:nvGrpSpPr>
      <p:grpSpPr>
        <a:xfrm>
          <a:off x="0" y="0"/>
          <a:ext cx="0" cy="0"/>
          <a:chOff x="0" y="0"/>
          <a:chExt cx="0" cy="0"/>
        </a:xfrm>
      </p:grpSpPr>
      <p:sp>
        <p:nvSpPr>
          <p:cNvPr id="1525" name="Google Shape;1525;p146"/>
          <p:cNvSpPr txBox="1"/>
          <p:nvPr>
            <p:ph type="title"/>
          </p:nvPr>
        </p:nvSpPr>
        <p:spPr>
          <a:xfrm>
            <a:off x="611489" y="161521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Check your understanding</a:t>
            </a:r>
            <a:endParaRPr/>
          </a:p>
        </p:txBody>
      </p:sp>
      <p:sp>
        <p:nvSpPr>
          <p:cNvPr id="1526" name="Google Shape;1526;p146"/>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1" name="Shape 1531"/>
        <p:cNvGrpSpPr/>
        <p:nvPr/>
      </p:nvGrpSpPr>
      <p:grpSpPr>
        <a:xfrm>
          <a:off x="0" y="0"/>
          <a:ext cx="0" cy="0"/>
          <a:chOff x="0" y="0"/>
          <a:chExt cx="0" cy="0"/>
        </a:xfrm>
      </p:grpSpPr>
      <p:sp>
        <p:nvSpPr>
          <p:cNvPr id="1532" name="Google Shape;1532;p147"/>
          <p:cNvSpPr txBox="1"/>
          <p:nvPr>
            <p:ph type="title"/>
          </p:nvPr>
        </p:nvSpPr>
        <p:spPr>
          <a:xfrm>
            <a:off x="526726" y="1302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1</a:t>
            </a:r>
            <a:endParaRPr>
              <a:solidFill>
                <a:srgbClr val="666666"/>
              </a:solidFill>
            </a:endParaRPr>
          </a:p>
        </p:txBody>
      </p:sp>
      <p:sp>
        <p:nvSpPr>
          <p:cNvPr id="1533" name="Google Shape;1533;p147"/>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8B8B8B"/>
                </a:solidFill>
              </a:rPr>
              <a:t>‹#›</a:t>
            </a:fld>
            <a:endParaRPr>
              <a:solidFill>
                <a:srgbClr val="8B8B8B"/>
              </a:solidFill>
            </a:endParaRPr>
          </a:p>
        </p:txBody>
      </p:sp>
      <p:sp>
        <p:nvSpPr>
          <p:cNvPr id="1534" name="Google Shape;1534;p147"/>
          <p:cNvSpPr txBox="1"/>
          <p:nvPr/>
        </p:nvSpPr>
        <p:spPr>
          <a:xfrm>
            <a:off x="420100" y="1377475"/>
            <a:ext cx="8450400" cy="300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595959"/>
                </a:solidFill>
              </a:rPr>
              <a:t>Suppose you want to add a </a:t>
            </a:r>
            <a:r>
              <a:rPr lang="en-US" sz="1800">
                <a:solidFill>
                  <a:srgbClr val="595959"/>
                </a:solidFill>
                <a:latin typeface="Courier New"/>
                <a:ea typeface="Courier New"/>
                <a:cs typeface="Courier New"/>
                <a:sym typeface="Courier New"/>
              </a:rPr>
              <a:t>WHERE</a:t>
            </a:r>
            <a:r>
              <a:rPr lang="en-US" sz="1800">
                <a:solidFill>
                  <a:srgbClr val="595959"/>
                </a:solidFill>
              </a:rPr>
              <a:t> clause at the end of this statement to filter the results retrieved.   </a:t>
            </a:r>
            <a:endParaRPr sz="1800">
              <a:solidFill>
                <a:srgbClr val="595959"/>
              </a:solidFill>
            </a:endParaRPr>
          </a:p>
          <a:p>
            <a:pPr indent="0" lvl="0" marL="0" rtl="0" algn="l">
              <a:lnSpc>
                <a:spcPct val="100000"/>
              </a:lnSpc>
              <a:spcBef>
                <a:spcPts val="1600"/>
              </a:spcBef>
              <a:spcAft>
                <a:spcPts val="0"/>
              </a:spcAft>
              <a:buNone/>
            </a:pPr>
            <a:r>
              <a:rPr lang="en-US">
                <a:latin typeface="Courier New"/>
                <a:ea typeface="Courier New"/>
                <a:cs typeface="Courier New"/>
                <a:sym typeface="Courier New"/>
              </a:rPr>
              <a:t>MATCH (p:Person)-[rel]-&gt;(m:Movie)&lt;-[:PRODUCED]-(:Person)</a:t>
            </a:r>
            <a:endParaRPr>
              <a:latin typeface="Courier New"/>
              <a:ea typeface="Courier New"/>
              <a:cs typeface="Courier New"/>
              <a:sym typeface="Courier New"/>
            </a:endParaRPr>
          </a:p>
          <a:p>
            <a:pPr indent="0" lvl="0" marL="0" rtl="0" algn="l">
              <a:lnSpc>
                <a:spcPct val="100000"/>
              </a:lnSpc>
              <a:spcBef>
                <a:spcPts val="1600"/>
              </a:spcBef>
              <a:spcAft>
                <a:spcPts val="0"/>
              </a:spcAft>
              <a:buNone/>
            </a:pPr>
            <a:r>
              <a:rPr lang="en-US" sz="1800">
                <a:solidFill>
                  <a:srgbClr val="595959"/>
                </a:solidFill>
              </a:rPr>
              <a:t>What variables, can you test in the </a:t>
            </a:r>
            <a:r>
              <a:rPr lang="en-US" sz="1800">
                <a:solidFill>
                  <a:srgbClr val="595959"/>
                </a:solidFill>
                <a:latin typeface="Courier New"/>
                <a:ea typeface="Courier New"/>
                <a:cs typeface="Courier New"/>
                <a:sym typeface="Courier New"/>
              </a:rPr>
              <a:t>WHERE</a:t>
            </a:r>
            <a:r>
              <a:rPr lang="en-US" sz="1800">
                <a:solidFill>
                  <a:srgbClr val="595959"/>
                </a:solidFill>
              </a:rPr>
              <a:t> clause:</a:t>
            </a:r>
            <a:endParaRPr sz="1800">
              <a:solidFill>
                <a:srgbClr val="595959"/>
              </a:solidFill>
            </a:endParaRPr>
          </a:p>
          <a:p>
            <a:pPr indent="0" lvl="0" marL="0" rtl="0" algn="l">
              <a:lnSpc>
                <a:spcPct val="100000"/>
              </a:lnSpc>
              <a:spcBef>
                <a:spcPts val="1600"/>
              </a:spcBef>
              <a:spcAft>
                <a:spcPts val="0"/>
              </a:spcAft>
              <a:buNone/>
            </a:pPr>
            <a:r>
              <a:rPr lang="en-US" sz="1800">
                <a:solidFill>
                  <a:srgbClr val="595959"/>
                </a:solidFill>
              </a:rPr>
              <a:t>Select the correct answers.</a:t>
            </a:r>
            <a:endParaRPr sz="1800">
              <a:solidFill>
                <a:srgbClr val="595959"/>
              </a:solidFill>
            </a:endParaRPr>
          </a:p>
          <a:p>
            <a:pPr indent="0" lvl="0" marL="0" rtl="0" algn="l">
              <a:lnSpc>
                <a:spcPct val="100000"/>
              </a:lnSpc>
              <a:spcBef>
                <a:spcPts val="1600"/>
              </a:spcBef>
              <a:spcAft>
                <a:spcPts val="0"/>
              </a:spcAft>
              <a:buNone/>
            </a:pPr>
            <a:r>
              <a:rPr lang="en-US" sz="1800">
                <a:solidFill>
                  <a:srgbClr val="595959"/>
                </a:solidFill>
              </a:rPr>
              <a:t>❏ p</a:t>
            </a:r>
            <a:endParaRPr sz="1800">
              <a:solidFill>
                <a:srgbClr val="595959"/>
              </a:solidFill>
            </a:endParaRPr>
          </a:p>
          <a:p>
            <a:pPr indent="0" lvl="0" marL="0" rtl="0" algn="l">
              <a:lnSpc>
                <a:spcPct val="100000"/>
              </a:lnSpc>
              <a:spcBef>
                <a:spcPts val="1600"/>
              </a:spcBef>
              <a:spcAft>
                <a:spcPts val="0"/>
              </a:spcAft>
              <a:buNone/>
            </a:pPr>
            <a:r>
              <a:rPr lang="en-US" sz="1800">
                <a:solidFill>
                  <a:srgbClr val="595959"/>
                </a:solidFill>
              </a:rPr>
              <a:t>❏ rel</a:t>
            </a:r>
            <a:endParaRPr sz="1800">
              <a:solidFill>
                <a:srgbClr val="595959"/>
              </a:solidFill>
            </a:endParaRPr>
          </a:p>
          <a:p>
            <a:pPr indent="0" lvl="0" marL="0" rtl="0" algn="l">
              <a:lnSpc>
                <a:spcPct val="100000"/>
              </a:lnSpc>
              <a:spcBef>
                <a:spcPts val="1600"/>
              </a:spcBef>
              <a:spcAft>
                <a:spcPts val="0"/>
              </a:spcAft>
              <a:buNone/>
            </a:pPr>
            <a:r>
              <a:rPr lang="en-US" sz="1800">
                <a:solidFill>
                  <a:srgbClr val="595959"/>
                </a:solidFill>
              </a:rPr>
              <a:t>❏ m</a:t>
            </a:r>
            <a:endParaRPr sz="1800">
              <a:solidFill>
                <a:srgbClr val="595959"/>
              </a:solidFill>
            </a:endParaRPr>
          </a:p>
          <a:p>
            <a:pPr indent="0" lvl="0" marL="0" rtl="0" algn="l">
              <a:lnSpc>
                <a:spcPct val="100000"/>
              </a:lnSpc>
              <a:spcBef>
                <a:spcPts val="1600"/>
              </a:spcBef>
              <a:spcAft>
                <a:spcPts val="1600"/>
              </a:spcAft>
              <a:buNone/>
            </a:pPr>
            <a:r>
              <a:rPr lang="en-US" sz="1800">
                <a:solidFill>
                  <a:srgbClr val="595959"/>
                </a:solidFill>
              </a:rPr>
              <a:t>❏ PRODUCED</a:t>
            </a:r>
            <a:endParaRPr sz="1800">
              <a:solidFill>
                <a:srgbClr val="595959"/>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Google Shape;1540;p148"/>
          <p:cNvSpPr txBox="1"/>
          <p:nvPr>
            <p:ph type="title"/>
          </p:nvPr>
        </p:nvSpPr>
        <p:spPr>
          <a:xfrm>
            <a:off x="526726" y="1302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1</a:t>
            </a:r>
            <a:endParaRPr>
              <a:solidFill>
                <a:srgbClr val="666666"/>
              </a:solidFill>
            </a:endParaRPr>
          </a:p>
        </p:txBody>
      </p:sp>
      <p:sp>
        <p:nvSpPr>
          <p:cNvPr id="1541" name="Google Shape;1541;p148"/>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8B8B8B"/>
                </a:solidFill>
              </a:rPr>
              <a:t>‹#›</a:t>
            </a:fld>
            <a:endParaRPr>
              <a:solidFill>
                <a:srgbClr val="8B8B8B"/>
              </a:solidFill>
            </a:endParaRPr>
          </a:p>
        </p:txBody>
      </p:sp>
      <p:sp>
        <p:nvSpPr>
          <p:cNvPr id="1542" name="Google Shape;1542;p148"/>
          <p:cNvSpPr txBox="1"/>
          <p:nvPr/>
        </p:nvSpPr>
        <p:spPr>
          <a:xfrm>
            <a:off x="420100" y="1377475"/>
            <a:ext cx="8450400" cy="300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1800">
                <a:solidFill>
                  <a:srgbClr val="595959"/>
                </a:solidFill>
              </a:rPr>
              <a:t>Suppose you want to add a </a:t>
            </a:r>
            <a:r>
              <a:rPr lang="en-US" sz="1800">
                <a:solidFill>
                  <a:srgbClr val="595959"/>
                </a:solidFill>
                <a:latin typeface="Courier New"/>
                <a:ea typeface="Courier New"/>
                <a:cs typeface="Courier New"/>
                <a:sym typeface="Courier New"/>
              </a:rPr>
              <a:t>WHERE</a:t>
            </a:r>
            <a:r>
              <a:rPr lang="en-US" sz="1800">
                <a:solidFill>
                  <a:srgbClr val="595959"/>
                </a:solidFill>
              </a:rPr>
              <a:t> clause at the end of this statement to filter the results retrieved.   </a:t>
            </a:r>
            <a:endParaRPr sz="1800">
              <a:solidFill>
                <a:srgbClr val="595959"/>
              </a:solidFill>
            </a:endParaRPr>
          </a:p>
          <a:p>
            <a:pPr indent="0" lvl="0" marL="0" rtl="0" algn="l">
              <a:lnSpc>
                <a:spcPct val="100000"/>
              </a:lnSpc>
              <a:spcBef>
                <a:spcPts val="1600"/>
              </a:spcBef>
              <a:spcAft>
                <a:spcPts val="0"/>
              </a:spcAft>
              <a:buNone/>
            </a:pPr>
            <a:r>
              <a:rPr lang="en-US">
                <a:latin typeface="Courier New"/>
                <a:ea typeface="Courier New"/>
                <a:cs typeface="Courier New"/>
                <a:sym typeface="Courier New"/>
              </a:rPr>
              <a:t>MATCH (p:Person)-[rel]-&gt;(m:Movie)&lt;-[:PRODUCED]-(:Person)</a:t>
            </a:r>
            <a:endParaRPr>
              <a:latin typeface="Courier New"/>
              <a:ea typeface="Courier New"/>
              <a:cs typeface="Courier New"/>
              <a:sym typeface="Courier New"/>
            </a:endParaRPr>
          </a:p>
          <a:p>
            <a:pPr indent="0" lvl="0" marL="0" rtl="0" algn="l">
              <a:lnSpc>
                <a:spcPct val="100000"/>
              </a:lnSpc>
              <a:spcBef>
                <a:spcPts val="1600"/>
              </a:spcBef>
              <a:spcAft>
                <a:spcPts val="0"/>
              </a:spcAft>
              <a:buNone/>
            </a:pPr>
            <a:r>
              <a:rPr lang="en-US" sz="1800">
                <a:solidFill>
                  <a:srgbClr val="595959"/>
                </a:solidFill>
              </a:rPr>
              <a:t>What variables, can you test in the </a:t>
            </a:r>
            <a:r>
              <a:rPr lang="en-US" sz="1800">
                <a:solidFill>
                  <a:srgbClr val="595959"/>
                </a:solidFill>
                <a:latin typeface="Courier New"/>
                <a:ea typeface="Courier New"/>
                <a:cs typeface="Courier New"/>
                <a:sym typeface="Courier New"/>
              </a:rPr>
              <a:t>WHERE</a:t>
            </a:r>
            <a:r>
              <a:rPr lang="en-US" sz="1800">
                <a:solidFill>
                  <a:srgbClr val="595959"/>
                </a:solidFill>
              </a:rPr>
              <a:t> clause:</a:t>
            </a:r>
            <a:endParaRPr sz="1800">
              <a:solidFill>
                <a:srgbClr val="595959"/>
              </a:solidFill>
            </a:endParaRPr>
          </a:p>
          <a:p>
            <a:pPr indent="0" lvl="0" marL="0" rtl="0" algn="l">
              <a:lnSpc>
                <a:spcPct val="100000"/>
              </a:lnSpc>
              <a:spcBef>
                <a:spcPts val="1600"/>
              </a:spcBef>
              <a:spcAft>
                <a:spcPts val="0"/>
              </a:spcAft>
              <a:buNone/>
            </a:pPr>
            <a:r>
              <a:rPr lang="en-US" sz="1800">
                <a:solidFill>
                  <a:srgbClr val="595959"/>
                </a:solidFill>
              </a:rPr>
              <a:t>Select the correct answers.</a:t>
            </a:r>
            <a:endParaRPr sz="1800">
              <a:solidFill>
                <a:srgbClr val="595959"/>
              </a:solidFill>
            </a:endParaRPr>
          </a:p>
          <a:p>
            <a:pPr indent="0" lvl="0" marL="0" rtl="0" algn="l">
              <a:lnSpc>
                <a:spcPct val="100000"/>
              </a:lnSpc>
              <a:spcBef>
                <a:spcPts val="1600"/>
              </a:spcBef>
              <a:spcAft>
                <a:spcPts val="0"/>
              </a:spcAft>
              <a:buNone/>
            </a:pPr>
            <a:r>
              <a:rPr lang="en-US" sz="1800">
                <a:solidFill>
                  <a:srgbClr val="595959"/>
                </a:solidFill>
              </a:rPr>
              <a:t>✅  p</a:t>
            </a:r>
            <a:endParaRPr sz="1800">
              <a:solidFill>
                <a:srgbClr val="595959"/>
              </a:solidFill>
            </a:endParaRPr>
          </a:p>
          <a:p>
            <a:pPr indent="0" lvl="0" marL="0" rtl="0" algn="l">
              <a:lnSpc>
                <a:spcPct val="100000"/>
              </a:lnSpc>
              <a:spcBef>
                <a:spcPts val="1600"/>
              </a:spcBef>
              <a:spcAft>
                <a:spcPts val="0"/>
              </a:spcAft>
              <a:buNone/>
            </a:pPr>
            <a:r>
              <a:rPr lang="en-US" sz="1800">
                <a:solidFill>
                  <a:srgbClr val="595959"/>
                </a:solidFill>
              </a:rPr>
              <a:t>✅  rel</a:t>
            </a:r>
            <a:endParaRPr sz="1800">
              <a:solidFill>
                <a:srgbClr val="595959"/>
              </a:solidFill>
            </a:endParaRPr>
          </a:p>
          <a:p>
            <a:pPr indent="0" lvl="0" marL="0" rtl="0" algn="l">
              <a:lnSpc>
                <a:spcPct val="100000"/>
              </a:lnSpc>
              <a:spcBef>
                <a:spcPts val="1600"/>
              </a:spcBef>
              <a:spcAft>
                <a:spcPts val="0"/>
              </a:spcAft>
              <a:buNone/>
            </a:pPr>
            <a:r>
              <a:rPr lang="en-US" sz="1800">
                <a:solidFill>
                  <a:srgbClr val="595959"/>
                </a:solidFill>
              </a:rPr>
              <a:t>✅  m</a:t>
            </a:r>
            <a:endParaRPr sz="1800">
              <a:solidFill>
                <a:srgbClr val="595959"/>
              </a:solidFill>
            </a:endParaRPr>
          </a:p>
          <a:p>
            <a:pPr indent="0" lvl="0" marL="0" rtl="0" algn="l">
              <a:lnSpc>
                <a:spcPct val="100000"/>
              </a:lnSpc>
              <a:spcBef>
                <a:spcPts val="1600"/>
              </a:spcBef>
              <a:spcAft>
                <a:spcPts val="1600"/>
              </a:spcAft>
              <a:buNone/>
            </a:pPr>
            <a:r>
              <a:rPr lang="en-US" sz="1800">
                <a:solidFill>
                  <a:srgbClr val="595959"/>
                </a:solidFill>
              </a:rPr>
              <a:t>❏   PRODUCED</a:t>
            </a:r>
            <a:endParaRPr sz="1800">
              <a:solidFill>
                <a:srgbClr val="595959"/>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7" name="Shape 1547"/>
        <p:cNvGrpSpPr/>
        <p:nvPr/>
      </p:nvGrpSpPr>
      <p:grpSpPr>
        <a:xfrm>
          <a:off x="0" y="0"/>
          <a:ext cx="0" cy="0"/>
          <a:chOff x="0" y="0"/>
          <a:chExt cx="0" cy="0"/>
        </a:xfrm>
      </p:grpSpPr>
      <p:sp>
        <p:nvSpPr>
          <p:cNvPr id="1548" name="Google Shape;1548;p149"/>
          <p:cNvSpPr txBox="1"/>
          <p:nvPr>
            <p:ph type="title"/>
          </p:nvPr>
        </p:nvSpPr>
        <p:spPr>
          <a:xfrm>
            <a:off x="611551" y="10485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2</a:t>
            </a:r>
            <a:endParaRPr>
              <a:solidFill>
                <a:srgbClr val="666666"/>
              </a:solidFill>
            </a:endParaRPr>
          </a:p>
        </p:txBody>
      </p:sp>
      <p:sp>
        <p:nvSpPr>
          <p:cNvPr id="1549" name="Google Shape;1549;p149"/>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1550" name="Google Shape;1550;p149"/>
          <p:cNvSpPr txBox="1"/>
          <p:nvPr/>
        </p:nvSpPr>
        <p:spPr>
          <a:xfrm>
            <a:off x="175800" y="1657800"/>
            <a:ext cx="89682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595959"/>
                </a:solidFill>
              </a:rPr>
              <a:t>Suppose you want to retrieve all movies that have a </a:t>
            </a:r>
            <a:r>
              <a:rPr i="1" lang="en-US">
                <a:solidFill>
                  <a:srgbClr val="595959"/>
                </a:solidFill>
              </a:rPr>
              <a:t>released</a:t>
            </a:r>
            <a:r>
              <a:rPr lang="en-US">
                <a:solidFill>
                  <a:srgbClr val="595959"/>
                </a:solidFill>
              </a:rPr>
              <a:t> property value that is 2000, 2002, 2004, 2006, or 2008. Here is an incomplete Cypher example to return the </a:t>
            </a:r>
            <a:r>
              <a:rPr i="1" lang="en-US">
                <a:solidFill>
                  <a:srgbClr val="595959"/>
                </a:solidFill>
              </a:rPr>
              <a:t>title</a:t>
            </a:r>
            <a:r>
              <a:rPr lang="en-US">
                <a:solidFill>
                  <a:srgbClr val="595959"/>
                </a:solidFill>
              </a:rPr>
              <a:t> property values of all movies released in these years.</a:t>
            </a:r>
            <a:endParaRPr>
              <a:solidFill>
                <a:srgbClr val="595959"/>
              </a:solidFill>
            </a:endParaRPr>
          </a:p>
          <a:p>
            <a:pPr indent="0" lvl="0" marL="0" rtl="0" algn="l">
              <a:lnSpc>
                <a:spcPct val="100000"/>
              </a:lnSpc>
              <a:spcBef>
                <a:spcPts val="1600"/>
              </a:spcBef>
              <a:spcAft>
                <a:spcPts val="0"/>
              </a:spcAft>
              <a:buNone/>
            </a:pPr>
            <a:r>
              <a:rPr lang="en-US">
                <a:latin typeface="Courier New"/>
                <a:ea typeface="Courier New"/>
                <a:cs typeface="Courier New"/>
                <a:sym typeface="Courier New"/>
              </a:rPr>
              <a:t>MATCH (m:MovMATCH (m:Movie)</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US">
                <a:latin typeface="Courier New"/>
                <a:ea typeface="Courier New"/>
                <a:cs typeface="Courier New"/>
                <a:sym typeface="Courier New"/>
              </a:rPr>
              <a:t>WHERE m.released </a:t>
            </a:r>
            <a:r>
              <a:rPr b="1" lang="en-US">
                <a:latin typeface="Courier New"/>
                <a:ea typeface="Courier New"/>
                <a:cs typeface="Courier New"/>
                <a:sym typeface="Courier New"/>
              </a:rPr>
              <a:t>XX</a:t>
            </a:r>
            <a:r>
              <a:rPr lang="en-US">
                <a:latin typeface="Courier New"/>
                <a:ea typeface="Courier New"/>
                <a:cs typeface="Courier New"/>
                <a:sym typeface="Courier New"/>
              </a:rPr>
              <a:t> [2000, 2002, 2004, 2006, 2008]</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US">
                <a:latin typeface="Courier New"/>
                <a:ea typeface="Courier New"/>
                <a:cs typeface="Courier New"/>
                <a:sym typeface="Courier New"/>
              </a:rPr>
              <a:t>RETURN m.title</a:t>
            </a:r>
            <a:endParaRPr>
              <a:latin typeface="Courier New"/>
              <a:ea typeface="Courier New"/>
              <a:cs typeface="Courier New"/>
              <a:sym typeface="Courier New"/>
            </a:endParaRPr>
          </a:p>
          <a:p>
            <a:pPr indent="0" lvl="0" marL="0" rtl="0" algn="l">
              <a:lnSpc>
                <a:spcPct val="100000"/>
              </a:lnSpc>
              <a:spcBef>
                <a:spcPts val="0"/>
              </a:spcBef>
              <a:spcAft>
                <a:spcPts val="0"/>
              </a:spcAft>
              <a:buNone/>
            </a:pPr>
            <a:r>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solidFill>
                  <a:srgbClr val="595959"/>
                </a:solidFill>
              </a:rPr>
              <a:t>What keyword do you specify for </a:t>
            </a:r>
            <a:r>
              <a:rPr b="1" lang="en-US">
                <a:solidFill>
                  <a:srgbClr val="595959"/>
                </a:solidFill>
              </a:rPr>
              <a:t>XX</a:t>
            </a:r>
            <a:r>
              <a:rPr lang="en-US">
                <a:solidFill>
                  <a:srgbClr val="595959"/>
                </a:solidFill>
              </a:rPr>
              <a:t>?</a:t>
            </a:r>
            <a:endParaRPr>
              <a:solidFill>
                <a:srgbClr val="595959"/>
              </a:solidFill>
            </a:endParaRPr>
          </a:p>
          <a:p>
            <a:pPr indent="0" lvl="0" marL="0" rtl="0" algn="l">
              <a:lnSpc>
                <a:spcPct val="100000"/>
              </a:lnSpc>
              <a:spcBef>
                <a:spcPts val="1600"/>
              </a:spcBef>
              <a:spcAft>
                <a:spcPts val="0"/>
              </a:spcAft>
              <a:buNone/>
            </a:pPr>
            <a:r>
              <a:rPr lang="en-US">
                <a:solidFill>
                  <a:srgbClr val="595959"/>
                </a:solidFill>
              </a:rPr>
              <a:t>Select the correct answer.</a:t>
            </a:r>
            <a:endParaRPr>
              <a:solidFill>
                <a:srgbClr val="595959"/>
              </a:solidFill>
            </a:endParaRPr>
          </a:p>
          <a:p>
            <a:pPr indent="0" lvl="0" marL="0" rtl="0" algn="l">
              <a:lnSpc>
                <a:spcPct val="100000"/>
              </a:lnSpc>
              <a:spcBef>
                <a:spcPts val="1600"/>
              </a:spcBef>
              <a:spcAft>
                <a:spcPts val="0"/>
              </a:spcAft>
              <a:buNone/>
            </a:pPr>
            <a:r>
              <a:rPr lang="en-US">
                <a:solidFill>
                  <a:srgbClr val="595959"/>
                </a:solidFill>
              </a:rPr>
              <a:t>❏ CONTAINS</a:t>
            </a:r>
            <a:endParaRPr>
              <a:solidFill>
                <a:srgbClr val="595959"/>
              </a:solidFill>
            </a:endParaRPr>
          </a:p>
          <a:p>
            <a:pPr indent="0" lvl="0" marL="0" rtl="0" algn="l">
              <a:lnSpc>
                <a:spcPct val="100000"/>
              </a:lnSpc>
              <a:spcBef>
                <a:spcPts val="1600"/>
              </a:spcBef>
              <a:spcAft>
                <a:spcPts val="0"/>
              </a:spcAft>
              <a:buNone/>
            </a:pPr>
            <a:r>
              <a:rPr lang="en-US">
                <a:solidFill>
                  <a:srgbClr val="595959"/>
                </a:solidFill>
              </a:rPr>
              <a:t>❏ IN</a:t>
            </a:r>
            <a:endParaRPr>
              <a:solidFill>
                <a:srgbClr val="595959"/>
              </a:solidFill>
            </a:endParaRPr>
          </a:p>
          <a:p>
            <a:pPr indent="0" lvl="0" marL="0" rtl="0" algn="l">
              <a:lnSpc>
                <a:spcPct val="100000"/>
              </a:lnSpc>
              <a:spcBef>
                <a:spcPts val="1600"/>
              </a:spcBef>
              <a:spcAft>
                <a:spcPts val="0"/>
              </a:spcAft>
              <a:buNone/>
            </a:pPr>
            <a:r>
              <a:rPr lang="en-US">
                <a:solidFill>
                  <a:srgbClr val="595959"/>
                </a:solidFill>
              </a:rPr>
              <a:t>❏ IS</a:t>
            </a:r>
            <a:endParaRPr>
              <a:solidFill>
                <a:srgbClr val="595959"/>
              </a:solidFill>
            </a:endParaRPr>
          </a:p>
          <a:p>
            <a:pPr indent="0" lvl="0" marL="0" rtl="0" algn="l">
              <a:lnSpc>
                <a:spcPct val="100000"/>
              </a:lnSpc>
              <a:spcBef>
                <a:spcPts val="1600"/>
              </a:spcBef>
              <a:spcAft>
                <a:spcPts val="0"/>
              </a:spcAft>
              <a:buNone/>
            </a:pPr>
            <a:r>
              <a:rPr lang="en-US">
                <a:solidFill>
                  <a:srgbClr val="595959"/>
                </a:solidFill>
              </a:rPr>
              <a:t>❏ EQUALS</a:t>
            </a:r>
            <a:endParaRPr>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5" name="Shape 1555"/>
        <p:cNvGrpSpPr/>
        <p:nvPr/>
      </p:nvGrpSpPr>
      <p:grpSpPr>
        <a:xfrm>
          <a:off x="0" y="0"/>
          <a:ext cx="0" cy="0"/>
          <a:chOff x="0" y="0"/>
          <a:chExt cx="0" cy="0"/>
        </a:xfrm>
      </p:grpSpPr>
      <p:sp>
        <p:nvSpPr>
          <p:cNvPr id="1556" name="Google Shape;1556;p150"/>
          <p:cNvSpPr txBox="1"/>
          <p:nvPr>
            <p:ph type="title"/>
          </p:nvPr>
        </p:nvSpPr>
        <p:spPr>
          <a:xfrm>
            <a:off x="611551" y="10485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2</a:t>
            </a:r>
            <a:endParaRPr>
              <a:solidFill>
                <a:srgbClr val="666666"/>
              </a:solidFill>
            </a:endParaRPr>
          </a:p>
        </p:txBody>
      </p:sp>
      <p:sp>
        <p:nvSpPr>
          <p:cNvPr id="1557" name="Google Shape;1557;p150"/>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1558" name="Google Shape;1558;p150"/>
          <p:cNvSpPr txBox="1"/>
          <p:nvPr/>
        </p:nvSpPr>
        <p:spPr>
          <a:xfrm>
            <a:off x="175800" y="1657800"/>
            <a:ext cx="89682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595959"/>
                </a:solidFill>
              </a:rPr>
              <a:t>Suppose you want to retrieve all movies that have a </a:t>
            </a:r>
            <a:r>
              <a:rPr i="1" lang="en-US">
                <a:solidFill>
                  <a:srgbClr val="595959"/>
                </a:solidFill>
              </a:rPr>
              <a:t>released</a:t>
            </a:r>
            <a:r>
              <a:rPr lang="en-US">
                <a:solidFill>
                  <a:srgbClr val="595959"/>
                </a:solidFill>
              </a:rPr>
              <a:t> property value that is 2000, 2002, 2004, 2006, or 2008. Here is an incomplete Cypher example to return the </a:t>
            </a:r>
            <a:r>
              <a:rPr i="1" lang="en-US">
                <a:solidFill>
                  <a:srgbClr val="595959"/>
                </a:solidFill>
              </a:rPr>
              <a:t>title</a:t>
            </a:r>
            <a:r>
              <a:rPr lang="en-US">
                <a:solidFill>
                  <a:srgbClr val="595959"/>
                </a:solidFill>
              </a:rPr>
              <a:t> property values of all movies released in these years.</a:t>
            </a:r>
            <a:endParaRPr>
              <a:solidFill>
                <a:srgbClr val="595959"/>
              </a:solidFill>
            </a:endParaRPr>
          </a:p>
          <a:p>
            <a:pPr indent="0" lvl="0" marL="0" rtl="0" algn="l">
              <a:lnSpc>
                <a:spcPct val="100000"/>
              </a:lnSpc>
              <a:spcBef>
                <a:spcPts val="1600"/>
              </a:spcBef>
              <a:spcAft>
                <a:spcPts val="0"/>
              </a:spcAft>
              <a:buNone/>
            </a:pPr>
            <a:r>
              <a:rPr lang="en-US">
                <a:latin typeface="Courier New"/>
                <a:ea typeface="Courier New"/>
                <a:cs typeface="Courier New"/>
                <a:sym typeface="Courier New"/>
              </a:rPr>
              <a:t>MATCH (m:MovMATCH (m:Movie)</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US">
                <a:latin typeface="Courier New"/>
                <a:ea typeface="Courier New"/>
                <a:cs typeface="Courier New"/>
                <a:sym typeface="Courier New"/>
              </a:rPr>
              <a:t>WHERE m.released </a:t>
            </a:r>
            <a:r>
              <a:rPr b="1" lang="en-US">
                <a:latin typeface="Courier New"/>
                <a:ea typeface="Courier New"/>
                <a:cs typeface="Courier New"/>
                <a:sym typeface="Courier New"/>
              </a:rPr>
              <a:t>XX</a:t>
            </a:r>
            <a:r>
              <a:rPr lang="en-US">
                <a:latin typeface="Courier New"/>
                <a:ea typeface="Courier New"/>
                <a:cs typeface="Courier New"/>
                <a:sym typeface="Courier New"/>
              </a:rPr>
              <a:t> [2000, 2002, 2004, 2006, 2008]</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US">
                <a:latin typeface="Courier New"/>
                <a:ea typeface="Courier New"/>
                <a:cs typeface="Courier New"/>
                <a:sym typeface="Courier New"/>
              </a:rPr>
              <a:t>RETURN m.title</a:t>
            </a:r>
            <a:endParaRPr>
              <a:latin typeface="Courier New"/>
              <a:ea typeface="Courier New"/>
              <a:cs typeface="Courier New"/>
              <a:sym typeface="Courier New"/>
            </a:endParaRPr>
          </a:p>
          <a:p>
            <a:pPr indent="0" lvl="0" marL="0" rtl="0" algn="l">
              <a:lnSpc>
                <a:spcPct val="100000"/>
              </a:lnSpc>
              <a:spcBef>
                <a:spcPts val="0"/>
              </a:spcBef>
              <a:spcAft>
                <a:spcPts val="0"/>
              </a:spcAft>
              <a:buNone/>
            </a:pPr>
            <a:r>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solidFill>
                  <a:srgbClr val="595959"/>
                </a:solidFill>
              </a:rPr>
              <a:t>What keyword do you specify for </a:t>
            </a:r>
            <a:r>
              <a:rPr b="1" lang="en-US">
                <a:solidFill>
                  <a:srgbClr val="595959"/>
                </a:solidFill>
              </a:rPr>
              <a:t>XX</a:t>
            </a:r>
            <a:r>
              <a:rPr lang="en-US">
                <a:solidFill>
                  <a:srgbClr val="595959"/>
                </a:solidFill>
              </a:rPr>
              <a:t>?</a:t>
            </a:r>
            <a:endParaRPr>
              <a:solidFill>
                <a:srgbClr val="595959"/>
              </a:solidFill>
            </a:endParaRPr>
          </a:p>
          <a:p>
            <a:pPr indent="0" lvl="0" marL="0" rtl="0" algn="l">
              <a:lnSpc>
                <a:spcPct val="100000"/>
              </a:lnSpc>
              <a:spcBef>
                <a:spcPts val="1600"/>
              </a:spcBef>
              <a:spcAft>
                <a:spcPts val="0"/>
              </a:spcAft>
              <a:buNone/>
            </a:pPr>
            <a:r>
              <a:rPr lang="en-US">
                <a:solidFill>
                  <a:srgbClr val="595959"/>
                </a:solidFill>
              </a:rPr>
              <a:t>Select the correct answer.</a:t>
            </a:r>
            <a:endParaRPr>
              <a:solidFill>
                <a:srgbClr val="595959"/>
              </a:solidFill>
            </a:endParaRPr>
          </a:p>
          <a:p>
            <a:pPr indent="0" lvl="0" marL="0" rtl="0" algn="l">
              <a:lnSpc>
                <a:spcPct val="100000"/>
              </a:lnSpc>
              <a:spcBef>
                <a:spcPts val="1600"/>
              </a:spcBef>
              <a:spcAft>
                <a:spcPts val="0"/>
              </a:spcAft>
              <a:buNone/>
            </a:pPr>
            <a:r>
              <a:rPr lang="en-US">
                <a:solidFill>
                  <a:srgbClr val="595959"/>
                </a:solidFill>
              </a:rPr>
              <a:t>❏    CONTAINS</a:t>
            </a:r>
            <a:endParaRPr>
              <a:solidFill>
                <a:srgbClr val="595959"/>
              </a:solidFill>
            </a:endParaRPr>
          </a:p>
          <a:p>
            <a:pPr indent="0" lvl="0" marL="0" rtl="0" algn="l">
              <a:lnSpc>
                <a:spcPct val="100000"/>
              </a:lnSpc>
              <a:spcBef>
                <a:spcPts val="1600"/>
              </a:spcBef>
              <a:spcAft>
                <a:spcPts val="0"/>
              </a:spcAft>
              <a:buNone/>
            </a:pPr>
            <a:r>
              <a:rPr lang="en-US" sz="1800">
                <a:solidFill>
                  <a:srgbClr val="595959"/>
                </a:solidFill>
              </a:rPr>
              <a:t>✅ </a:t>
            </a:r>
            <a:r>
              <a:rPr lang="en-US">
                <a:solidFill>
                  <a:srgbClr val="595959"/>
                </a:solidFill>
              </a:rPr>
              <a:t> IN</a:t>
            </a:r>
            <a:endParaRPr>
              <a:solidFill>
                <a:srgbClr val="595959"/>
              </a:solidFill>
            </a:endParaRPr>
          </a:p>
          <a:p>
            <a:pPr indent="0" lvl="0" marL="0" rtl="0" algn="l">
              <a:lnSpc>
                <a:spcPct val="100000"/>
              </a:lnSpc>
              <a:spcBef>
                <a:spcPts val="1600"/>
              </a:spcBef>
              <a:spcAft>
                <a:spcPts val="0"/>
              </a:spcAft>
              <a:buNone/>
            </a:pPr>
            <a:r>
              <a:rPr lang="en-US">
                <a:solidFill>
                  <a:srgbClr val="595959"/>
                </a:solidFill>
              </a:rPr>
              <a:t>❏    IS</a:t>
            </a:r>
            <a:endParaRPr>
              <a:solidFill>
                <a:srgbClr val="595959"/>
              </a:solidFill>
            </a:endParaRPr>
          </a:p>
          <a:p>
            <a:pPr indent="0" lvl="0" marL="0" rtl="0" algn="l">
              <a:lnSpc>
                <a:spcPct val="100000"/>
              </a:lnSpc>
              <a:spcBef>
                <a:spcPts val="1600"/>
              </a:spcBef>
              <a:spcAft>
                <a:spcPts val="0"/>
              </a:spcAft>
              <a:buNone/>
            </a:pPr>
            <a:r>
              <a:rPr lang="en-US">
                <a:solidFill>
                  <a:srgbClr val="595959"/>
                </a:solidFill>
              </a:rPr>
              <a:t>❏    EQUALS</a:t>
            </a:r>
            <a:endParaRPr>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151"/>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565" name="Google Shape;1565;p151"/>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Summary</a:t>
            </a:r>
            <a:endParaRPr>
              <a:solidFill>
                <a:srgbClr val="666666"/>
              </a:solidFill>
            </a:endParaRPr>
          </a:p>
        </p:txBody>
      </p:sp>
      <p:sp>
        <p:nvSpPr>
          <p:cNvPr id="1566" name="Google Shape;1566;p151"/>
          <p:cNvSpPr txBox="1"/>
          <p:nvPr/>
        </p:nvSpPr>
        <p:spPr>
          <a:xfrm>
            <a:off x="362225" y="970600"/>
            <a:ext cx="8520600" cy="36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US" sz="1800">
                <a:solidFill>
                  <a:srgbClr val="595959"/>
                </a:solidFill>
              </a:rPr>
              <a:t>At the end of this module, you should be able to write Cypher statements to:</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US" sz="1800">
                <a:solidFill>
                  <a:srgbClr val="595959"/>
                </a:solidFill>
              </a:rPr>
              <a:t>Filter queries using the </a:t>
            </a:r>
            <a:r>
              <a:rPr lang="en-US" sz="1800">
                <a:solidFill>
                  <a:srgbClr val="595959"/>
                </a:solidFill>
                <a:latin typeface="Courier New"/>
                <a:ea typeface="Courier New"/>
                <a:cs typeface="Courier New"/>
                <a:sym typeface="Courier New"/>
              </a:rPr>
              <a:t>WHERE</a:t>
            </a:r>
            <a:r>
              <a:rPr lang="en-US" sz="1800">
                <a:solidFill>
                  <a:srgbClr val="595959"/>
                </a:solidFill>
              </a:rPr>
              <a:t> clause</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Control query processing</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Control what results are returned</a:t>
            </a:r>
            <a:endParaRPr sz="1800">
              <a:solidFill>
                <a:srgbClr val="595959"/>
              </a:solidFill>
            </a:endParaRPr>
          </a:p>
          <a:p>
            <a:pPr indent="0" lvl="0" marL="45720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Google Shape;1572;p152"/>
          <p:cNvSpPr txBox="1"/>
          <p:nvPr>
            <p:ph type="title"/>
          </p:nvPr>
        </p:nvSpPr>
        <p:spPr>
          <a:xfrm>
            <a:off x="611489" y="1615214"/>
            <a:ext cx="7516500" cy="76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Font typeface="Open Sans ExtraBold"/>
              <a:buNone/>
            </a:pPr>
            <a:r>
              <a:rPr lang="en-US"/>
              <a:t>Creating Nodes and Relationships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Google Shape;1578;p153"/>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579" name="Google Shape;1579;p153"/>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Overview</a:t>
            </a:r>
            <a:endParaRPr>
              <a:solidFill>
                <a:srgbClr val="666666"/>
              </a:solidFill>
            </a:endParaRPr>
          </a:p>
        </p:txBody>
      </p:sp>
      <p:sp>
        <p:nvSpPr>
          <p:cNvPr id="1580" name="Google Shape;1580;p153"/>
          <p:cNvSpPr txBox="1"/>
          <p:nvPr/>
        </p:nvSpPr>
        <p:spPr>
          <a:xfrm>
            <a:off x="419175" y="9558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US" sz="1800">
                <a:solidFill>
                  <a:srgbClr val="595959"/>
                </a:solidFill>
              </a:rPr>
              <a:t>At the end of this module, you should be able to write Cypher statements to:</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US" sz="1800">
                <a:solidFill>
                  <a:srgbClr val="595959"/>
                </a:solidFill>
              </a:rPr>
              <a:t>Create a node:</a:t>
            </a:r>
            <a:endParaRPr sz="1800">
              <a:solidFill>
                <a:srgbClr val="595959"/>
              </a:solidFill>
            </a:endParaRPr>
          </a:p>
          <a:p>
            <a:pPr indent="-317500" lvl="2" marL="1371600" rtl="0" algn="l">
              <a:lnSpc>
                <a:spcPct val="115000"/>
              </a:lnSpc>
              <a:spcBef>
                <a:spcPts val="0"/>
              </a:spcBef>
              <a:spcAft>
                <a:spcPts val="0"/>
              </a:spcAft>
              <a:buClr>
                <a:srgbClr val="595959"/>
              </a:buClr>
              <a:buSzPts val="1400"/>
              <a:buChar char="■"/>
            </a:pPr>
            <a:r>
              <a:rPr lang="en-US">
                <a:solidFill>
                  <a:srgbClr val="595959"/>
                </a:solidFill>
              </a:rPr>
              <a:t>Add and remove node labels.</a:t>
            </a:r>
            <a:endParaRPr>
              <a:solidFill>
                <a:srgbClr val="595959"/>
              </a:solidFill>
            </a:endParaRPr>
          </a:p>
          <a:p>
            <a:pPr indent="-317500" lvl="2" marL="1371600" rtl="0" algn="l">
              <a:lnSpc>
                <a:spcPct val="115000"/>
              </a:lnSpc>
              <a:spcBef>
                <a:spcPts val="0"/>
              </a:spcBef>
              <a:spcAft>
                <a:spcPts val="0"/>
              </a:spcAft>
              <a:buClr>
                <a:srgbClr val="595959"/>
              </a:buClr>
              <a:buSzPts val="1400"/>
              <a:buChar char="■"/>
            </a:pPr>
            <a:r>
              <a:rPr lang="en-US">
                <a:solidFill>
                  <a:srgbClr val="595959"/>
                </a:solidFill>
              </a:rPr>
              <a:t>Add and remove node properties.</a:t>
            </a:r>
            <a:endParaRPr>
              <a:solidFill>
                <a:srgbClr val="595959"/>
              </a:solidFill>
            </a:endParaRPr>
          </a:p>
          <a:p>
            <a:pPr indent="-317500" lvl="2" marL="1371600" rtl="0" algn="l">
              <a:lnSpc>
                <a:spcPct val="115000"/>
              </a:lnSpc>
              <a:spcBef>
                <a:spcPts val="0"/>
              </a:spcBef>
              <a:spcAft>
                <a:spcPts val="0"/>
              </a:spcAft>
              <a:buClr>
                <a:srgbClr val="595959"/>
              </a:buClr>
              <a:buSzPts val="1400"/>
              <a:buChar char="■"/>
            </a:pPr>
            <a:r>
              <a:rPr lang="en-US">
                <a:solidFill>
                  <a:srgbClr val="595959"/>
                </a:solidFill>
              </a:rPr>
              <a:t>Update properties.</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Create a relationship:</a:t>
            </a:r>
            <a:endParaRPr sz="1800">
              <a:solidFill>
                <a:srgbClr val="595959"/>
              </a:solidFill>
            </a:endParaRPr>
          </a:p>
          <a:p>
            <a:pPr indent="-317500" lvl="2" marL="1371600" rtl="0" algn="l">
              <a:lnSpc>
                <a:spcPct val="115000"/>
              </a:lnSpc>
              <a:spcBef>
                <a:spcPts val="0"/>
              </a:spcBef>
              <a:spcAft>
                <a:spcPts val="0"/>
              </a:spcAft>
              <a:buClr>
                <a:srgbClr val="595959"/>
              </a:buClr>
              <a:buSzPts val="1400"/>
              <a:buChar char="■"/>
            </a:pPr>
            <a:r>
              <a:rPr lang="en-US">
                <a:solidFill>
                  <a:srgbClr val="595959"/>
                </a:solidFill>
              </a:rPr>
              <a:t>Add and remove properties for a relationship.</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Delete a node.</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Delete a relationship.</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Merge data in a graph:</a:t>
            </a:r>
            <a:endParaRPr sz="1800">
              <a:solidFill>
                <a:srgbClr val="595959"/>
              </a:solidFill>
            </a:endParaRPr>
          </a:p>
          <a:p>
            <a:pPr indent="-317500" lvl="2" marL="1371600" rtl="0" algn="l">
              <a:lnSpc>
                <a:spcPct val="115000"/>
              </a:lnSpc>
              <a:spcBef>
                <a:spcPts val="0"/>
              </a:spcBef>
              <a:spcAft>
                <a:spcPts val="0"/>
              </a:spcAft>
              <a:buClr>
                <a:srgbClr val="595959"/>
              </a:buClr>
              <a:buSzPts val="1400"/>
              <a:buChar char="■"/>
            </a:pPr>
            <a:r>
              <a:rPr lang="en-US">
                <a:solidFill>
                  <a:srgbClr val="595959"/>
                </a:solidFill>
              </a:rPr>
              <a:t>Creating nodes.</a:t>
            </a:r>
            <a:endParaRPr>
              <a:solidFill>
                <a:srgbClr val="595959"/>
              </a:solidFill>
            </a:endParaRPr>
          </a:p>
          <a:p>
            <a:pPr indent="-317500" lvl="2" marL="1371600" rtl="0" algn="l">
              <a:lnSpc>
                <a:spcPct val="115000"/>
              </a:lnSpc>
              <a:spcBef>
                <a:spcPts val="0"/>
              </a:spcBef>
              <a:spcAft>
                <a:spcPts val="0"/>
              </a:spcAft>
              <a:buClr>
                <a:srgbClr val="595959"/>
              </a:buClr>
              <a:buSzPts val="1400"/>
              <a:buChar char="■"/>
            </a:pPr>
            <a:r>
              <a:rPr lang="en-US">
                <a:solidFill>
                  <a:srgbClr val="595959"/>
                </a:solidFill>
              </a:rPr>
              <a:t>Creating relationships.</a:t>
            </a:r>
            <a:endParaRPr>
              <a:solidFill>
                <a:srgbClr val="595959"/>
              </a:solidFill>
            </a:endParaRPr>
          </a:p>
          <a:p>
            <a:pPr indent="0" lvl="0" marL="45720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154"/>
          <p:cNvSpPr txBox="1"/>
          <p:nvPr>
            <p:ph type="title"/>
          </p:nvPr>
        </p:nvSpPr>
        <p:spPr>
          <a:xfrm>
            <a:off x="528600" y="0"/>
            <a:ext cx="8086800" cy="67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Creating a node</a:t>
            </a:r>
            <a:endParaRPr>
              <a:solidFill>
                <a:srgbClr val="666666"/>
              </a:solidFill>
            </a:endParaRPr>
          </a:p>
        </p:txBody>
      </p:sp>
      <p:sp>
        <p:nvSpPr>
          <p:cNvPr id="1587" name="Google Shape;1587;p154"/>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588" name="Google Shape;1588;p154"/>
          <p:cNvSpPr txBox="1"/>
          <p:nvPr/>
        </p:nvSpPr>
        <p:spPr>
          <a:xfrm>
            <a:off x="2002800" y="876700"/>
            <a:ext cx="4813200" cy="240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a:latin typeface="Courier New"/>
                <a:ea typeface="Courier New"/>
                <a:cs typeface="Courier New"/>
                <a:sym typeface="Courier New"/>
              </a:rPr>
              <a:t>CREATE (:Movie {title: 'Batman Begins'})</a:t>
            </a:r>
            <a:endParaRPr sz="900">
              <a:solidFill>
                <a:srgbClr val="FFFFFF"/>
              </a:solidFill>
              <a:latin typeface="Courier New"/>
              <a:ea typeface="Courier New"/>
              <a:cs typeface="Courier New"/>
              <a:sym typeface="Courier New"/>
            </a:endParaRPr>
          </a:p>
        </p:txBody>
      </p:sp>
      <p:sp>
        <p:nvSpPr>
          <p:cNvPr id="1589" name="Google Shape;1589;p154"/>
          <p:cNvSpPr txBox="1"/>
          <p:nvPr>
            <p:ph idx="1" type="body"/>
          </p:nvPr>
        </p:nvSpPr>
        <p:spPr>
          <a:xfrm>
            <a:off x="484025" y="412525"/>
            <a:ext cx="8353500" cy="672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600">
                <a:solidFill>
                  <a:srgbClr val="666666"/>
                </a:solidFill>
              </a:rPr>
              <a:t>Create a node of type </a:t>
            </a:r>
            <a:r>
              <a:rPr i="1" lang="en-US" sz="1600">
                <a:solidFill>
                  <a:srgbClr val="666666"/>
                </a:solidFill>
              </a:rPr>
              <a:t>Movie</a:t>
            </a:r>
            <a:r>
              <a:rPr lang="en-US" sz="1600">
                <a:solidFill>
                  <a:srgbClr val="666666"/>
                </a:solidFill>
              </a:rPr>
              <a:t> with the </a:t>
            </a:r>
            <a:r>
              <a:rPr i="1" lang="en-US" sz="1600">
                <a:solidFill>
                  <a:srgbClr val="666666"/>
                </a:solidFill>
              </a:rPr>
              <a:t>title</a:t>
            </a:r>
            <a:r>
              <a:rPr lang="en-US" sz="1600">
                <a:solidFill>
                  <a:srgbClr val="666666"/>
                </a:solidFill>
              </a:rPr>
              <a:t> property set to </a:t>
            </a:r>
            <a:r>
              <a:rPr i="1" lang="en-US" sz="1600">
                <a:solidFill>
                  <a:srgbClr val="666666"/>
                </a:solidFill>
              </a:rPr>
              <a:t>Batman Begins</a:t>
            </a:r>
            <a:r>
              <a:rPr lang="en-US" sz="1600">
                <a:solidFill>
                  <a:srgbClr val="666666"/>
                </a:solidFill>
              </a:rPr>
              <a:t>:</a:t>
            </a:r>
            <a:endParaRPr sz="1600">
              <a:solidFill>
                <a:srgbClr val="666666"/>
              </a:solidFill>
            </a:endParaRPr>
          </a:p>
        </p:txBody>
      </p:sp>
      <p:sp>
        <p:nvSpPr>
          <p:cNvPr id="1590" name="Google Shape;1590;p154"/>
          <p:cNvSpPr txBox="1"/>
          <p:nvPr/>
        </p:nvSpPr>
        <p:spPr>
          <a:xfrm>
            <a:off x="1604150" y="1521175"/>
            <a:ext cx="5709000" cy="274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a:latin typeface="Courier New"/>
                <a:ea typeface="Courier New"/>
                <a:cs typeface="Courier New"/>
                <a:sym typeface="Courier New"/>
              </a:rPr>
              <a:t>CREATE (:Movie:Action {title: 'Batman Begins'})</a:t>
            </a:r>
            <a:endParaRPr sz="900">
              <a:solidFill>
                <a:srgbClr val="FFFFFF"/>
              </a:solidFill>
              <a:latin typeface="Courier New"/>
              <a:ea typeface="Courier New"/>
              <a:cs typeface="Courier New"/>
              <a:sym typeface="Courier New"/>
            </a:endParaRPr>
          </a:p>
        </p:txBody>
      </p:sp>
      <p:sp>
        <p:nvSpPr>
          <p:cNvPr id="1591" name="Google Shape;1591;p154"/>
          <p:cNvSpPr txBox="1"/>
          <p:nvPr>
            <p:ph idx="1" type="body"/>
          </p:nvPr>
        </p:nvSpPr>
        <p:spPr>
          <a:xfrm>
            <a:off x="528600" y="1723838"/>
            <a:ext cx="8353500" cy="672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600">
                <a:solidFill>
                  <a:srgbClr val="666666"/>
                </a:solidFill>
              </a:rPr>
              <a:t>Create a node of type </a:t>
            </a:r>
            <a:r>
              <a:rPr i="1" lang="en-US" sz="1600">
                <a:solidFill>
                  <a:srgbClr val="666666"/>
                </a:solidFill>
              </a:rPr>
              <a:t>Movie</a:t>
            </a:r>
            <a:r>
              <a:rPr lang="en-US" sz="1600">
                <a:solidFill>
                  <a:srgbClr val="666666"/>
                </a:solidFill>
              </a:rPr>
              <a:t> with the </a:t>
            </a:r>
            <a:r>
              <a:rPr i="1" lang="en-US" sz="1600">
                <a:solidFill>
                  <a:srgbClr val="666666"/>
                </a:solidFill>
              </a:rPr>
              <a:t>title</a:t>
            </a:r>
            <a:r>
              <a:rPr lang="en-US" sz="1600">
                <a:solidFill>
                  <a:srgbClr val="666666"/>
                </a:solidFill>
              </a:rPr>
              <a:t> property set to </a:t>
            </a:r>
            <a:r>
              <a:rPr i="1" lang="en-US" sz="1600">
                <a:solidFill>
                  <a:srgbClr val="666666"/>
                </a:solidFill>
              </a:rPr>
              <a:t>Batman Begins</a:t>
            </a:r>
            <a:r>
              <a:rPr lang="en-US" sz="1600">
                <a:solidFill>
                  <a:srgbClr val="666666"/>
                </a:solidFill>
              </a:rPr>
              <a:t> and return the node:</a:t>
            </a:r>
            <a:endParaRPr sz="1600">
              <a:solidFill>
                <a:srgbClr val="666666"/>
              </a:solidFill>
            </a:endParaRPr>
          </a:p>
        </p:txBody>
      </p:sp>
      <p:sp>
        <p:nvSpPr>
          <p:cNvPr id="1592" name="Google Shape;1592;p154"/>
          <p:cNvSpPr txBox="1"/>
          <p:nvPr/>
        </p:nvSpPr>
        <p:spPr>
          <a:xfrm>
            <a:off x="2379225" y="2169650"/>
            <a:ext cx="5368200" cy="436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a:latin typeface="Courier New"/>
                <a:ea typeface="Courier New"/>
                <a:cs typeface="Courier New"/>
                <a:sym typeface="Courier New"/>
              </a:rPr>
              <a:t>CREATE (</a:t>
            </a:r>
            <a:r>
              <a:rPr b="1" lang="en-US">
                <a:latin typeface="Courier New"/>
                <a:ea typeface="Courier New"/>
                <a:cs typeface="Courier New"/>
                <a:sym typeface="Courier New"/>
              </a:rPr>
              <a:t>m</a:t>
            </a:r>
            <a:r>
              <a:rPr lang="en-US">
                <a:latin typeface="Courier New"/>
                <a:ea typeface="Courier New"/>
                <a:cs typeface="Courier New"/>
                <a:sym typeface="Courier New"/>
              </a:rPr>
              <a:t>:Movie {title: 'Batman Begins'})</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US">
                <a:latin typeface="Courier New"/>
                <a:ea typeface="Courier New"/>
                <a:cs typeface="Courier New"/>
                <a:sym typeface="Courier New"/>
              </a:rPr>
              <a:t>RETURN </a:t>
            </a:r>
            <a:r>
              <a:rPr b="1" lang="en-US">
                <a:latin typeface="Courier New"/>
                <a:ea typeface="Courier New"/>
                <a:cs typeface="Courier New"/>
                <a:sym typeface="Courier New"/>
              </a:rPr>
              <a:t>m</a:t>
            </a:r>
            <a:endParaRPr b="1">
              <a:latin typeface="Courier New"/>
              <a:ea typeface="Courier New"/>
              <a:cs typeface="Courier New"/>
              <a:sym typeface="Courier New"/>
            </a:endParaRPr>
          </a:p>
        </p:txBody>
      </p:sp>
      <p:sp>
        <p:nvSpPr>
          <p:cNvPr id="1593" name="Google Shape;1593;p154"/>
          <p:cNvSpPr txBox="1"/>
          <p:nvPr>
            <p:ph idx="1" type="body"/>
          </p:nvPr>
        </p:nvSpPr>
        <p:spPr>
          <a:xfrm>
            <a:off x="484025" y="1084813"/>
            <a:ext cx="8353500" cy="672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600">
                <a:solidFill>
                  <a:srgbClr val="666666"/>
                </a:solidFill>
              </a:rPr>
              <a:t>Create a node of type </a:t>
            </a:r>
            <a:r>
              <a:rPr i="1" lang="en-US" sz="1600">
                <a:solidFill>
                  <a:srgbClr val="666666"/>
                </a:solidFill>
              </a:rPr>
              <a:t>Movie</a:t>
            </a:r>
            <a:r>
              <a:rPr lang="en-US" sz="1600">
                <a:solidFill>
                  <a:srgbClr val="666666"/>
                </a:solidFill>
              </a:rPr>
              <a:t> and </a:t>
            </a:r>
            <a:r>
              <a:rPr i="1" lang="en-US" sz="1600">
                <a:solidFill>
                  <a:srgbClr val="666666"/>
                </a:solidFill>
              </a:rPr>
              <a:t>Action</a:t>
            </a:r>
            <a:r>
              <a:rPr lang="en-US" sz="1600">
                <a:solidFill>
                  <a:srgbClr val="666666"/>
                </a:solidFill>
              </a:rPr>
              <a:t> with the </a:t>
            </a:r>
            <a:r>
              <a:rPr i="1" lang="en-US" sz="1600">
                <a:solidFill>
                  <a:srgbClr val="666666"/>
                </a:solidFill>
              </a:rPr>
              <a:t>title</a:t>
            </a:r>
            <a:r>
              <a:rPr lang="en-US" sz="1600">
                <a:solidFill>
                  <a:srgbClr val="666666"/>
                </a:solidFill>
              </a:rPr>
              <a:t> property set to </a:t>
            </a:r>
            <a:r>
              <a:rPr i="1" lang="en-US" sz="1600">
                <a:solidFill>
                  <a:srgbClr val="666666"/>
                </a:solidFill>
              </a:rPr>
              <a:t>Batman Begins</a:t>
            </a:r>
            <a:r>
              <a:rPr lang="en-US" sz="1600">
                <a:solidFill>
                  <a:srgbClr val="666666"/>
                </a:solidFill>
              </a:rPr>
              <a:t>:</a:t>
            </a:r>
            <a:endParaRPr sz="1600">
              <a:solidFill>
                <a:srgbClr val="666666"/>
              </a:solidFill>
            </a:endParaRPr>
          </a:p>
        </p:txBody>
      </p:sp>
      <p:pic>
        <p:nvPicPr>
          <p:cNvPr id="1594" name="Google Shape;1594;p154"/>
          <p:cNvPicPr preferRelativeResize="0"/>
          <p:nvPr/>
        </p:nvPicPr>
        <p:blipFill>
          <a:blip r:embed="rId3">
            <a:alphaModFix/>
          </a:blip>
          <a:stretch>
            <a:fillRect/>
          </a:stretch>
        </p:blipFill>
        <p:spPr>
          <a:xfrm>
            <a:off x="2885219" y="2644550"/>
            <a:ext cx="2947205" cy="2358600"/>
          </a:xfrm>
          <a:prstGeom prst="rect">
            <a:avLst/>
          </a:prstGeom>
          <a:noFill/>
          <a:ln cap="flat" cmpd="sng" w="9525">
            <a:solidFill>
              <a:srgbClr val="CCCCCC"/>
            </a:solidFill>
            <a:prstDash val="solid"/>
            <a:round/>
            <a:headEnd len="sm" w="sm" type="none"/>
            <a:tailEnd len="sm" w="sm" type="none"/>
          </a:ln>
        </p:spPr>
      </p:pic>
      <p:sp>
        <p:nvSpPr>
          <p:cNvPr id="1595" name="Google Shape;1595;p154"/>
          <p:cNvSpPr/>
          <p:nvPr/>
        </p:nvSpPr>
        <p:spPr>
          <a:xfrm>
            <a:off x="1297475" y="3834550"/>
            <a:ext cx="1189800" cy="637200"/>
          </a:xfrm>
          <a:prstGeom prst="wedgeRectCallout">
            <a:avLst>
              <a:gd fmla="val 133243" name="adj1"/>
              <a:gd fmla="val 113850" name="adj2"/>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&lt;id&gt; is set by the graph engine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Google Shape;1601;p155"/>
          <p:cNvSpPr txBox="1"/>
          <p:nvPr>
            <p:ph type="title"/>
          </p:nvPr>
        </p:nvSpPr>
        <p:spPr>
          <a:xfrm>
            <a:off x="571450" y="14761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Creating multiple nodes</a:t>
            </a:r>
            <a:endParaRPr>
              <a:solidFill>
                <a:srgbClr val="666666"/>
              </a:solidFill>
            </a:endParaRPr>
          </a:p>
        </p:txBody>
      </p:sp>
      <p:sp>
        <p:nvSpPr>
          <p:cNvPr id="1602" name="Google Shape;1602;p155"/>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603" name="Google Shape;1603;p155"/>
          <p:cNvSpPr txBox="1"/>
          <p:nvPr/>
        </p:nvSpPr>
        <p:spPr>
          <a:xfrm>
            <a:off x="1243725" y="1113200"/>
            <a:ext cx="6463800" cy="1024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CREATE (:Person {name: 'Michael Caine', born: 1933}),</a:t>
            </a:r>
            <a:br>
              <a:rPr lang="en-US">
                <a:latin typeface="Courier New"/>
                <a:ea typeface="Courier New"/>
                <a:cs typeface="Courier New"/>
                <a:sym typeface="Courier New"/>
              </a:rPr>
            </a:br>
            <a:r>
              <a:rPr lang="en-US">
                <a:latin typeface="Courier New"/>
                <a:ea typeface="Courier New"/>
                <a:cs typeface="Courier New"/>
                <a:sym typeface="Courier New"/>
              </a:rPr>
              <a:t>    (:Person {name: 'Liam Neeson', born: 1952}),</a:t>
            </a:r>
            <a:br>
              <a:rPr lang="en-US">
                <a:latin typeface="Courier New"/>
                <a:ea typeface="Courier New"/>
                <a:cs typeface="Courier New"/>
                <a:sym typeface="Courier New"/>
              </a:rPr>
            </a:br>
            <a:r>
              <a:rPr lang="en-US">
                <a:latin typeface="Courier New"/>
                <a:ea typeface="Courier New"/>
                <a:cs typeface="Courier New"/>
                <a:sym typeface="Courier New"/>
              </a:rPr>
              <a:t>    (:Person {name: 'Katie Holmes', born: 1978}),</a:t>
            </a:r>
            <a:br>
              <a:rPr lang="en-US">
                <a:latin typeface="Courier New"/>
                <a:ea typeface="Courier New"/>
                <a:cs typeface="Courier New"/>
                <a:sym typeface="Courier New"/>
              </a:rPr>
            </a:br>
            <a:r>
              <a:rPr lang="en-US">
                <a:latin typeface="Courier New"/>
                <a:ea typeface="Courier New"/>
                <a:cs typeface="Courier New"/>
                <a:sym typeface="Courier New"/>
              </a:rPr>
              <a:t>    (:Person {name: 'Benjamin Melniker', born: 1913})</a:t>
            </a:r>
            <a:endParaRPr>
              <a:latin typeface="Courier New"/>
              <a:ea typeface="Courier New"/>
              <a:cs typeface="Courier New"/>
              <a:sym typeface="Courier New"/>
            </a:endParaRPr>
          </a:p>
        </p:txBody>
      </p:sp>
      <p:sp>
        <p:nvSpPr>
          <p:cNvPr id="1604" name="Google Shape;1604;p155"/>
          <p:cNvSpPr txBox="1"/>
          <p:nvPr>
            <p:ph idx="4294967295" type="body"/>
          </p:nvPr>
        </p:nvSpPr>
        <p:spPr>
          <a:xfrm>
            <a:off x="435250" y="601875"/>
            <a:ext cx="8353500" cy="672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600">
                <a:solidFill>
                  <a:srgbClr val="666666"/>
                </a:solidFill>
              </a:rPr>
              <a:t>Create some </a:t>
            </a:r>
            <a:r>
              <a:rPr i="1" lang="en-US" sz="1600">
                <a:solidFill>
                  <a:srgbClr val="666666"/>
                </a:solidFill>
              </a:rPr>
              <a:t>Person</a:t>
            </a:r>
            <a:r>
              <a:rPr lang="en-US" sz="1600">
                <a:solidFill>
                  <a:srgbClr val="666666"/>
                </a:solidFill>
              </a:rPr>
              <a:t> nodes for actors and the director for the movie, </a:t>
            </a:r>
            <a:r>
              <a:rPr i="1" lang="en-US" sz="1600">
                <a:solidFill>
                  <a:srgbClr val="666666"/>
                </a:solidFill>
              </a:rPr>
              <a:t>Batman Begins</a:t>
            </a:r>
            <a:r>
              <a:rPr lang="en-US" sz="1600">
                <a:solidFill>
                  <a:srgbClr val="666666"/>
                </a:solidFill>
              </a:rPr>
              <a:t>:</a:t>
            </a:r>
            <a:endParaRPr sz="1600">
              <a:solidFill>
                <a:srgbClr val="666666"/>
              </a:solidFill>
            </a:endParaRPr>
          </a:p>
        </p:txBody>
      </p:sp>
      <p:pic>
        <p:nvPicPr>
          <p:cNvPr id="1605" name="Google Shape;1605;p155"/>
          <p:cNvPicPr preferRelativeResize="0"/>
          <p:nvPr/>
        </p:nvPicPr>
        <p:blipFill>
          <a:blip r:embed="rId3">
            <a:alphaModFix/>
          </a:blip>
          <a:stretch>
            <a:fillRect/>
          </a:stretch>
        </p:blipFill>
        <p:spPr>
          <a:xfrm>
            <a:off x="1715213" y="2230825"/>
            <a:ext cx="5520827" cy="951525"/>
          </a:xfrm>
          <a:prstGeom prst="rect">
            <a:avLst/>
          </a:prstGeom>
          <a:noFill/>
          <a:ln cap="flat" cmpd="sng" w="9525">
            <a:solidFill>
              <a:srgbClr val="B7B7B7"/>
            </a:solidFill>
            <a:prstDash val="solid"/>
            <a:round/>
            <a:headEnd len="sm" w="sm" type="none"/>
            <a:tailEnd len="sm" w="sm" type="none"/>
          </a:ln>
        </p:spPr>
      </p:pic>
      <p:sp>
        <p:nvSpPr>
          <p:cNvPr id="1606" name="Google Shape;1606;p155"/>
          <p:cNvSpPr txBox="1"/>
          <p:nvPr/>
        </p:nvSpPr>
        <p:spPr>
          <a:xfrm>
            <a:off x="674950" y="2881375"/>
            <a:ext cx="84207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666666"/>
                </a:solidFill>
              </a:rPr>
              <a:t>I</a:t>
            </a:r>
            <a:r>
              <a:rPr b="1" lang="en-US" sz="1600">
                <a:solidFill>
                  <a:srgbClr val="666666"/>
                </a:solidFill>
              </a:rPr>
              <a:t>mportant</a:t>
            </a:r>
            <a:r>
              <a:rPr lang="en-US" sz="1600">
                <a:solidFill>
                  <a:srgbClr val="666666"/>
                </a:solidFill>
              </a:rPr>
              <a:t>: The graph engine will create a node with the same properties of a node that already exists. You can prevent this from happening in one of two ways:</a:t>
            </a:r>
            <a:br>
              <a:rPr lang="en-US" sz="1600">
                <a:solidFill>
                  <a:srgbClr val="666666"/>
                </a:solidFill>
              </a:rPr>
            </a:br>
            <a:br>
              <a:rPr lang="en-US" sz="1600">
                <a:solidFill>
                  <a:srgbClr val="666666"/>
                </a:solidFill>
              </a:rPr>
            </a:br>
            <a:r>
              <a:rPr lang="en-US" sz="1600">
                <a:solidFill>
                  <a:srgbClr val="666666"/>
                </a:solidFill>
              </a:rPr>
              <a:t>1.  You can use `MERGE` rather than `CREATE` when creating the node.</a:t>
            </a:r>
            <a:br>
              <a:rPr lang="en-US" sz="1600">
                <a:solidFill>
                  <a:srgbClr val="666666"/>
                </a:solidFill>
              </a:rPr>
            </a:br>
            <a:br>
              <a:rPr lang="en-US" sz="1600">
                <a:solidFill>
                  <a:srgbClr val="666666"/>
                </a:solidFill>
              </a:rPr>
            </a:br>
            <a:r>
              <a:rPr lang="en-US" sz="1600">
                <a:solidFill>
                  <a:srgbClr val="666666"/>
                </a:solidFill>
              </a:rPr>
              <a:t>2.  You can add constraints to your graph.</a:t>
            </a:r>
            <a:br>
              <a:rPr lang="en-US">
                <a:solidFill>
                  <a:srgbClr val="666666"/>
                </a:solidFill>
              </a:rPr>
            </a:br>
            <a:br>
              <a:rPr lang="en-US"/>
            </a:br>
            <a:br>
              <a:rPr lang="en-US"/>
            </a:b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0"/>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8B8B8B"/>
                </a:solidFill>
              </a:rPr>
              <a:t>‹#›</a:t>
            </a:fld>
            <a:endParaRPr>
              <a:solidFill>
                <a:srgbClr val="8B8B8B"/>
              </a:solidFill>
            </a:endParaRPr>
          </a:p>
        </p:txBody>
      </p:sp>
      <p:sp>
        <p:nvSpPr>
          <p:cNvPr id="290" name="Google Shape;290;p30"/>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IFA in 2 Minutes</a:t>
            </a:r>
            <a:endParaRPr/>
          </a:p>
        </p:txBody>
      </p:sp>
      <p:sp>
        <p:nvSpPr>
          <p:cNvPr id="291" name="Google Shape;291;p30"/>
          <p:cNvSpPr txBox="1"/>
          <p:nvPr>
            <p:ph idx="1" type="body"/>
          </p:nvPr>
        </p:nvSpPr>
        <p:spPr>
          <a:xfrm>
            <a:off x="1812625" y="3868275"/>
            <a:ext cx="1412400" cy="482700"/>
          </a:xfrm>
          <a:prstGeom prst="rect">
            <a:avLst/>
          </a:prstGeom>
        </p:spPr>
        <p:txBody>
          <a:bodyPr anchorCtr="0" anchor="ctr" bIns="91425" lIns="91425" spcFirstLastPara="1" rIns="91425" wrap="square" tIns="91425">
            <a:noAutofit/>
          </a:bodyPr>
          <a:lstStyle/>
          <a:p>
            <a:pPr indent="0" lvl="0" marL="0" rtl="0" algn="ctr">
              <a:spcBef>
                <a:spcPts val="500"/>
              </a:spcBef>
              <a:spcAft>
                <a:spcPts val="0"/>
              </a:spcAft>
              <a:buNone/>
            </a:pPr>
            <a:r>
              <a:rPr lang="en-US" sz="1800"/>
              <a:t>My house</a:t>
            </a:r>
            <a:endParaRPr sz="1800"/>
          </a:p>
        </p:txBody>
      </p:sp>
      <p:pic>
        <p:nvPicPr>
          <p:cNvPr id="292" name="Google Shape;292;p30"/>
          <p:cNvPicPr preferRelativeResize="0"/>
          <p:nvPr/>
        </p:nvPicPr>
        <p:blipFill>
          <a:blip r:embed="rId3">
            <a:alphaModFix/>
          </a:blip>
          <a:stretch>
            <a:fillRect/>
          </a:stretch>
        </p:blipFill>
        <p:spPr>
          <a:xfrm>
            <a:off x="1252920" y="1898051"/>
            <a:ext cx="6638155" cy="2022225"/>
          </a:xfrm>
          <a:prstGeom prst="rect">
            <a:avLst/>
          </a:prstGeom>
          <a:noFill/>
          <a:ln>
            <a:noFill/>
          </a:ln>
        </p:spPr>
      </p:pic>
      <p:sp>
        <p:nvSpPr>
          <p:cNvPr id="293" name="Google Shape;293;p30"/>
          <p:cNvSpPr txBox="1"/>
          <p:nvPr>
            <p:ph idx="1" type="body"/>
          </p:nvPr>
        </p:nvSpPr>
        <p:spPr>
          <a:xfrm>
            <a:off x="6241300" y="3868275"/>
            <a:ext cx="1607700" cy="482700"/>
          </a:xfrm>
          <a:prstGeom prst="rect">
            <a:avLst/>
          </a:prstGeom>
        </p:spPr>
        <p:txBody>
          <a:bodyPr anchorCtr="0" anchor="ctr" bIns="91425" lIns="91425" spcFirstLastPara="1" rIns="91425" wrap="square" tIns="91425">
            <a:noAutofit/>
          </a:bodyPr>
          <a:lstStyle/>
          <a:p>
            <a:pPr indent="0" lvl="0" marL="0" rtl="0" algn="ctr">
              <a:spcBef>
                <a:spcPts val="500"/>
              </a:spcBef>
              <a:spcAft>
                <a:spcPts val="0"/>
              </a:spcAft>
              <a:buNone/>
            </a:pPr>
            <a:r>
              <a:rPr lang="en-US" sz="1800"/>
              <a:t>Anne’s house</a:t>
            </a:r>
            <a:endParaRPr sz="1800"/>
          </a:p>
        </p:txBody>
      </p:sp>
      <p:sp>
        <p:nvSpPr>
          <p:cNvPr id="294" name="Google Shape;294;p30"/>
          <p:cNvSpPr txBox="1"/>
          <p:nvPr/>
        </p:nvSpPr>
        <p:spPr>
          <a:xfrm>
            <a:off x="985950" y="4707625"/>
            <a:ext cx="71721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Open Sans"/>
                <a:ea typeface="Open Sans"/>
                <a:cs typeface="Open Sans"/>
                <a:sym typeface="Open Sans"/>
              </a:rPr>
              <a:t>Source: </a:t>
            </a:r>
            <a:r>
              <a:rPr lang="en-US" sz="1100" u="sng">
                <a:solidFill>
                  <a:srgbClr val="1155CC"/>
                </a:solidFill>
                <a:highlight>
                  <a:srgbClr val="FFFFFF"/>
                </a:highlight>
                <a:hlinkClick r:id="rId4"/>
              </a:rPr>
              <a:t>h</a:t>
            </a:r>
            <a:r>
              <a:rPr lang="en-US" sz="1100" u="sng">
                <a:solidFill>
                  <a:srgbClr val="1155CC"/>
                </a:solidFill>
                <a:highlight>
                  <a:srgbClr val="FFFFFF"/>
                </a:highlight>
                <a:hlinkClick r:id="rId5"/>
              </a:rPr>
              <a:t>ttps://medium.com/@dmccreary/how-to-explain-index-free-adjacency-to-your-manager-1a8e68ec664a</a:t>
            </a:r>
            <a:endParaRPr>
              <a:latin typeface="Open Sans"/>
              <a:ea typeface="Open Sans"/>
              <a:cs typeface="Open Sans"/>
              <a:sym typeface="Open Sans"/>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Google Shape;1612;p156"/>
          <p:cNvSpPr txBox="1"/>
          <p:nvPr>
            <p:ph type="title"/>
          </p:nvPr>
        </p:nvSpPr>
        <p:spPr>
          <a:xfrm>
            <a:off x="571450" y="14761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Adding a label to a node</a:t>
            </a:r>
            <a:endParaRPr>
              <a:solidFill>
                <a:srgbClr val="666666"/>
              </a:solidFill>
            </a:endParaRPr>
          </a:p>
        </p:txBody>
      </p:sp>
      <p:sp>
        <p:nvSpPr>
          <p:cNvPr id="1613" name="Google Shape;1613;p156"/>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614" name="Google Shape;1614;p156"/>
          <p:cNvSpPr txBox="1"/>
          <p:nvPr/>
        </p:nvSpPr>
        <p:spPr>
          <a:xfrm>
            <a:off x="1243725" y="1113200"/>
            <a:ext cx="6463800" cy="1024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(m:Movie)</a:t>
            </a:r>
            <a:br>
              <a:rPr lang="en-US">
                <a:latin typeface="Courier New"/>
                <a:ea typeface="Courier New"/>
                <a:cs typeface="Courier New"/>
                <a:sym typeface="Courier New"/>
              </a:rPr>
            </a:br>
            <a:r>
              <a:rPr lang="en-US">
                <a:latin typeface="Courier New"/>
                <a:ea typeface="Courier New"/>
                <a:cs typeface="Courier New"/>
                <a:sym typeface="Courier New"/>
              </a:rPr>
              <a:t>WHERE m.title = 'Batman Begins'</a:t>
            </a:r>
            <a:br>
              <a:rPr lang="en-US">
                <a:latin typeface="Courier New"/>
                <a:ea typeface="Courier New"/>
                <a:cs typeface="Courier New"/>
                <a:sym typeface="Courier New"/>
              </a:rPr>
            </a:br>
            <a:r>
              <a:rPr b="1" lang="en-US">
                <a:latin typeface="Courier New"/>
                <a:ea typeface="Courier New"/>
                <a:cs typeface="Courier New"/>
                <a:sym typeface="Courier New"/>
              </a:rPr>
              <a:t>SET</a:t>
            </a:r>
            <a:r>
              <a:rPr lang="en-US">
                <a:latin typeface="Courier New"/>
                <a:ea typeface="Courier New"/>
                <a:cs typeface="Courier New"/>
                <a:sym typeface="Courier New"/>
              </a:rPr>
              <a:t> m:Action</a:t>
            </a:r>
            <a:br>
              <a:rPr lang="en-US">
                <a:latin typeface="Courier New"/>
                <a:ea typeface="Courier New"/>
                <a:cs typeface="Courier New"/>
                <a:sym typeface="Courier New"/>
              </a:rPr>
            </a:br>
            <a:r>
              <a:rPr lang="en-US">
                <a:latin typeface="Courier New"/>
                <a:ea typeface="Courier New"/>
                <a:cs typeface="Courier New"/>
                <a:sym typeface="Courier New"/>
              </a:rPr>
              <a:t>RETURN </a:t>
            </a:r>
            <a:r>
              <a:rPr b="1" lang="en-US">
                <a:latin typeface="Courier New"/>
                <a:ea typeface="Courier New"/>
                <a:cs typeface="Courier New"/>
                <a:sym typeface="Courier New"/>
              </a:rPr>
              <a:t>labels</a:t>
            </a:r>
            <a:r>
              <a:rPr lang="en-US">
                <a:latin typeface="Courier New"/>
                <a:ea typeface="Courier New"/>
                <a:cs typeface="Courier New"/>
                <a:sym typeface="Courier New"/>
              </a:rPr>
              <a:t>(m)</a:t>
            </a:r>
            <a:endParaRPr>
              <a:latin typeface="Courier New"/>
              <a:ea typeface="Courier New"/>
              <a:cs typeface="Courier New"/>
              <a:sym typeface="Courier New"/>
            </a:endParaRPr>
          </a:p>
        </p:txBody>
      </p:sp>
      <p:sp>
        <p:nvSpPr>
          <p:cNvPr id="1615" name="Google Shape;1615;p156"/>
          <p:cNvSpPr txBox="1"/>
          <p:nvPr>
            <p:ph idx="4294967295" type="body"/>
          </p:nvPr>
        </p:nvSpPr>
        <p:spPr>
          <a:xfrm>
            <a:off x="298888" y="641600"/>
            <a:ext cx="8353500" cy="672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600">
                <a:solidFill>
                  <a:srgbClr val="666666"/>
                </a:solidFill>
              </a:rPr>
              <a:t>Add the </a:t>
            </a:r>
            <a:r>
              <a:rPr i="1" lang="en-US" sz="1600">
                <a:solidFill>
                  <a:srgbClr val="666666"/>
                </a:solidFill>
              </a:rPr>
              <a:t>Action</a:t>
            </a:r>
            <a:r>
              <a:rPr lang="en-US" sz="1600">
                <a:solidFill>
                  <a:srgbClr val="666666"/>
                </a:solidFill>
              </a:rPr>
              <a:t> label to the movie, </a:t>
            </a:r>
            <a:r>
              <a:rPr i="1" lang="en-US" sz="1600">
                <a:solidFill>
                  <a:srgbClr val="666666"/>
                </a:solidFill>
              </a:rPr>
              <a:t>Batman Begins</a:t>
            </a:r>
            <a:r>
              <a:rPr lang="en-US" sz="1600">
                <a:solidFill>
                  <a:srgbClr val="666666"/>
                </a:solidFill>
              </a:rPr>
              <a:t>, return all labels for this node:</a:t>
            </a:r>
            <a:endParaRPr sz="1600">
              <a:solidFill>
                <a:srgbClr val="666666"/>
              </a:solidFill>
            </a:endParaRPr>
          </a:p>
        </p:txBody>
      </p:sp>
      <p:pic>
        <p:nvPicPr>
          <p:cNvPr id="1616" name="Google Shape;1616;p156"/>
          <p:cNvPicPr preferRelativeResize="0"/>
          <p:nvPr/>
        </p:nvPicPr>
        <p:blipFill>
          <a:blip r:embed="rId3">
            <a:alphaModFix/>
          </a:blip>
          <a:stretch>
            <a:fillRect/>
          </a:stretch>
        </p:blipFill>
        <p:spPr>
          <a:xfrm>
            <a:off x="1936128" y="2230825"/>
            <a:ext cx="5079035" cy="27007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sp>
        <p:nvSpPr>
          <p:cNvPr id="1622" name="Google Shape;1622;p157"/>
          <p:cNvSpPr txBox="1"/>
          <p:nvPr>
            <p:ph type="title"/>
          </p:nvPr>
        </p:nvSpPr>
        <p:spPr>
          <a:xfrm>
            <a:off x="571450" y="14761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Removing a label from a node</a:t>
            </a:r>
            <a:endParaRPr>
              <a:solidFill>
                <a:srgbClr val="666666"/>
              </a:solidFill>
            </a:endParaRPr>
          </a:p>
        </p:txBody>
      </p:sp>
      <p:sp>
        <p:nvSpPr>
          <p:cNvPr id="1623" name="Google Shape;1623;p157"/>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624" name="Google Shape;1624;p157"/>
          <p:cNvSpPr txBox="1"/>
          <p:nvPr/>
        </p:nvSpPr>
        <p:spPr>
          <a:xfrm>
            <a:off x="2345150" y="1135225"/>
            <a:ext cx="4197000" cy="1024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(m:Movie:Action)</a:t>
            </a:r>
            <a:br>
              <a:rPr lang="en-US">
                <a:latin typeface="Courier New"/>
                <a:ea typeface="Courier New"/>
                <a:cs typeface="Courier New"/>
                <a:sym typeface="Courier New"/>
              </a:rPr>
            </a:br>
            <a:r>
              <a:rPr lang="en-US">
                <a:latin typeface="Courier New"/>
                <a:ea typeface="Courier New"/>
                <a:cs typeface="Courier New"/>
                <a:sym typeface="Courier New"/>
              </a:rPr>
              <a:t>WHERE m.title = 'Batman Begins'</a:t>
            </a:r>
            <a:br>
              <a:rPr lang="en-US">
                <a:latin typeface="Courier New"/>
                <a:ea typeface="Courier New"/>
                <a:cs typeface="Courier New"/>
                <a:sym typeface="Courier New"/>
              </a:rPr>
            </a:br>
            <a:r>
              <a:rPr b="1" lang="en-US">
                <a:latin typeface="Courier New"/>
                <a:ea typeface="Courier New"/>
                <a:cs typeface="Courier New"/>
                <a:sym typeface="Courier New"/>
              </a:rPr>
              <a:t>REMOVE</a:t>
            </a:r>
            <a:r>
              <a:rPr lang="en-US">
                <a:latin typeface="Courier New"/>
                <a:ea typeface="Courier New"/>
                <a:cs typeface="Courier New"/>
                <a:sym typeface="Courier New"/>
              </a:rPr>
              <a:t> m:Action</a:t>
            </a:r>
            <a:br>
              <a:rPr lang="en-US">
                <a:latin typeface="Courier New"/>
                <a:ea typeface="Courier New"/>
                <a:cs typeface="Courier New"/>
                <a:sym typeface="Courier New"/>
              </a:rPr>
            </a:br>
            <a:r>
              <a:rPr lang="en-US">
                <a:latin typeface="Courier New"/>
                <a:ea typeface="Courier New"/>
                <a:cs typeface="Courier New"/>
                <a:sym typeface="Courier New"/>
              </a:rPr>
              <a:t>RETURN labels(m)</a:t>
            </a:r>
            <a:endParaRPr>
              <a:latin typeface="Courier New"/>
              <a:ea typeface="Courier New"/>
              <a:cs typeface="Courier New"/>
              <a:sym typeface="Courier New"/>
            </a:endParaRPr>
          </a:p>
        </p:txBody>
      </p:sp>
      <p:sp>
        <p:nvSpPr>
          <p:cNvPr id="1625" name="Google Shape;1625;p157"/>
          <p:cNvSpPr txBox="1"/>
          <p:nvPr>
            <p:ph idx="4294967295" type="body"/>
          </p:nvPr>
        </p:nvSpPr>
        <p:spPr>
          <a:xfrm>
            <a:off x="395238" y="652625"/>
            <a:ext cx="8353500" cy="672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600">
                <a:solidFill>
                  <a:srgbClr val="666666"/>
                </a:solidFill>
              </a:rPr>
              <a:t>Remove the </a:t>
            </a:r>
            <a:r>
              <a:rPr i="1" lang="en-US" sz="1600">
                <a:solidFill>
                  <a:srgbClr val="666666"/>
                </a:solidFill>
              </a:rPr>
              <a:t>Action</a:t>
            </a:r>
            <a:r>
              <a:rPr lang="en-US" sz="1600">
                <a:solidFill>
                  <a:srgbClr val="666666"/>
                </a:solidFill>
              </a:rPr>
              <a:t> label to the movie, </a:t>
            </a:r>
            <a:r>
              <a:rPr i="1" lang="en-US" sz="1600">
                <a:solidFill>
                  <a:srgbClr val="666666"/>
                </a:solidFill>
              </a:rPr>
              <a:t>Batman Begins</a:t>
            </a:r>
            <a:r>
              <a:rPr lang="en-US" sz="1600">
                <a:solidFill>
                  <a:srgbClr val="666666"/>
                </a:solidFill>
              </a:rPr>
              <a:t>, return all labels for this node:</a:t>
            </a:r>
            <a:endParaRPr sz="1600">
              <a:solidFill>
                <a:srgbClr val="666666"/>
              </a:solidFill>
            </a:endParaRPr>
          </a:p>
        </p:txBody>
      </p:sp>
      <p:pic>
        <p:nvPicPr>
          <p:cNvPr id="1626" name="Google Shape;1626;p157"/>
          <p:cNvPicPr preferRelativeResize="0"/>
          <p:nvPr/>
        </p:nvPicPr>
        <p:blipFill>
          <a:blip r:embed="rId3">
            <a:alphaModFix/>
          </a:blip>
          <a:stretch>
            <a:fillRect/>
          </a:stretch>
        </p:blipFill>
        <p:spPr>
          <a:xfrm>
            <a:off x="1698500" y="2211825"/>
            <a:ext cx="5490311" cy="2818174"/>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158"/>
          <p:cNvSpPr txBox="1"/>
          <p:nvPr>
            <p:ph type="title"/>
          </p:nvPr>
        </p:nvSpPr>
        <p:spPr>
          <a:xfrm>
            <a:off x="571450" y="147625"/>
            <a:ext cx="83535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Adding or updating properties for a node</a:t>
            </a:r>
            <a:endParaRPr>
              <a:solidFill>
                <a:srgbClr val="666666"/>
              </a:solidFill>
            </a:endParaRPr>
          </a:p>
        </p:txBody>
      </p:sp>
      <p:sp>
        <p:nvSpPr>
          <p:cNvPr id="1633" name="Google Shape;1633;p158"/>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634" name="Google Shape;1634;p158"/>
          <p:cNvSpPr txBox="1"/>
          <p:nvPr/>
        </p:nvSpPr>
        <p:spPr>
          <a:xfrm>
            <a:off x="1565900" y="1783675"/>
            <a:ext cx="5305500" cy="1024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(m:Movie)</a:t>
            </a:r>
            <a:br>
              <a:rPr lang="en-US">
                <a:latin typeface="Courier New"/>
                <a:ea typeface="Courier New"/>
                <a:cs typeface="Courier New"/>
                <a:sym typeface="Courier New"/>
              </a:rPr>
            </a:br>
            <a:r>
              <a:rPr lang="en-US">
                <a:latin typeface="Courier New"/>
                <a:ea typeface="Courier New"/>
                <a:cs typeface="Courier New"/>
                <a:sym typeface="Courier New"/>
              </a:rPr>
              <a:t>WHERE m.title = 'Batman Begins'</a:t>
            </a:r>
            <a:br>
              <a:rPr lang="en-US">
                <a:latin typeface="Courier New"/>
                <a:ea typeface="Courier New"/>
                <a:cs typeface="Courier New"/>
                <a:sym typeface="Courier New"/>
              </a:rPr>
            </a:br>
            <a:r>
              <a:rPr b="1" lang="en-US">
                <a:latin typeface="Courier New"/>
                <a:ea typeface="Courier New"/>
                <a:cs typeface="Courier New"/>
                <a:sym typeface="Courier New"/>
              </a:rPr>
              <a:t>SET m.released = 2005, m.lengthInMinutes = 140</a:t>
            </a:r>
            <a:br>
              <a:rPr b="1" lang="en-US">
                <a:latin typeface="Courier New"/>
                <a:ea typeface="Courier New"/>
                <a:cs typeface="Courier New"/>
                <a:sym typeface="Courier New"/>
              </a:rPr>
            </a:br>
            <a:r>
              <a:rPr lang="en-US">
                <a:latin typeface="Courier New"/>
                <a:ea typeface="Courier New"/>
                <a:cs typeface="Courier New"/>
                <a:sym typeface="Courier New"/>
              </a:rPr>
              <a:t>RETURN m</a:t>
            </a:r>
            <a:endParaRPr>
              <a:latin typeface="Courier New"/>
              <a:ea typeface="Courier New"/>
              <a:cs typeface="Courier New"/>
              <a:sym typeface="Courier New"/>
            </a:endParaRPr>
          </a:p>
        </p:txBody>
      </p:sp>
      <p:sp>
        <p:nvSpPr>
          <p:cNvPr id="1635" name="Google Shape;1635;p158"/>
          <p:cNvSpPr txBox="1"/>
          <p:nvPr>
            <p:ph idx="4294967295" type="body"/>
          </p:nvPr>
        </p:nvSpPr>
        <p:spPr>
          <a:xfrm>
            <a:off x="435250" y="1374622"/>
            <a:ext cx="8353500" cy="4932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600">
                <a:solidFill>
                  <a:srgbClr val="666666"/>
                </a:solidFill>
              </a:rPr>
              <a:t>Add the properties </a:t>
            </a:r>
            <a:r>
              <a:rPr i="1" lang="en-US" sz="1600">
                <a:solidFill>
                  <a:srgbClr val="666666"/>
                </a:solidFill>
              </a:rPr>
              <a:t>released</a:t>
            </a:r>
            <a:r>
              <a:rPr lang="en-US" sz="1600">
                <a:solidFill>
                  <a:srgbClr val="666666"/>
                </a:solidFill>
              </a:rPr>
              <a:t> and </a:t>
            </a:r>
            <a:r>
              <a:rPr i="1" lang="en-US" sz="1600">
                <a:solidFill>
                  <a:srgbClr val="666666"/>
                </a:solidFill>
              </a:rPr>
              <a:t>lengthInMinutes</a:t>
            </a:r>
            <a:r>
              <a:rPr lang="en-US" sz="1600">
                <a:solidFill>
                  <a:srgbClr val="666666"/>
                </a:solidFill>
              </a:rPr>
              <a:t> to the movie </a:t>
            </a:r>
            <a:r>
              <a:rPr i="1" lang="en-US" sz="1600">
                <a:solidFill>
                  <a:srgbClr val="666666"/>
                </a:solidFill>
              </a:rPr>
              <a:t>Batman Begins</a:t>
            </a:r>
            <a:r>
              <a:rPr lang="en-US" sz="1600">
                <a:solidFill>
                  <a:srgbClr val="666666"/>
                </a:solidFill>
              </a:rPr>
              <a:t>:</a:t>
            </a:r>
            <a:endParaRPr sz="1600">
              <a:solidFill>
                <a:srgbClr val="666666"/>
              </a:solidFill>
            </a:endParaRPr>
          </a:p>
        </p:txBody>
      </p:sp>
      <p:sp>
        <p:nvSpPr>
          <p:cNvPr id="1636" name="Google Shape;1636;p158"/>
          <p:cNvSpPr txBox="1"/>
          <p:nvPr/>
        </p:nvSpPr>
        <p:spPr>
          <a:xfrm>
            <a:off x="486250" y="707425"/>
            <a:ext cx="8251500" cy="66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US" sz="1800">
                <a:solidFill>
                  <a:srgbClr val="666666"/>
                </a:solidFill>
              </a:rPr>
              <a:t>If property does not exist for the node, it is added with the specified value.</a:t>
            </a:r>
            <a:endParaRPr sz="1800">
              <a:solidFill>
                <a:srgbClr val="666666"/>
              </a:solidFill>
            </a:endParaRPr>
          </a:p>
          <a:p>
            <a:pPr indent="-342900" lvl="0" marL="457200" rtl="0" algn="l">
              <a:spcBef>
                <a:spcPts val="0"/>
              </a:spcBef>
              <a:spcAft>
                <a:spcPts val="0"/>
              </a:spcAft>
              <a:buClr>
                <a:srgbClr val="666666"/>
              </a:buClr>
              <a:buSzPts val="1800"/>
              <a:buChar char="●"/>
            </a:pPr>
            <a:r>
              <a:rPr lang="en-US" sz="1800">
                <a:solidFill>
                  <a:srgbClr val="666666"/>
                </a:solidFill>
              </a:rPr>
              <a:t>If property exists for the node, it is updated with the specified value</a:t>
            </a:r>
            <a:endParaRPr sz="1800">
              <a:solidFill>
                <a:srgbClr val="666666"/>
              </a:solidFill>
            </a:endParaRPr>
          </a:p>
        </p:txBody>
      </p:sp>
      <p:pic>
        <p:nvPicPr>
          <p:cNvPr id="1637" name="Google Shape;1637;p158"/>
          <p:cNvPicPr preferRelativeResize="0"/>
          <p:nvPr/>
        </p:nvPicPr>
        <p:blipFill>
          <a:blip r:embed="rId3">
            <a:alphaModFix/>
          </a:blip>
          <a:stretch>
            <a:fillRect/>
          </a:stretch>
        </p:blipFill>
        <p:spPr>
          <a:xfrm>
            <a:off x="1999566" y="2891350"/>
            <a:ext cx="4438167" cy="203022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Google Shape;1643;p159"/>
          <p:cNvSpPr txBox="1"/>
          <p:nvPr>
            <p:ph type="title"/>
          </p:nvPr>
        </p:nvSpPr>
        <p:spPr>
          <a:xfrm>
            <a:off x="571450" y="14761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Adding properties to a node - JSON style</a:t>
            </a:r>
            <a:endParaRPr>
              <a:solidFill>
                <a:srgbClr val="666666"/>
              </a:solidFill>
            </a:endParaRPr>
          </a:p>
        </p:txBody>
      </p:sp>
      <p:sp>
        <p:nvSpPr>
          <p:cNvPr id="1644" name="Google Shape;1644;p159"/>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645" name="Google Shape;1645;p159"/>
          <p:cNvSpPr txBox="1"/>
          <p:nvPr/>
        </p:nvSpPr>
        <p:spPr>
          <a:xfrm>
            <a:off x="4465325" y="1152900"/>
            <a:ext cx="3925200" cy="1946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(m:Movie)</a:t>
            </a:r>
            <a:br>
              <a:rPr lang="en-US">
                <a:latin typeface="Courier New"/>
                <a:ea typeface="Courier New"/>
                <a:cs typeface="Courier New"/>
                <a:sym typeface="Courier New"/>
              </a:rPr>
            </a:br>
            <a:r>
              <a:rPr lang="en-US">
                <a:latin typeface="Courier New"/>
                <a:ea typeface="Courier New"/>
                <a:cs typeface="Courier New"/>
                <a:sym typeface="Courier New"/>
              </a:rPr>
              <a:t>WHERE m.title = 'Batman Begins'</a:t>
            </a:r>
            <a:br>
              <a:rPr lang="en-US">
                <a:latin typeface="Courier New"/>
                <a:ea typeface="Courier New"/>
                <a:cs typeface="Courier New"/>
                <a:sym typeface="Courier New"/>
              </a:rPr>
            </a:br>
            <a:r>
              <a:rPr b="1" lang="en-US">
                <a:latin typeface="Courier New"/>
                <a:ea typeface="Courier New"/>
                <a:cs typeface="Courier New"/>
                <a:sym typeface="Courier New"/>
              </a:rPr>
              <a:t>SET  m = {title: 'Batman Begins',</a:t>
            </a:r>
            <a:br>
              <a:rPr b="1" lang="en-US">
                <a:latin typeface="Courier New"/>
                <a:ea typeface="Courier New"/>
                <a:cs typeface="Courier New"/>
                <a:sym typeface="Courier New"/>
              </a:rPr>
            </a:br>
            <a:r>
              <a:rPr b="1" lang="en-US">
                <a:latin typeface="Courier New"/>
                <a:ea typeface="Courier New"/>
                <a:cs typeface="Courier New"/>
                <a:sym typeface="Courier New"/>
              </a:rPr>
              <a:t>          released: 2005,</a:t>
            </a:r>
            <a:br>
              <a:rPr b="1" lang="en-US">
                <a:latin typeface="Courier New"/>
                <a:ea typeface="Courier New"/>
                <a:cs typeface="Courier New"/>
                <a:sym typeface="Courier New"/>
              </a:rPr>
            </a:br>
            <a:r>
              <a:rPr b="1" lang="en-US">
                <a:latin typeface="Courier New"/>
                <a:ea typeface="Courier New"/>
                <a:cs typeface="Courier New"/>
                <a:sym typeface="Courier New"/>
              </a:rPr>
              <a:t>          lengthInMinutes: 140,</a:t>
            </a:r>
            <a:br>
              <a:rPr b="1" lang="en-US">
                <a:latin typeface="Courier New"/>
                <a:ea typeface="Courier New"/>
                <a:cs typeface="Courier New"/>
                <a:sym typeface="Courier New"/>
              </a:rPr>
            </a:br>
            <a:r>
              <a:rPr b="1" lang="en-US">
                <a:latin typeface="Courier New"/>
                <a:ea typeface="Courier New"/>
                <a:cs typeface="Courier New"/>
                <a:sym typeface="Courier New"/>
              </a:rPr>
              <a:t>          videoFormat: 'DVD',</a:t>
            </a:r>
            <a:br>
              <a:rPr b="1" lang="en-US">
                <a:latin typeface="Courier New"/>
                <a:ea typeface="Courier New"/>
                <a:cs typeface="Courier New"/>
                <a:sym typeface="Courier New"/>
              </a:rPr>
            </a:br>
            <a:r>
              <a:rPr b="1" lang="en-US">
                <a:latin typeface="Courier New"/>
                <a:ea typeface="Courier New"/>
                <a:cs typeface="Courier New"/>
                <a:sym typeface="Courier New"/>
              </a:rPr>
              <a:t>          grossMillions: 206.5}</a:t>
            </a:r>
            <a:br>
              <a:rPr b="1" lang="en-US">
                <a:latin typeface="Courier New"/>
                <a:ea typeface="Courier New"/>
                <a:cs typeface="Courier New"/>
                <a:sym typeface="Courier New"/>
              </a:rPr>
            </a:br>
            <a:r>
              <a:rPr lang="en-US">
                <a:latin typeface="Courier New"/>
                <a:ea typeface="Courier New"/>
                <a:cs typeface="Courier New"/>
                <a:sym typeface="Courier New"/>
              </a:rPr>
              <a:t>RETURN m</a:t>
            </a:r>
            <a:endParaRPr>
              <a:latin typeface="Courier New"/>
              <a:ea typeface="Courier New"/>
              <a:cs typeface="Courier New"/>
              <a:sym typeface="Courier New"/>
            </a:endParaRPr>
          </a:p>
        </p:txBody>
      </p:sp>
      <p:sp>
        <p:nvSpPr>
          <p:cNvPr id="1646" name="Google Shape;1646;p159"/>
          <p:cNvSpPr txBox="1"/>
          <p:nvPr>
            <p:ph idx="4294967295" type="body"/>
          </p:nvPr>
        </p:nvSpPr>
        <p:spPr>
          <a:xfrm>
            <a:off x="219625" y="659697"/>
            <a:ext cx="8353500" cy="4932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600">
                <a:solidFill>
                  <a:srgbClr val="666666"/>
                </a:solidFill>
              </a:rPr>
              <a:t>Add or update </a:t>
            </a:r>
            <a:r>
              <a:rPr lang="en-US" sz="1600" u="sng">
                <a:solidFill>
                  <a:srgbClr val="666666"/>
                </a:solidFill>
              </a:rPr>
              <a:t>all</a:t>
            </a:r>
            <a:r>
              <a:rPr lang="en-US" sz="1600">
                <a:solidFill>
                  <a:srgbClr val="666666"/>
                </a:solidFill>
              </a:rPr>
              <a:t> properties: </a:t>
            </a:r>
            <a:r>
              <a:rPr i="1" lang="en-US" sz="1600">
                <a:solidFill>
                  <a:srgbClr val="666666"/>
                </a:solidFill>
              </a:rPr>
              <a:t>title</a:t>
            </a:r>
            <a:r>
              <a:rPr lang="en-US" sz="1600">
                <a:solidFill>
                  <a:srgbClr val="666666"/>
                </a:solidFill>
              </a:rPr>
              <a:t>, </a:t>
            </a:r>
            <a:r>
              <a:rPr i="1" lang="en-US" sz="1600">
                <a:solidFill>
                  <a:srgbClr val="666666"/>
                </a:solidFill>
              </a:rPr>
              <a:t>released</a:t>
            </a:r>
            <a:r>
              <a:rPr lang="en-US" sz="1600">
                <a:solidFill>
                  <a:srgbClr val="666666"/>
                </a:solidFill>
              </a:rPr>
              <a:t>,  </a:t>
            </a:r>
            <a:r>
              <a:rPr i="1" lang="en-US" sz="1600">
                <a:solidFill>
                  <a:srgbClr val="666666"/>
                </a:solidFill>
              </a:rPr>
              <a:t>lengthInMinutes</a:t>
            </a:r>
            <a:r>
              <a:rPr lang="en-US" sz="1600">
                <a:solidFill>
                  <a:srgbClr val="666666"/>
                </a:solidFill>
              </a:rPr>
              <a:t>, </a:t>
            </a:r>
            <a:r>
              <a:rPr i="1" lang="en-US" sz="1600">
                <a:solidFill>
                  <a:srgbClr val="666666"/>
                </a:solidFill>
              </a:rPr>
              <a:t>videoFormat</a:t>
            </a:r>
            <a:r>
              <a:rPr lang="en-US" sz="1600">
                <a:solidFill>
                  <a:srgbClr val="666666"/>
                </a:solidFill>
              </a:rPr>
              <a:t>, and </a:t>
            </a:r>
            <a:r>
              <a:rPr i="1" lang="en-US" sz="1600">
                <a:solidFill>
                  <a:srgbClr val="666666"/>
                </a:solidFill>
              </a:rPr>
              <a:t>grossMillions </a:t>
            </a:r>
            <a:r>
              <a:rPr lang="en-US" sz="1600">
                <a:solidFill>
                  <a:srgbClr val="666666"/>
                </a:solidFill>
              </a:rPr>
              <a:t>for the movie </a:t>
            </a:r>
            <a:r>
              <a:rPr i="1" lang="en-US" sz="1600">
                <a:solidFill>
                  <a:srgbClr val="666666"/>
                </a:solidFill>
              </a:rPr>
              <a:t>Batman Begins</a:t>
            </a:r>
            <a:r>
              <a:rPr lang="en-US" sz="1600">
                <a:solidFill>
                  <a:srgbClr val="666666"/>
                </a:solidFill>
              </a:rPr>
              <a:t>:</a:t>
            </a:r>
            <a:endParaRPr sz="1600">
              <a:solidFill>
                <a:srgbClr val="666666"/>
              </a:solidFill>
            </a:endParaRPr>
          </a:p>
        </p:txBody>
      </p:sp>
      <p:pic>
        <p:nvPicPr>
          <p:cNvPr id="1647" name="Google Shape;1647;p159"/>
          <p:cNvPicPr preferRelativeResize="0"/>
          <p:nvPr/>
        </p:nvPicPr>
        <p:blipFill>
          <a:blip r:embed="rId3">
            <a:alphaModFix/>
          </a:blip>
          <a:stretch>
            <a:fillRect/>
          </a:stretch>
        </p:blipFill>
        <p:spPr>
          <a:xfrm>
            <a:off x="2541600" y="3190291"/>
            <a:ext cx="3925201" cy="1792934"/>
          </a:xfrm>
          <a:prstGeom prst="rect">
            <a:avLst/>
          </a:prstGeom>
          <a:noFill/>
          <a:ln cap="flat" cmpd="sng" w="9525">
            <a:solidFill>
              <a:srgbClr val="CCCCCC"/>
            </a:solidFill>
            <a:prstDash val="solid"/>
            <a:round/>
            <a:headEnd len="sm" w="sm" type="none"/>
            <a:tailEnd len="sm" w="sm" type="none"/>
          </a:ln>
        </p:spPr>
      </p:pic>
      <p:sp>
        <p:nvSpPr>
          <p:cNvPr id="1648" name="Google Shape;1648;p159"/>
          <p:cNvSpPr/>
          <p:nvPr/>
        </p:nvSpPr>
        <p:spPr>
          <a:xfrm>
            <a:off x="5250750" y="1639450"/>
            <a:ext cx="207300" cy="221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3" name="Shape 1653"/>
        <p:cNvGrpSpPr/>
        <p:nvPr/>
      </p:nvGrpSpPr>
      <p:grpSpPr>
        <a:xfrm>
          <a:off x="0" y="0"/>
          <a:ext cx="0" cy="0"/>
          <a:chOff x="0" y="0"/>
          <a:chExt cx="0" cy="0"/>
        </a:xfrm>
      </p:grpSpPr>
      <p:sp>
        <p:nvSpPr>
          <p:cNvPr id="1654" name="Google Shape;1654;p160"/>
          <p:cNvSpPr txBox="1"/>
          <p:nvPr>
            <p:ph type="title"/>
          </p:nvPr>
        </p:nvSpPr>
        <p:spPr>
          <a:xfrm>
            <a:off x="571450" y="-7"/>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Adding or updating properties for a node - JSON style</a:t>
            </a:r>
            <a:endParaRPr>
              <a:solidFill>
                <a:srgbClr val="666666"/>
              </a:solidFill>
            </a:endParaRPr>
          </a:p>
        </p:txBody>
      </p:sp>
      <p:sp>
        <p:nvSpPr>
          <p:cNvPr id="1655" name="Google Shape;1655;p160"/>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656" name="Google Shape;1656;p160"/>
          <p:cNvSpPr txBox="1"/>
          <p:nvPr/>
        </p:nvSpPr>
        <p:spPr>
          <a:xfrm>
            <a:off x="2550800" y="1432275"/>
            <a:ext cx="3925200" cy="1228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(m:Movie)</a:t>
            </a:r>
            <a:br>
              <a:rPr lang="en-US">
                <a:latin typeface="Courier New"/>
                <a:ea typeface="Courier New"/>
                <a:cs typeface="Courier New"/>
                <a:sym typeface="Courier New"/>
              </a:rPr>
            </a:br>
            <a:r>
              <a:rPr lang="en-US">
                <a:latin typeface="Courier New"/>
                <a:ea typeface="Courier New"/>
                <a:cs typeface="Courier New"/>
                <a:sym typeface="Courier New"/>
              </a:rPr>
              <a:t>WHERE m.title = 'Batman Begins'</a:t>
            </a:r>
            <a:br>
              <a:rPr lang="en-US">
                <a:latin typeface="Courier New"/>
                <a:ea typeface="Courier New"/>
                <a:cs typeface="Courier New"/>
                <a:sym typeface="Courier New"/>
              </a:rPr>
            </a:br>
            <a:r>
              <a:rPr lang="en-US">
                <a:latin typeface="Courier New"/>
                <a:ea typeface="Courier New"/>
                <a:cs typeface="Courier New"/>
                <a:sym typeface="Courier New"/>
              </a:rPr>
              <a:t>SET  m += { grossMillions: 300,</a:t>
            </a:r>
            <a:br>
              <a:rPr lang="en-US">
                <a:latin typeface="Courier New"/>
                <a:ea typeface="Courier New"/>
                <a:cs typeface="Courier New"/>
                <a:sym typeface="Courier New"/>
              </a:rPr>
            </a:br>
            <a:r>
              <a:rPr lang="en-US">
                <a:latin typeface="Courier New"/>
                <a:ea typeface="Courier New"/>
                <a:cs typeface="Courier New"/>
                <a:sym typeface="Courier New"/>
              </a:rPr>
              <a:t>            awards: 66}</a:t>
            </a:r>
            <a:br>
              <a:rPr lang="en-US">
                <a:latin typeface="Courier New"/>
                <a:ea typeface="Courier New"/>
                <a:cs typeface="Courier New"/>
                <a:sym typeface="Courier New"/>
              </a:rPr>
            </a:br>
            <a:r>
              <a:rPr lang="en-US">
                <a:latin typeface="Courier New"/>
                <a:ea typeface="Courier New"/>
                <a:cs typeface="Courier New"/>
                <a:sym typeface="Courier New"/>
              </a:rPr>
              <a:t>RETURN m</a:t>
            </a:r>
            <a:endParaRPr>
              <a:latin typeface="Courier New"/>
              <a:ea typeface="Courier New"/>
              <a:cs typeface="Courier New"/>
              <a:sym typeface="Courier New"/>
            </a:endParaRPr>
          </a:p>
        </p:txBody>
      </p:sp>
      <p:sp>
        <p:nvSpPr>
          <p:cNvPr id="1657" name="Google Shape;1657;p160"/>
          <p:cNvSpPr txBox="1"/>
          <p:nvPr>
            <p:ph idx="4294967295" type="body"/>
          </p:nvPr>
        </p:nvSpPr>
        <p:spPr>
          <a:xfrm>
            <a:off x="212475" y="1002597"/>
            <a:ext cx="8353500" cy="4932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600">
                <a:solidFill>
                  <a:srgbClr val="666666"/>
                </a:solidFill>
              </a:rPr>
              <a:t>Add  the </a:t>
            </a:r>
            <a:r>
              <a:rPr i="1" lang="en-US" sz="1600">
                <a:solidFill>
                  <a:srgbClr val="666666"/>
                </a:solidFill>
              </a:rPr>
              <a:t>awards</a:t>
            </a:r>
            <a:r>
              <a:rPr lang="en-US" sz="1600">
                <a:solidFill>
                  <a:srgbClr val="666666"/>
                </a:solidFill>
              </a:rPr>
              <a:t> property and update the </a:t>
            </a:r>
            <a:r>
              <a:rPr i="1" lang="en-US" sz="1600">
                <a:solidFill>
                  <a:srgbClr val="666666"/>
                </a:solidFill>
              </a:rPr>
              <a:t>grossMillions </a:t>
            </a:r>
            <a:r>
              <a:rPr lang="en-US" sz="1600">
                <a:solidFill>
                  <a:srgbClr val="666666"/>
                </a:solidFill>
              </a:rPr>
              <a:t>for the movie </a:t>
            </a:r>
            <a:r>
              <a:rPr i="1" lang="en-US" sz="1600">
                <a:solidFill>
                  <a:srgbClr val="666666"/>
                </a:solidFill>
              </a:rPr>
              <a:t>Batman Begins</a:t>
            </a:r>
            <a:r>
              <a:rPr lang="en-US" sz="1600">
                <a:solidFill>
                  <a:srgbClr val="666666"/>
                </a:solidFill>
              </a:rPr>
              <a:t>:</a:t>
            </a:r>
            <a:endParaRPr sz="1600">
              <a:solidFill>
                <a:srgbClr val="666666"/>
              </a:solidFill>
            </a:endParaRPr>
          </a:p>
        </p:txBody>
      </p:sp>
      <p:sp>
        <p:nvSpPr>
          <p:cNvPr id="1658" name="Google Shape;1658;p160"/>
          <p:cNvSpPr/>
          <p:nvPr/>
        </p:nvSpPr>
        <p:spPr>
          <a:xfrm>
            <a:off x="3364800" y="1912900"/>
            <a:ext cx="278700" cy="27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9" name="Google Shape;1659;p160"/>
          <p:cNvPicPr preferRelativeResize="0"/>
          <p:nvPr/>
        </p:nvPicPr>
        <p:blipFill>
          <a:blip r:embed="rId3">
            <a:alphaModFix/>
          </a:blip>
          <a:stretch>
            <a:fillRect/>
          </a:stretch>
        </p:blipFill>
        <p:spPr>
          <a:xfrm>
            <a:off x="2474075" y="2714850"/>
            <a:ext cx="4001925" cy="2315149"/>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4" name="Shape 1664"/>
        <p:cNvGrpSpPr/>
        <p:nvPr/>
      </p:nvGrpSpPr>
      <p:grpSpPr>
        <a:xfrm>
          <a:off x="0" y="0"/>
          <a:ext cx="0" cy="0"/>
          <a:chOff x="0" y="0"/>
          <a:chExt cx="0" cy="0"/>
        </a:xfrm>
      </p:grpSpPr>
      <p:sp>
        <p:nvSpPr>
          <p:cNvPr id="1665" name="Google Shape;1665;p161"/>
          <p:cNvSpPr txBox="1"/>
          <p:nvPr>
            <p:ph type="title"/>
          </p:nvPr>
        </p:nvSpPr>
        <p:spPr>
          <a:xfrm>
            <a:off x="571450" y="14761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Removing properties from a node</a:t>
            </a:r>
            <a:endParaRPr>
              <a:solidFill>
                <a:srgbClr val="666666"/>
              </a:solidFill>
            </a:endParaRPr>
          </a:p>
        </p:txBody>
      </p:sp>
      <p:sp>
        <p:nvSpPr>
          <p:cNvPr id="1666" name="Google Shape;1666;p161"/>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667" name="Google Shape;1667;p161"/>
          <p:cNvSpPr txBox="1"/>
          <p:nvPr/>
        </p:nvSpPr>
        <p:spPr>
          <a:xfrm>
            <a:off x="571450" y="2672125"/>
            <a:ext cx="3637200" cy="1354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(m:Movie)</a:t>
            </a:r>
            <a:br>
              <a:rPr lang="en-US">
                <a:latin typeface="Courier New"/>
                <a:ea typeface="Courier New"/>
                <a:cs typeface="Courier New"/>
                <a:sym typeface="Courier New"/>
              </a:rPr>
            </a:br>
            <a:r>
              <a:rPr lang="en-US">
                <a:latin typeface="Courier New"/>
                <a:ea typeface="Courier New"/>
                <a:cs typeface="Courier New"/>
                <a:sym typeface="Courier New"/>
              </a:rPr>
              <a:t>WHERE m.title = 'Batman Begins'</a:t>
            </a:r>
            <a:br>
              <a:rPr lang="en-US">
                <a:latin typeface="Courier New"/>
                <a:ea typeface="Courier New"/>
                <a:cs typeface="Courier New"/>
                <a:sym typeface="Courier New"/>
              </a:rPr>
            </a:br>
            <a:r>
              <a:rPr b="1" lang="en-US">
                <a:latin typeface="Courier New"/>
                <a:ea typeface="Courier New"/>
                <a:cs typeface="Courier New"/>
                <a:sym typeface="Courier New"/>
              </a:rPr>
              <a:t>SET m.grossMillions = null</a:t>
            </a:r>
            <a:br>
              <a:rPr b="1" lang="en-US">
                <a:latin typeface="Courier New"/>
                <a:ea typeface="Courier New"/>
                <a:cs typeface="Courier New"/>
                <a:sym typeface="Courier New"/>
              </a:rPr>
            </a:br>
            <a:r>
              <a:rPr b="1" lang="en-US">
                <a:latin typeface="Courier New"/>
                <a:ea typeface="Courier New"/>
                <a:cs typeface="Courier New"/>
                <a:sym typeface="Courier New"/>
              </a:rPr>
              <a:t>REMOVE m.videoFormat</a:t>
            </a:r>
            <a:br>
              <a:rPr b="1" lang="en-US">
                <a:latin typeface="Courier New"/>
                <a:ea typeface="Courier New"/>
                <a:cs typeface="Courier New"/>
                <a:sym typeface="Courier New"/>
              </a:rPr>
            </a:br>
            <a:r>
              <a:rPr lang="en-US">
                <a:latin typeface="Courier New"/>
                <a:ea typeface="Courier New"/>
                <a:cs typeface="Courier New"/>
                <a:sym typeface="Courier New"/>
              </a:rPr>
              <a:t>RETURN m</a:t>
            </a:r>
            <a:endParaRPr>
              <a:latin typeface="Courier New"/>
              <a:ea typeface="Courier New"/>
              <a:cs typeface="Courier New"/>
              <a:sym typeface="Courier New"/>
            </a:endParaRPr>
          </a:p>
        </p:txBody>
      </p:sp>
      <p:sp>
        <p:nvSpPr>
          <p:cNvPr id="1668" name="Google Shape;1668;p161"/>
          <p:cNvSpPr txBox="1"/>
          <p:nvPr>
            <p:ph idx="4294967295" type="body"/>
          </p:nvPr>
        </p:nvSpPr>
        <p:spPr>
          <a:xfrm>
            <a:off x="395250" y="707422"/>
            <a:ext cx="8353500" cy="4932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600">
                <a:solidFill>
                  <a:srgbClr val="666666"/>
                </a:solidFill>
              </a:rPr>
              <a:t>Properties can be removed in one of two ways:</a:t>
            </a:r>
            <a:endParaRPr sz="1600">
              <a:solidFill>
                <a:srgbClr val="666666"/>
              </a:solidFill>
            </a:endParaRPr>
          </a:p>
          <a:p>
            <a:pPr indent="-330200" lvl="0" marL="457200" rtl="0" algn="l">
              <a:spcBef>
                <a:spcPts val="500"/>
              </a:spcBef>
              <a:spcAft>
                <a:spcPts val="0"/>
              </a:spcAft>
              <a:buClr>
                <a:srgbClr val="666666"/>
              </a:buClr>
              <a:buSzPts val="1600"/>
              <a:buChar char="•"/>
            </a:pPr>
            <a:r>
              <a:rPr lang="en-US" sz="1600">
                <a:solidFill>
                  <a:srgbClr val="666666"/>
                </a:solidFill>
              </a:rPr>
              <a:t>Set the property value to null</a:t>
            </a:r>
            <a:endParaRPr sz="1600">
              <a:solidFill>
                <a:srgbClr val="666666"/>
              </a:solidFill>
            </a:endParaRPr>
          </a:p>
          <a:p>
            <a:pPr indent="-330200" lvl="0" marL="457200" rtl="0" algn="l">
              <a:spcBef>
                <a:spcPts val="0"/>
              </a:spcBef>
              <a:spcAft>
                <a:spcPts val="0"/>
              </a:spcAft>
              <a:buClr>
                <a:srgbClr val="666666"/>
              </a:buClr>
              <a:buSzPts val="1600"/>
              <a:buChar char="•"/>
            </a:pPr>
            <a:r>
              <a:rPr lang="en-US" sz="1600">
                <a:solidFill>
                  <a:srgbClr val="666666"/>
                </a:solidFill>
              </a:rPr>
              <a:t>Use the REMOVE keyword</a:t>
            </a:r>
            <a:endParaRPr sz="1600">
              <a:solidFill>
                <a:srgbClr val="666666"/>
              </a:solidFill>
            </a:endParaRPr>
          </a:p>
        </p:txBody>
      </p:sp>
      <p:sp>
        <p:nvSpPr>
          <p:cNvPr id="1669" name="Google Shape;1669;p161"/>
          <p:cNvSpPr txBox="1"/>
          <p:nvPr/>
        </p:nvSpPr>
        <p:spPr>
          <a:xfrm>
            <a:off x="487000" y="2189375"/>
            <a:ext cx="7960200" cy="35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500"/>
              </a:spcBef>
              <a:spcAft>
                <a:spcPts val="0"/>
              </a:spcAft>
              <a:buNone/>
            </a:pPr>
            <a:r>
              <a:rPr lang="en-US" sz="1600">
                <a:solidFill>
                  <a:srgbClr val="666666"/>
                </a:solidFill>
                <a:latin typeface="Open Sans"/>
                <a:ea typeface="Open Sans"/>
                <a:cs typeface="Open Sans"/>
                <a:sym typeface="Open Sans"/>
              </a:rPr>
              <a:t>Remove the grossMillions and </a:t>
            </a:r>
            <a:endParaRPr sz="1600">
              <a:solidFill>
                <a:srgbClr val="666666"/>
              </a:solidFill>
              <a:latin typeface="Open Sans"/>
              <a:ea typeface="Open Sans"/>
              <a:cs typeface="Open Sans"/>
              <a:sym typeface="Open Sans"/>
            </a:endParaRPr>
          </a:p>
          <a:p>
            <a:pPr indent="0" lvl="0" marL="0" rtl="0" algn="l">
              <a:lnSpc>
                <a:spcPct val="100000"/>
              </a:lnSpc>
              <a:spcBef>
                <a:spcPts val="500"/>
              </a:spcBef>
              <a:spcAft>
                <a:spcPts val="0"/>
              </a:spcAft>
              <a:buNone/>
            </a:pPr>
            <a:r>
              <a:rPr lang="en-US" sz="1600">
                <a:solidFill>
                  <a:srgbClr val="666666"/>
                </a:solidFill>
                <a:latin typeface="Open Sans"/>
                <a:ea typeface="Open Sans"/>
                <a:cs typeface="Open Sans"/>
                <a:sym typeface="Open Sans"/>
              </a:rPr>
              <a:t>videoFormat properties:</a:t>
            </a:r>
            <a:endParaRPr sz="1600">
              <a:solidFill>
                <a:srgbClr val="666666"/>
              </a:solidFill>
              <a:latin typeface="Open Sans"/>
              <a:ea typeface="Open Sans"/>
              <a:cs typeface="Open Sans"/>
              <a:sym typeface="Open Sans"/>
            </a:endParaRPr>
          </a:p>
        </p:txBody>
      </p:sp>
      <p:pic>
        <p:nvPicPr>
          <p:cNvPr id="1670" name="Google Shape;1670;p161"/>
          <p:cNvPicPr preferRelativeResize="0"/>
          <p:nvPr/>
        </p:nvPicPr>
        <p:blipFill>
          <a:blip r:embed="rId3">
            <a:alphaModFix/>
          </a:blip>
          <a:stretch>
            <a:fillRect/>
          </a:stretch>
        </p:blipFill>
        <p:spPr>
          <a:xfrm>
            <a:off x="4481750" y="2430975"/>
            <a:ext cx="4509850" cy="1988101"/>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62"/>
          <p:cNvSpPr txBox="1"/>
          <p:nvPr>
            <p:ph type="title"/>
          </p:nvPr>
        </p:nvSpPr>
        <p:spPr>
          <a:xfrm>
            <a:off x="625589" y="89776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Exercise 6: </a:t>
            </a:r>
            <a:endParaRPr/>
          </a:p>
          <a:p>
            <a:pPr indent="0" lvl="0" marL="0" rtl="0" algn="l">
              <a:spcBef>
                <a:spcPts val="0"/>
              </a:spcBef>
              <a:spcAft>
                <a:spcPts val="0"/>
              </a:spcAft>
              <a:buNone/>
            </a:pPr>
            <a:r>
              <a:rPr lang="en-US"/>
              <a:t>Creating nodes</a:t>
            </a:r>
            <a:endParaRPr/>
          </a:p>
        </p:txBody>
      </p:sp>
      <p:sp>
        <p:nvSpPr>
          <p:cNvPr id="1677" name="Google Shape;1677;p162"/>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F2F2F2"/>
                </a:solidFill>
              </a:rPr>
              <a:t>‹#›</a:t>
            </a:fld>
            <a:endParaRPr>
              <a:solidFill>
                <a:srgbClr val="F2F2F2"/>
              </a:solidFill>
            </a:endParaRPr>
          </a:p>
        </p:txBody>
      </p:sp>
      <p:sp>
        <p:nvSpPr>
          <p:cNvPr id="1678" name="Google Shape;1678;p162"/>
          <p:cNvSpPr txBox="1"/>
          <p:nvPr>
            <p:ph idx="1" type="body"/>
          </p:nvPr>
        </p:nvSpPr>
        <p:spPr>
          <a:xfrm>
            <a:off x="639710" y="2969728"/>
            <a:ext cx="7488300" cy="2069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2200">
                <a:solidFill>
                  <a:srgbClr val="FFFFFF"/>
                </a:solidFill>
                <a:latin typeface="Arial"/>
                <a:ea typeface="Arial"/>
                <a:cs typeface="Arial"/>
                <a:sym typeface="Arial"/>
              </a:rPr>
              <a:t>In Neo4j Browser: </a:t>
            </a:r>
            <a:endParaRPr b="1" sz="2200">
              <a:solidFill>
                <a:srgbClr val="FFFFFF"/>
              </a:solidFill>
              <a:latin typeface="Arial"/>
              <a:ea typeface="Arial"/>
              <a:cs typeface="Arial"/>
              <a:sym typeface="Arial"/>
            </a:endParaRPr>
          </a:p>
          <a:p>
            <a:pPr indent="0" lvl="0" marL="0" rtl="0" algn="l">
              <a:lnSpc>
                <a:spcPct val="150000"/>
              </a:lnSpc>
              <a:spcBef>
                <a:spcPts val="1100"/>
              </a:spcBef>
              <a:spcAft>
                <a:spcPts val="0"/>
              </a:spcAft>
              <a:buNone/>
            </a:pPr>
            <a:r>
              <a:rPr lang="en-US" sz="2200">
                <a:latin typeface="Arial"/>
                <a:ea typeface="Arial"/>
                <a:cs typeface="Arial"/>
                <a:sym typeface="Arial"/>
              </a:rPr>
              <a:t>:play intro-exercises</a:t>
            </a:r>
            <a:endParaRPr sz="2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en-US" sz="2200">
                <a:solidFill>
                  <a:srgbClr val="FFFFFF"/>
                </a:solidFill>
                <a:latin typeface="Arial"/>
                <a:ea typeface="Arial"/>
                <a:cs typeface="Arial"/>
                <a:sym typeface="Arial"/>
              </a:rPr>
              <a:t>Then follow instructions for Exercise 6.</a:t>
            </a:r>
            <a:endParaRPr sz="2200">
              <a:solidFill>
                <a:srgbClr val="FFFFFF"/>
              </a:solidFill>
              <a:latin typeface="Arial"/>
              <a:ea typeface="Arial"/>
              <a:cs typeface="Arial"/>
              <a:sym typeface="Arial"/>
            </a:endParaRPr>
          </a:p>
          <a:p>
            <a:pPr indent="0" lvl="0" marL="0" rtl="0" algn="l">
              <a:spcBef>
                <a:spcPts val="50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3" name="Shape 1683"/>
        <p:cNvGrpSpPr/>
        <p:nvPr/>
      </p:nvGrpSpPr>
      <p:grpSpPr>
        <a:xfrm>
          <a:off x="0" y="0"/>
          <a:ext cx="0" cy="0"/>
          <a:chOff x="0" y="0"/>
          <a:chExt cx="0" cy="0"/>
        </a:xfrm>
      </p:grpSpPr>
      <p:sp>
        <p:nvSpPr>
          <p:cNvPr id="1684" name="Google Shape;1684;p163"/>
          <p:cNvSpPr txBox="1"/>
          <p:nvPr>
            <p:ph type="title"/>
          </p:nvPr>
        </p:nvSpPr>
        <p:spPr>
          <a:xfrm>
            <a:off x="571450" y="14761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Creating a relationship</a:t>
            </a:r>
            <a:endParaRPr>
              <a:solidFill>
                <a:srgbClr val="666666"/>
              </a:solidFill>
            </a:endParaRPr>
          </a:p>
        </p:txBody>
      </p:sp>
      <p:sp>
        <p:nvSpPr>
          <p:cNvPr id="1685" name="Google Shape;1685;p163"/>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686" name="Google Shape;1686;p163"/>
          <p:cNvSpPr txBox="1"/>
          <p:nvPr/>
        </p:nvSpPr>
        <p:spPr>
          <a:xfrm>
            <a:off x="415400" y="2885575"/>
            <a:ext cx="3925200" cy="1354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(a:Person), (m:Movie)</a:t>
            </a:r>
            <a:br>
              <a:rPr lang="en-US">
                <a:latin typeface="Courier New"/>
                <a:ea typeface="Courier New"/>
                <a:cs typeface="Courier New"/>
                <a:sym typeface="Courier New"/>
              </a:rPr>
            </a:br>
            <a:r>
              <a:rPr lang="en-US">
                <a:latin typeface="Courier New"/>
                <a:ea typeface="Courier New"/>
                <a:cs typeface="Courier New"/>
                <a:sym typeface="Courier New"/>
              </a:rPr>
              <a:t>WHERE a.name = 'Michael Caine' AND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      m.title = 'Batman Begins'</a:t>
            </a:r>
            <a:br>
              <a:rPr lang="en-US">
                <a:latin typeface="Courier New"/>
                <a:ea typeface="Courier New"/>
                <a:cs typeface="Courier New"/>
                <a:sym typeface="Courier New"/>
              </a:rPr>
            </a:br>
            <a:r>
              <a:rPr b="1" lang="en-US">
                <a:latin typeface="Courier New"/>
                <a:ea typeface="Courier New"/>
                <a:cs typeface="Courier New"/>
                <a:sym typeface="Courier New"/>
              </a:rPr>
              <a:t>CREATE (a)-[:ACTED_IN]-&gt;(m)</a:t>
            </a:r>
            <a:br>
              <a:rPr b="1" lang="en-US">
                <a:latin typeface="Courier New"/>
                <a:ea typeface="Courier New"/>
                <a:cs typeface="Courier New"/>
                <a:sym typeface="Courier New"/>
              </a:rPr>
            </a:br>
            <a:r>
              <a:rPr lang="en-US">
                <a:latin typeface="Courier New"/>
                <a:ea typeface="Courier New"/>
                <a:cs typeface="Courier New"/>
                <a:sym typeface="Courier New"/>
              </a:rPr>
              <a:t>RETURN a, m</a:t>
            </a:r>
            <a:endParaRPr>
              <a:latin typeface="Courier New"/>
              <a:ea typeface="Courier New"/>
              <a:cs typeface="Courier New"/>
              <a:sym typeface="Courier New"/>
            </a:endParaRPr>
          </a:p>
        </p:txBody>
      </p:sp>
      <p:sp>
        <p:nvSpPr>
          <p:cNvPr id="1687" name="Google Shape;1687;p163"/>
          <p:cNvSpPr txBox="1"/>
          <p:nvPr>
            <p:ph idx="4294967295" type="body"/>
          </p:nvPr>
        </p:nvSpPr>
        <p:spPr>
          <a:xfrm>
            <a:off x="167900" y="642797"/>
            <a:ext cx="8353500" cy="4932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600">
                <a:solidFill>
                  <a:srgbClr val="666666"/>
                </a:solidFill>
              </a:rPr>
              <a:t>You create a relationship by:</a:t>
            </a:r>
            <a:endParaRPr sz="1600">
              <a:solidFill>
                <a:srgbClr val="666666"/>
              </a:solidFill>
            </a:endParaRPr>
          </a:p>
          <a:p>
            <a:pPr indent="-330200" lvl="0" marL="457200" rtl="0" algn="l">
              <a:spcBef>
                <a:spcPts val="500"/>
              </a:spcBef>
              <a:spcAft>
                <a:spcPts val="0"/>
              </a:spcAft>
              <a:buClr>
                <a:srgbClr val="666666"/>
              </a:buClr>
              <a:buSzPts val="1600"/>
              <a:buAutoNum type="arabicPeriod"/>
            </a:pPr>
            <a:r>
              <a:rPr lang="en-US" sz="1600">
                <a:solidFill>
                  <a:srgbClr val="666666"/>
                </a:solidFill>
              </a:rPr>
              <a:t>Finding the “from node”.</a:t>
            </a:r>
            <a:endParaRPr sz="1600">
              <a:solidFill>
                <a:srgbClr val="666666"/>
              </a:solidFill>
            </a:endParaRPr>
          </a:p>
          <a:p>
            <a:pPr indent="-330200" lvl="0" marL="457200" rtl="0" algn="l">
              <a:spcBef>
                <a:spcPts val="0"/>
              </a:spcBef>
              <a:spcAft>
                <a:spcPts val="0"/>
              </a:spcAft>
              <a:buClr>
                <a:srgbClr val="666666"/>
              </a:buClr>
              <a:buSzPts val="1600"/>
              <a:buAutoNum type="arabicPeriod"/>
            </a:pPr>
            <a:r>
              <a:rPr lang="en-US" sz="1600">
                <a:solidFill>
                  <a:srgbClr val="666666"/>
                </a:solidFill>
              </a:rPr>
              <a:t>Finding the “to node”.</a:t>
            </a:r>
            <a:endParaRPr sz="1600">
              <a:solidFill>
                <a:srgbClr val="666666"/>
              </a:solidFill>
            </a:endParaRPr>
          </a:p>
          <a:p>
            <a:pPr indent="-330200" lvl="0" marL="457200" rtl="0" algn="l">
              <a:spcBef>
                <a:spcPts val="0"/>
              </a:spcBef>
              <a:spcAft>
                <a:spcPts val="0"/>
              </a:spcAft>
              <a:buClr>
                <a:srgbClr val="666666"/>
              </a:buClr>
              <a:buSzPts val="1600"/>
              <a:buAutoNum type="arabicPeriod"/>
            </a:pPr>
            <a:r>
              <a:rPr lang="en-US" sz="1600">
                <a:solidFill>
                  <a:srgbClr val="666666"/>
                </a:solidFill>
              </a:rPr>
              <a:t>Using CREATE to add the </a:t>
            </a:r>
            <a:r>
              <a:rPr lang="en-US" sz="1600" u="sng">
                <a:solidFill>
                  <a:srgbClr val="666666"/>
                </a:solidFill>
              </a:rPr>
              <a:t>directed </a:t>
            </a:r>
            <a:r>
              <a:rPr lang="en-US" sz="1600">
                <a:solidFill>
                  <a:srgbClr val="666666"/>
                </a:solidFill>
              </a:rPr>
              <a:t>relationship between the nodes.</a:t>
            </a:r>
            <a:endParaRPr sz="1600">
              <a:solidFill>
                <a:srgbClr val="666666"/>
              </a:solidFill>
            </a:endParaRPr>
          </a:p>
          <a:p>
            <a:pPr indent="0" lvl="0" marL="457200" rtl="0" algn="l">
              <a:spcBef>
                <a:spcPts val="500"/>
              </a:spcBef>
              <a:spcAft>
                <a:spcPts val="0"/>
              </a:spcAft>
              <a:buNone/>
            </a:pPr>
            <a:r>
              <a:t/>
            </a:r>
            <a:endParaRPr sz="1600">
              <a:solidFill>
                <a:srgbClr val="000000"/>
              </a:solidFill>
            </a:endParaRPr>
          </a:p>
        </p:txBody>
      </p:sp>
      <p:sp>
        <p:nvSpPr>
          <p:cNvPr id="1688" name="Google Shape;1688;p163"/>
          <p:cNvSpPr txBox="1"/>
          <p:nvPr/>
        </p:nvSpPr>
        <p:spPr>
          <a:xfrm>
            <a:off x="321475" y="2145369"/>
            <a:ext cx="706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666666"/>
                </a:solidFill>
              </a:rPr>
              <a:t>Create the </a:t>
            </a:r>
            <a:r>
              <a:rPr i="1" lang="en-US" sz="1600">
                <a:solidFill>
                  <a:srgbClr val="666666"/>
                </a:solidFill>
              </a:rPr>
              <a:t>:ACTED_IN</a:t>
            </a:r>
            <a:r>
              <a:rPr lang="en-US" sz="1600">
                <a:solidFill>
                  <a:srgbClr val="666666"/>
                </a:solidFill>
              </a:rPr>
              <a:t> relationship between </a:t>
            </a:r>
            <a:endParaRPr sz="1600">
              <a:solidFill>
                <a:srgbClr val="666666"/>
              </a:solidFill>
            </a:endParaRPr>
          </a:p>
          <a:p>
            <a:pPr indent="0" lvl="0" marL="0" rtl="0" algn="l">
              <a:spcBef>
                <a:spcPts val="0"/>
              </a:spcBef>
              <a:spcAft>
                <a:spcPts val="0"/>
              </a:spcAft>
              <a:buNone/>
            </a:pPr>
            <a:r>
              <a:rPr lang="en-US" sz="1600">
                <a:solidFill>
                  <a:srgbClr val="666666"/>
                </a:solidFill>
              </a:rPr>
              <a:t>the </a:t>
            </a:r>
            <a:r>
              <a:rPr i="1" lang="en-US" sz="1600">
                <a:solidFill>
                  <a:srgbClr val="666666"/>
                </a:solidFill>
              </a:rPr>
              <a:t>Person</a:t>
            </a:r>
            <a:r>
              <a:rPr lang="en-US" sz="1600">
                <a:solidFill>
                  <a:srgbClr val="666666"/>
                </a:solidFill>
              </a:rPr>
              <a:t>, </a:t>
            </a:r>
            <a:r>
              <a:rPr i="1" lang="en-US" sz="1600">
                <a:solidFill>
                  <a:srgbClr val="666666"/>
                </a:solidFill>
              </a:rPr>
              <a:t>Michael Caine</a:t>
            </a:r>
            <a:r>
              <a:rPr lang="en-US" sz="1600">
                <a:solidFill>
                  <a:srgbClr val="666666"/>
                </a:solidFill>
              </a:rPr>
              <a:t> and the </a:t>
            </a:r>
            <a:r>
              <a:rPr i="1" lang="en-US" sz="1600">
                <a:solidFill>
                  <a:srgbClr val="666666"/>
                </a:solidFill>
              </a:rPr>
              <a:t>Movie</a:t>
            </a:r>
            <a:r>
              <a:rPr lang="en-US" sz="1600">
                <a:solidFill>
                  <a:srgbClr val="666666"/>
                </a:solidFill>
              </a:rPr>
              <a:t>, </a:t>
            </a:r>
            <a:endParaRPr sz="1600">
              <a:solidFill>
                <a:srgbClr val="666666"/>
              </a:solidFill>
            </a:endParaRPr>
          </a:p>
          <a:p>
            <a:pPr indent="0" lvl="0" marL="0" rtl="0" algn="l">
              <a:spcBef>
                <a:spcPts val="0"/>
              </a:spcBef>
              <a:spcAft>
                <a:spcPts val="0"/>
              </a:spcAft>
              <a:buNone/>
            </a:pPr>
            <a:r>
              <a:rPr i="1" lang="en-US" sz="1600">
                <a:solidFill>
                  <a:srgbClr val="666666"/>
                </a:solidFill>
              </a:rPr>
              <a:t>Batman Begins</a:t>
            </a:r>
            <a:r>
              <a:rPr lang="en-US" sz="1600">
                <a:solidFill>
                  <a:srgbClr val="666666"/>
                </a:solidFill>
              </a:rPr>
              <a:t>:</a:t>
            </a:r>
            <a:endParaRPr sz="1600">
              <a:solidFill>
                <a:srgbClr val="666666"/>
              </a:solidFill>
            </a:endParaRPr>
          </a:p>
        </p:txBody>
      </p:sp>
      <p:pic>
        <p:nvPicPr>
          <p:cNvPr id="1689" name="Google Shape;1689;p163"/>
          <p:cNvPicPr preferRelativeResize="0"/>
          <p:nvPr/>
        </p:nvPicPr>
        <p:blipFill>
          <a:blip r:embed="rId3">
            <a:alphaModFix/>
          </a:blip>
          <a:stretch>
            <a:fillRect/>
          </a:stretch>
        </p:blipFill>
        <p:spPr>
          <a:xfrm>
            <a:off x="4535875" y="2248974"/>
            <a:ext cx="4505576" cy="2394799"/>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164"/>
          <p:cNvSpPr txBox="1"/>
          <p:nvPr>
            <p:ph type="title"/>
          </p:nvPr>
        </p:nvSpPr>
        <p:spPr>
          <a:xfrm>
            <a:off x="571450" y="14761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Creating multiple relationships</a:t>
            </a:r>
            <a:endParaRPr>
              <a:solidFill>
                <a:srgbClr val="666666"/>
              </a:solidFill>
            </a:endParaRPr>
          </a:p>
        </p:txBody>
      </p:sp>
      <p:sp>
        <p:nvSpPr>
          <p:cNvPr id="1696" name="Google Shape;1696;p164"/>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697" name="Google Shape;1697;p164"/>
          <p:cNvSpPr txBox="1"/>
          <p:nvPr/>
        </p:nvSpPr>
        <p:spPr>
          <a:xfrm>
            <a:off x="3839825" y="892900"/>
            <a:ext cx="5146500" cy="1475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(a:Person), (m:Movie), (p:Person)</a:t>
            </a:r>
            <a:br>
              <a:rPr lang="en-US">
                <a:latin typeface="Courier New"/>
                <a:ea typeface="Courier New"/>
                <a:cs typeface="Courier New"/>
                <a:sym typeface="Courier New"/>
              </a:rPr>
            </a:br>
            <a:r>
              <a:rPr lang="en-US">
                <a:latin typeface="Courier New"/>
                <a:ea typeface="Courier New"/>
                <a:cs typeface="Courier New"/>
                <a:sym typeface="Courier New"/>
              </a:rPr>
              <a:t>WHERE a.name = 'Liam Neeson' AND</a:t>
            </a:r>
            <a:br>
              <a:rPr lang="en-US">
                <a:latin typeface="Courier New"/>
                <a:ea typeface="Courier New"/>
                <a:cs typeface="Courier New"/>
                <a:sym typeface="Courier New"/>
              </a:rPr>
            </a:br>
            <a:r>
              <a:rPr lang="en-US">
                <a:latin typeface="Courier New"/>
                <a:ea typeface="Courier New"/>
                <a:cs typeface="Courier New"/>
                <a:sym typeface="Courier New"/>
              </a:rPr>
              <a:t>      m.title = 'Batman Begins' AND</a:t>
            </a:r>
            <a:br>
              <a:rPr lang="en-US">
                <a:latin typeface="Courier New"/>
                <a:ea typeface="Courier New"/>
                <a:cs typeface="Courier New"/>
                <a:sym typeface="Courier New"/>
              </a:rPr>
            </a:br>
            <a:r>
              <a:rPr lang="en-US">
                <a:latin typeface="Courier New"/>
                <a:ea typeface="Courier New"/>
                <a:cs typeface="Courier New"/>
                <a:sym typeface="Courier New"/>
              </a:rPr>
              <a:t>      p.name = 'Benjamin Melniker'</a:t>
            </a:r>
            <a:br>
              <a:rPr lang="en-US">
                <a:latin typeface="Courier New"/>
                <a:ea typeface="Courier New"/>
                <a:cs typeface="Courier New"/>
                <a:sym typeface="Courier New"/>
              </a:rPr>
            </a:br>
            <a:r>
              <a:rPr lang="en-US">
                <a:latin typeface="Courier New"/>
                <a:ea typeface="Courier New"/>
                <a:cs typeface="Courier New"/>
                <a:sym typeface="Courier New"/>
              </a:rPr>
              <a:t>CREATE (a)-[:ACTED_IN]-&gt;(m)&lt;-[:PRODUCED]-(p)</a:t>
            </a:r>
            <a:br>
              <a:rPr lang="en-US">
                <a:latin typeface="Courier New"/>
                <a:ea typeface="Courier New"/>
                <a:cs typeface="Courier New"/>
                <a:sym typeface="Courier New"/>
              </a:rPr>
            </a:br>
            <a:r>
              <a:rPr lang="en-US">
                <a:latin typeface="Courier New"/>
                <a:ea typeface="Courier New"/>
                <a:cs typeface="Courier New"/>
                <a:sym typeface="Courier New"/>
              </a:rPr>
              <a:t>RETURN a, m, p</a:t>
            </a:r>
            <a:endParaRPr>
              <a:latin typeface="Courier New"/>
              <a:ea typeface="Courier New"/>
              <a:cs typeface="Courier New"/>
              <a:sym typeface="Courier New"/>
            </a:endParaRPr>
          </a:p>
        </p:txBody>
      </p:sp>
      <p:sp>
        <p:nvSpPr>
          <p:cNvPr id="1698" name="Google Shape;1698;p164"/>
          <p:cNvSpPr txBox="1"/>
          <p:nvPr/>
        </p:nvSpPr>
        <p:spPr>
          <a:xfrm>
            <a:off x="98025" y="834850"/>
            <a:ext cx="3824400" cy="159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666666"/>
                </a:solidFill>
              </a:rPr>
              <a:t>Create the </a:t>
            </a:r>
            <a:r>
              <a:rPr i="1" lang="en-US" sz="1600">
                <a:solidFill>
                  <a:srgbClr val="666666"/>
                </a:solidFill>
              </a:rPr>
              <a:t>:ACTED_IN</a:t>
            </a:r>
            <a:r>
              <a:rPr lang="en-US" sz="1600">
                <a:solidFill>
                  <a:srgbClr val="666666"/>
                </a:solidFill>
              </a:rPr>
              <a:t> relationship </a:t>
            </a:r>
            <a:endParaRPr sz="1600">
              <a:solidFill>
                <a:srgbClr val="666666"/>
              </a:solidFill>
            </a:endParaRPr>
          </a:p>
          <a:p>
            <a:pPr indent="0" lvl="0" marL="0" rtl="0" algn="l">
              <a:spcBef>
                <a:spcPts val="0"/>
              </a:spcBef>
              <a:spcAft>
                <a:spcPts val="0"/>
              </a:spcAft>
              <a:buNone/>
            </a:pPr>
            <a:r>
              <a:rPr lang="en-US" sz="1600">
                <a:solidFill>
                  <a:srgbClr val="666666"/>
                </a:solidFill>
              </a:rPr>
              <a:t>between the </a:t>
            </a:r>
            <a:r>
              <a:rPr i="1" lang="en-US" sz="1600">
                <a:solidFill>
                  <a:srgbClr val="666666"/>
                </a:solidFill>
              </a:rPr>
              <a:t>Person</a:t>
            </a:r>
            <a:r>
              <a:rPr lang="en-US" sz="1600">
                <a:solidFill>
                  <a:srgbClr val="666666"/>
                </a:solidFill>
              </a:rPr>
              <a:t>, </a:t>
            </a:r>
            <a:r>
              <a:rPr i="1" lang="en-US" sz="1600">
                <a:solidFill>
                  <a:srgbClr val="666666"/>
                </a:solidFill>
              </a:rPr>
              <a:t>Liam Neeson</a:t>
            </a:r>
            <a:r>
              <a:rPr lang="en-US" sz="1600">
                <a:solidFill>
                  <a:srgbClr val="666666"/>
                </a:solidFill>
              </a:rPr>
              <a:t> and </a:t>
            </a:r>
            <a:endParaRPr sz="1600">
              <a:solidFill>
                <a:srgbClr val="666666"/>
              </a:solidFill>
            </a:endParaRPr>
          </a:p>
          <a:p>
            <a:pPr indent="0" lvl="0" marL="0" rtl="0" algn="l">
              <a:spcBef>
                <a:spcPts val="0"/>
              </a:spcBef>
              <a:spcAft>
                <a:spcPts val="0"/>
              </a:spcAft>
              <a:buNone/>
            </a:pPr>
            <a:r>
              <a:rPr lang="en-US" sz="1600">
                <a:solidFill>
                  <a:srgbClr val="666666"/>
                </a:solidFill>
              </a:rPr>
              <a:t>the </a:t>
            </a:r>
            <a:r>
              <a:rPr i="1" lang="en-US" sz="1600">
                <a:solidFill>
                  <a:srgbClr val="666666"/>
                </a:solidFill>
              </a:rPr>
              <a:t>Movie</a:t>
            </a:r>
            <a:r>
              <a:rPr lang="en-US" sz="1600">
                <a:solidFill>
                  <a:srgbClr val="666666"/>
                </a:solidFill>
              </a:rPr>
              <a:t>, </a:t>
            </a:r>
            <a:r>
              <a:rPr i="1" lang="en-US" sz="1600">
                <a:solidFill>
                  <a:srgbClr val="666666"/>
                </a:solidFill>
              </a:rPr>
              <a:t>Batman Begins and the</a:t>
            </a:r>
            <a:endParaRPr i="1" sz="1600">
              <a:solidFill>
                <a:srgbClr val="666666"/>
              </a:solidFill>
            </a:endParaRPr>
          </a:p>
          <a:p>
            <a:pPr indent="0" lvl="0" marL="0" rtl="0" algn="l">
              <a:spcBef>
                <a:spcPts val="0"/>
              </a:spcBef>
              <a:spcAft>
                <a:spcPts val="0"/>
              </a:spcAft>
              <a:buNone/>
            </a:pPr>
            <a:r>
              <a:rPr i="1" lang="en-US" sz="1600">
                <a:solidFill>
                  <a:srgbClr val="666666"/>
                </a:solidFill>
              </a:rPr>
              <a:t>:PRODUCED</a:t>
            </a:r>
            <a:r>
              <a:rPr lang="en-US" sz="1600">
                <a:solidFill>
                  <a:srgbClr val="666666"/>
                </a:solidFill>
              </a:rPr>
              <a:t> relationship between the</a:t>
            </a:r>
            <a:endParaRPr sz="1600">
              <a:solidFill>
                <a:srgbClr val="666666"/>
              </a:solidFill>
            </a:endParaRPr>
          </a:p>
          <a:p>
            <a:pPr indent="0" lvl="0" marL="0" rtl="0" algn="l">
              <a:spcBef>
                <a:spcPts val="0"/>
              </a:spcBef>
              <a:spcAft>
                <a:spcPts val="0"/>
              </a:spcAft>
              <a:buNone/>
            </a:pPr>
            <a:r>
              <a:rPr i="1" lang="en-US" sz="1600">
                <a:solidFill>
                  <a:srgbClr val="666666"/>
                </a:solidFill>
              </a:rPr>
              <a:t>Person</a:t>
            </a:r>
            <a:r>
              <a:rPr lang="en-US" sz="1600">
                <a:solidFill>
                  <a:srgbClr val="666666"/>
                </a:solidFill>
              </a:rPr>
              <a:t>,  </a:t>
            </a:r>
            <a:r>
              <a:rPr i="1" lang="en-US" sz="1600">
                <a:solidFill>
                  <a:srgbClr val="666666"/>
                </a:solidFill>
              </a:rPr>
              <a:t>Benjamin Melniker</a:t>
            </a:r>
            <a:r>
              <a:rPr lang="en-US" sz="1600">
                <a:solidFill>
                  <a:srgbClr val="666666"/>
                </a:solidFill>
              </a:rPr>
              <a:t> and same movie.</a:t>
            </a:r>
            <a:endParaRPr sz="1600">
              <a:solidFill>
                <a:srgbClr val="666666"/>
              </a:solidFill>
            </a:endParaRPr>
          </a:p>
        </p:txBody>
      </p:sp>
      <p:pic>
        <p:nvPicPr>
          <p:cNvPr id="1699" name="Google Shape;1699;p164"/>
          <p:cNvPicPr preferRelativeResize="0"/>
          <p:nvPr/>
        </p:nvPicPr>
        <p:blipFill>
          <a:blip r:embed="rId3">
            <a:alphaModFix/>
          </a:blip>
          <a:stretch>
            <a:fillRect/>
          </a:stretch>
        </p:blipFill>
        <p:spPr>
          <a:xfrm>
            <a:off x="1860550" y="2426050"/>
            <a:ext cx="4857352" cy="2598124"/>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Google Shape;1705;p165"/>
          <p:cNvSpPr txBox="1"/>
          <p:nvPr>
            <p:ph type="title"/>
          </p:nvPr>
        </p:nvSpPr>
        <p:spPr>
          <a:xfrm>
            <a:off x="571450" y="14761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Adding properties to relationships</a:t>
            </a:r>
            <a:endParaRPr>
              <a:solidFill>
                <a:srgbClr val="666666"/>
              </a:solidFill>
            </a:endParaRPr>
          </a:p>
        </p:txBody>
      </p:sp>
      <p:sp>
        <p:nvSpPr>
          <p:cNvPr id="1706" name="Google Shape;1706;p165"/>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707" name="Google Shape;1707;p165"/>
          <p:cNvSpPr txBox="1"/>
          <p:nvPr/>
        </p:nvSpPr>
        <p:spPr>
          <a:xfrm>
            <a:off x="215075" y="2132025"/>
            <a:ext cx="4568100" cy="1767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(a:Person), (m:Movie)</a:t>
            </a:r>
            <a:br>
              <a:rPr lang="en-US">
                <a:latin typeface="Courier New"/>
                <a:ea typeface="Courier New"/>
                <a:cs typeface="Courier New"/>
                <a:sym typeface="Courier New"/>
              </a:rPr>
            </a:br>
            <a:r>
              <a:rPr lang="en-US">
                <a:latin typeface="Courier New"/>
                <a:ea typeface="Courier New"/>
                <a:cs typeface="Courier New"/>
                <a:sym typeface="Courier New"/>
              </a:rPr>
              <a:t>WHERE a.name = 'Christian Bale' AND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      m.title = 'Batman Begins' AND</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      NOT exists((a)-[:ACTED_IN]-&gt;(m))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CREATE (a)-[rel:ACTED_IN]-&gt;(m)</a:t>
            </a:r>
            <a:br>
              <a:rPr lang="en-US">
                <a:latin typeface="Courier New"/>
                <a:ea typeface="Courier New"/>
                <a:cs typeface="Courier New"/>
                <a:sym typeface="Courier New"/>
              </a:rPr>
            </a:br>
            <a:r>
              <a:rPr b="1" lang="en-US">
                <a:latin typeface="Courier New"/>
                <a:ea typeface="Courier New"/>
                <a:cs typeface="Courier New"/>
                <a:sym typeface="Courier New"/>
              </a:rPr>
              <a:t>SET rel.roles = ['Bruce Wayne','Batman']</a:t>
            </a:r>
            <a:br>
              <a:rPr b="1" lang="en-US">
                <a:latin typeface="Courier New"/>
                <a:ea typeface="Courier New"/>
                <a:cs typeface="Courier New"/>
                <a:sym typeface="Courier New"/>
              </a:rPr>
            </a:br>
            <a:r>
              <a:rPr lang="en-US">
                <a:latin typeface="Courier New"/>
                <a:ea typeface="Courier New"/>
                <a:cs typeface="Courier New"/>
                <a:sym typeface="Courier New"/>
              </a:rPr>
              <a:t>RETURN a, m</a:t>
            </a:r>
            <a:endParaRPr>
              <a:latin typeface="Courier New"/>
              <a:ea typeface="Courier New"/>
              <a:cs typeface="Courier New"/>
              <a:sym typeface="Courier New"/>
            </a:endParaRPr>
          </a:p>
        </p:txBody>
      </p:sp>
      <p:sp>
        <p:nvSpPr>
          <p:cNvPr id="1708" name="Google Shape;1708;p165"/>
          <p:cNvSpPr txBox="1"/>
          <p:nvPr/>
        </p:nvSpPr>
        <p:spPr>
          <a:xfrm>
            <a:off x="98025" y="834850"/>
            <a:ext cx="7130700" cy="44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666666"/>
                </a:solidFill>
              </a:rPr>
              <a:t>Same technique you use for creating and updating node properties.</a:t>
            </a:r>
            <a:endParaRPr sz="1600">
              <a:solidFill>
                <a:srgbClr val="666666"/>
              </a:solidFill>
            </a:endParaRPr>
          </a:p>
        </p:txBody>
      </p:sp>
      <p:sp>
        <p:nvSpPr>
          <p:cNvPr id="1709" name="Google Shape;1709;p165"/>
          <p:cNvSpPr txBox="1"/>
          <p:nvPr/>
        </p:nvSpPr>
        <p:spPr>
          <a:xfrm>
            <a:off x="183425" y="1275850"/>
            <a:ext cx="40269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666666"/>
                </a:solidFill>
              </a:rPr>
              <a:t>Add the </a:t>
            </a:r>
            <a:r>
              <a:rPr i="1" lang="en-US" sz="1600">
                <a:solidFill>
                  <a:srgbClr val="666666"/>
                </a:solidFill>
              </a:rPr>
              <a:t>roles </a:t>
            </a:r>
            <a:r>
              <a:rPr lang="en-US" sz="1600">
                <a:solidFill>
                  <a:srgbClr val="666666"/>
                </a:solidFill>
              </a:rPr>
              <a:t>property to the </a:t>
            </a:r>
            <a:r>
              <a:rPr i="1" lang="en-US" sz="1600">
                <a:solidFill>
                  <a:srgbClr val="666666"/>
                </a:solidFill>
              </a:rPr>
              <a:t>:ACTED_IN</a:t>
            </a:r>
            <a:r>
              <a:rPr lang="en-US" sz="1600">
                <a:solidFill>
                  <a:srgbClr val="666666"/>
                </a:solidFill>
              </a:rPr>
              <a:t> </a:t>
            </a:r>
            <a:endParaRPr sz="1600">
              <a:solidFill>
                <a:srgbClr val="666666"/>
              </a:solidFill>
            </a:endParaRPr>
          </a:p>
          <a:p>
            <a:pPr indent="0" lvl="0" marL="0" rtl="0" algn="l">
              <a:spcBef>
                <a:spcPts val="0"/>
              </a:spcBef>
              <a:spcAft>
                <a:spcPts val="0"/>
              </a:spcAft>
              <a:buNone/>
            </a:pPr>
            <a:r>
              <a:rPr lang="en-US" sz="1600">
                <a:solidFill>
                  <a:srgbClr val="666666"/>
                </a:solidFill>
              </a:rPr>
              <a:t>relationship from Christian Bale to </a:t>
            </a:r>
            <a:endParaRPr sz="1600">
              <a:solidFill>
                <a:srgbClr val="666666"/>
              </a:solidFill>
            </a:endParaRPr>
          </a:p>
          <a:p>
            <a:pPr indent="0" lvl="0" marL="0" rtl="0" algn="l">
              <a:spcBef>
                <a:spcPts val="0"/>
              </a:spcBef>
              <a:spcAft>
                <a:spcPts val="0"/>
              </a:spcAft>
              <a:buNone/>
            </a:pPr>
            <a:r>
              <a:rPr i="1" lang="en-US" sz="1600">
                <a:solidFill>
                  <a:srgbClr val="666666"/>
                </a:solidFill>
              </a:rPr>
              <a:t>Batman Begins</a:t>
            </a:r>
            <a:r>
              <a:rPr lang="en-US" sz="1600">
                <a:solidFill>
                  <a:srgbClr val="666666"/>
                </a:solidFill>
              </a:rPr>
              <a:t>:</a:t>
            </a:r>
            <a:endParaRPr sz="1600">
              <a:solidFill>
                <a:srgbClr val="666666"/>
              </a:solidFill>
            </a:endParaRPr>
          </a:p>
        </p:txBody>
      </p:sp>
      <p:pic>
        <p:nvPicPr>
          <p:cNvPr id="1710" name="Google Shape;1710;p165"/>
          <p:cNvPicPr preferRelativeResize="0"/>
          <p:nvPr/>
        </p:nvPicPr>
        <p:blipFill>
          <a:blip r:embed="rId3">
            <a:alphaModFix/>
          </a:blip>
          <a:stretch>
            <a:fillRect/>
          </a:stretch>
        </p:blipFill>
        <p:spPr>
          <a:xfrm>
            <a:off x="5489550" y="1856000"/>
            <a:ext cx="3118052" cy="267052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1"/>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301" name="Google Shape;301;p31"/>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IFA in 2 Minutes</a:t>
            </a:r>
            <a:endParaRPr/>
          </a:p>
        </p:txBody>
      </p:sp>
      <p:sp>
        <p:nvSpPr>
          <p:cNvPr id="302" name="Google Shape;302;p31"/>
          <p:cNvSpPr txBox="1"/>
          <p:nvPr>
            <p:ph idx="1" type="body"/>
          </p:nvPr>
        </p:nvSpPr>
        <p:spPr>
          <a:xfrm>
            <a:off x="1812625" y="3868275"/>
            <a:ext cx="1412400" cy="482700"/>
          </a:xfrm>
          <a:prstGeom prst="rect">
            <a:avLst/>
          </a:prstGeom>
        </p:spPr>
        <p:txBody>
          <a:bodyPr anchorCtr="0" anchor="ctr" bIns="91425" lIns="91425" spcFirstLastPara="1" rIns="91425" wrap="square" tIns="91425">
            <a:noAutofit/>
          </a:bodyPr>
          <a:lstStyle/>
          <a:p>
            <a:pPr indent="0" lvl="0" marL="0" rtl="0" algn="ctr">
              <a:spcBef>
                <a:spcPts val="500"/>
              </a:spcBef>
              <a:spcAft>
                <a:spcPts val="0"/>
              </a:spcAft>
              <a:buNone/>
            </a:pPr>
            <a:r>
              <a:rPr lang="en-US" sz="1800"/>
              <a:t>My house</a:t>
            </a:r>
            <a:endParaRPr sz="1800"/>
          </a:p>
        </p:txBody>
      </p:sp>
      <p:sp>
        <p:nvSpPr>
          <p:cNvPr id="303" name="Google Shape;303;p31"/>
          <p:cNvSpPr txBox="1"/>
          <p:nvPr>
            <p:ph idx="1" type="body"/>
          </p:nvPr>
        </p:nvSpPr>
        <p:spPr>
          <a:xfrm>
            <a:off x="6241300" y="3868275"/>
            <a:ext cx="1607700" cy="482700"/>
          </a:xfrm>
          <a:prstGeom prst="rect">
            <a:avLst/>
          </a:prstGeom>
        </p:spPr>
        <p:txBody>
          <a:bodyPr anchorCtr="0" anchor="ctr" bIns="91425" lIns="91425" spcFirstLastPara="1" rIns="91425" wrap="square" tIns="91425">
            <a:noAutofit/>
          </a:bodyPr>
          <a:lstStyle/>
          <a:p>
            <a:pPr indent="0" lvl="0" marL="0" rtl="0" algn="ctr">
              <a:spcBef>
                <a:spcPts val="500"/>
              </a:spcBef>
              <a:spcAft>
                <a:spcPts val="0"/>
              </a:spcAft>
              <a:buNone/>
            </a:pPr>
            <a:r>
              <a:rPr lang="en-US" sz="1800"/>
              <a:t>Anne’s house</a:t>
            </a:r>
            <a:endParaRPr sz="1800"/>
          </a:p>
        </p:txBody>
      </p:sp>
      <p:pic>
        <p:nvPicPr>
          <p:cNvPr id="304" name="Google Shape;304;p31"/>
          <p:cNvPicPr preferRelativeResize="0"/>
          <p:nvPr/>
        </p:nvPicPr>
        <p:blipFill>
          <a:blip r:embed="rId3">
            <a:alphaModFix/>
          </a:blip>
          <a:stretch>
            <a:fillRect/>
          </a:stretch>
        </p:blipFill>
        <p:spPr>
          <a:xfrm>
            <a:off x="1724425" y="1487024"/>
            <a:ext cx="6124575" cy="23812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5" name="Shape 1715"/>
        <p:cNvGrpSpPr/>
        <p:nvPr/>
      </p:nvGrpSpPr>
      <p:grpSpPr>
        <a:xfrm>
          <a:off x="0" y="0"/>
          <a:ext cx="0" cy="0"/>
          <a:chOff x="0" y="0"/>
          <a:chExt cx="0" cy="0"/>
        </a:xfrm>
      </p:grpSpPr>
      <p:sp>
        <p:nvSpPr>
          <p:cNvPr id="1716" name="Google Shape;1716;p166"/>
          <p:cNvSpPr txBox="1"/>
          <p:nvPr>
            <p:ph type="title"/>
          </p:nvPr>
        </p:nvSpPr>
        <p:spPr>
          <a:xfrm>
            <a:off x="571450" y="14761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Removing properties from relationships</a:t>
            </a:r>
            <a:endParaRPr>
              <a:solidFill>
                <a:srgbClr val="666666"/>
              </a:solidFill>
            </a:endParaRPr>
          </a:p>
        </p:txBody>
      </p:sp>
      <p:sp>
        <p:nvSpPr>
          <p:cNvPr id="1717" name="Google Shape;1717;p166"/>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718" name="Google Shape;1718;p166"/>
          <p:cNvSpPr txBox="1"/>
          <p:nvPr/>
        </p:nvSpPr>
        <p:spPr>
          <a:xfrm>
            <a:off x="183425" y="2239675"/>
            <a:ext cx="4795800" cy="1360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(a:Person)-[rel:ACTED_IN]-&gt;(m:Movie)</a:t>
            </a:r>
            <a:br>
              <a:rPr lang="en-US">
                <a:latin typeface="Courier New"/>
                <a:ea typeface="Courier New"/>
                <a:cs typeface="Courier New"/>
                <a:sym typeface="Courier New"/>
              </a:rPr>
            </a:br>
            <a:r>
              <a:rPr lang="en-US">
                <a:latin typeface="Courier New"/>
                <a:ea typeface="Courier New"/>
                <a:cs typeface="Courier New"/>
                <a:sym typeface="Courier New"/>
              </a:rPr>
              <a:t>WHERE a.name = 'Christian Bale' AND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       m.title = 'Batman Begins'</a:t>
            </a:r>
            <a:br>
              <a:rPr lang="en-US">
                <a:latin typeface="Courier New"/>
                <a:ea typeface="Courier New"/>
                <a:cs typeface="Courier New"/>
                <a:sym typeface="Courier New"/>
              </a:rPr>
            </a:br>
            <a:r>
              <a:rPr lang="en-US">
                <a:latin typeface="Courier New"/>
                <a:ea typeface="Courier New"/>
                <a:cs typeface="Courier New"/>
                <a:sym typeface="Courier New"/>
              </a:rPr>
              <a:t>REMOVE rel.roles</a:t>
            </a:r>
            <a:br>
              <a:rPr lang="en-US">
                <a:latin typeface="Courier New"/>
                <a:ea typeface="Courier New"/>
                <a:cs typeface="Courier New"/>
                <a:sym typeface="Courier New"/>
              </a:rPr>
            </a:br>
            <a:r>
              <a:rPr lang="en-US">
                <a:latin typeface="Courier New"/>
                <a:ea typeface="Courier New"/>
                <a:cs typeface="Courier New"/>
                <a:sym typeface="Courier New"/>
              </a:rPr>
              <a:t>RETURN a, rel, m</a:t>
            </a:r>
            <a:endParaRPr>
              <a:latin typeface="Courier New"/>
              <a:ea typeface="Courier New"/>
              <a:cs typeface="Courier New"/>
              <a:sym typeface="Courier New"/>
            </a:endParaRPr>
          </a:p>
        </p:txBody>
      </p:sp>
      <p:sp>
        <p:nvSpPr>
          <p:cNvPr id="1719" name="Google Shape;1719;p166"/>
          <p:cNvSpPr txBox="1"/>
          <p:nvPr/>
        </p:nvSpPr>
        <p:spPr>
          <a:xfrm>
            <a:off x="98025" y="707425"/>
            <a:ext cx="7130700" cy="44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666666"/>
                </a:solidFill>
              </a:rPr>
              <a:t>Same technique you use for removing node properties.</a:t>
            </a:r>
            <a:endParaRPr sz="1600">
              <a:solidFill>
                <a:srgbClr val="666666"/>
              </a:solidFill>
            </a:endParaRPr>
          </a:p>
        </p:txBody>
      </p:sp>
      <p:sp>
        <p:nvSpPr>
          <p:cNvPr id="1720" name="Google Shape;1720;p166"/>
          <p:cNvSpPr txBox="1"/>
          <p:nvPr/>
        </p:nvSpPr>
        <p:spPr>
          <a:xfrm>
            <a:off x="183425" y="1275850"/>
            <a:ext cx="40269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rgbClr val="666666"/>
                </a:solidFill>
              </a:rPr>
              <a:t>Remove the </a:t>
            </a:r>
            <a:r>
              <a:rPr i="1" lang="en-US" sz="1600">
                <a:solidFill>
                  <a:srgbClr val="666666"/>
                </a:solidFill>
              </a:rPr>
              <a:t>roles </a:t>
            </a:r>
            <a:r>
              <a:rPr lang="en-US" sz="1600">
                <a:solidFill>
                  <a:srgbClr val="666666"/>
                </a:solidFill>
              </a:rPr>
              <a:t>property from the </a:t>
            </a:r>
            <a:r>
              <a:rPr i="1" lang="en-US" sz="1600">
                <a:solidFill>
                  <a:srgbClr val="666666"/>
                </a:solidFill>
              </a:rPr>
              <a:t>:ACTED_IN</a:t>
            </a:r>
            <a:r>
              <a:rPr lang="en-US" sz="1600">
                <a:solidFill>
                  <a:srgbClr val="666666"/>
                </a:solidFill>
              </a:rPr>
              <a:t>  relationship from Christian Bale to </a:t>
            </a:r>
            <a:r>
              <a:rPr i="1" lang="en-US" sz="1600">
                <a:solidFill>
                  <a:srgbClr val="666666"/>
                </a:solidFill>
              </a:rPr>
              <a:t>Batman Begins</a:t>
            </a:r>
            <a:r>
              <a:rPr lang="en-US" sz="1600">
                <a:solidFill>
                  <a:srgbClr val="666666"/>
                </a:solidFill>
              </a:rPr>
              <a:t>:</a:t>
            </a:r>
            <a:endParaRPr sz="1600">
              <a:solidFill>
                <a:srgbClr val="666666"/>
              </a:solidFill>
            </a:endParaRPr>
          </a:p>
        </p:txBody>
      </p:sp>
      <p:pic>
        <p:nvPicPr>
          <p:cNvPr id="1721" name="Google Shape;1721;p166"/>
          <p:cNvPicPr preferRelativeResize="0"/>
          <p:nvPr/>
        </p:nvPicPr>
        <p:blipFill>
          <a:blip r:embed="rId3">
            <a:alphaModFix/>
          </a:blip>
          <a:stretch>
            <a:fillRect/>
          </a:stretch>
        </p:blipFill>
        <p:spPr>
          <a:xfrm>
            <a:off x="5080475" y="1667700"/>
            <a:ext cx="3785876" cy="2543776"/>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sp>
        <p:nvSpPr>
          <p:cNvPr id="1727" name="Google Shape;1727;p167"/>
          <p:cNvSpPr txBox="1"/>
          <p:nvPr>
            <p:ph type="title"/>
          </p:nvPr>
        </p:nvSpPr>
        <p:spPr>
          <a:xfrm>
            <a:off x="625589" y="89776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Exercise 7: </a:t>
            </a:r>
            <a:endParaRPr/>
          </a:p>
          <a:p>
            <a:pPr indent="0" lvl="0" marL="0" rtl="0" algn="l">
              <a:spcBef>
                <a:spcPts val="0"/>
              </a:spcBef>
              <a:spcAft>
                <a:spcPts val="0"/>
              </a:spcAft>
              <a:buNone/>
            </a:pPr>
            <a:r>
              <a:rPr lang="en-US"/>
              <a:t>Creating relationships</a:t>
            </a:r>
            <a:endParaRPr/>
          </a:p>
        </p:txBody>
      </p:sp>
      <p:sp>
        <p:nvSpPr>
          <p:cNvPr id="1728" name="Google Shape;1728;p167"/>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F2F2F2"/>
                </a:solidFill>
              </a:rPr>
              <a:t>‹#›</a:t>
            </a:fld>
            <a:endParaRPr>
              <a:solidFill>
                <a:srgbClr val="F2F2F2"/>
              </a:solidFill>
            </a:endParaRPr>
          </a:p>
        </p:txBody>
      </p:sp>
      <p:sp>
        <p:nvSpPr>
          <p:cNvPr id="1729" name="Google Shape;1729;p167"/>
          <p:cNvSpPr txBox="1"/>
          <p:nvPr>
            <p:ph idx="1" type="body"/>
          </p:nvPr>
        </p:nvSpPr>
        <p:spPr>
          <a:xfrm>
            <a:off x="639710" y="2969728"/>
            <a:ext cx="7488300" cy="2069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2200">
                <a:solidFill>
                  <a:srgbClr val="FFFFFF"/>
                </a:solidFill>
                <a:latin typeface="Arial"/>
                <a:ea typeface="Arial"/>
                <a:cs typeface="Arial"/>
                <a:sym typeface="Arial"/>
              </a:rPr>
              <a:t>In Neo4j Browser: </a:t>
            </a:r>
            <a:endParaRPr b="1" sz="2200">
              <a:solidFill>
                <a:srgbClr val="FFFFFF"/>
              </a:solidFill>
              <a:latin typeface="Arial"/>
              <a:ea typeface="Arial"/>
              <a:cs typeface="Arial"/>
              <a:sym typeface="Arial"/>
            </a:endParaRPr>
          </a:p>
          <a:p>
            <a:pPr indent="0" lvl="0" marL="0" rtl="0" algn="l">
              <a:lnSpc>
                <a:spcPct val="150000"/>
              </a:lnSpc>
              <a:spcBef>
                <a:spcPts val="1100"/>
              </a:spcBef>
              <a:spcAft>
                <a:spcPts val="0"/>
              </a:spcAft>
              <a:buNone/>
            </a:pPr>
            <a:r>
              <a:rPr lang="en-US" sz="2200">
                <a:latin typeface="Arial"/>
                <a:ea typeface="Arial"/>
                <a:cs typeface="Arial"/>
                <a:sym typeface="Arial"/>
              </a:rPr>
              <a:t>:play intro-exercises</a:t>
            </a:r>
            <a:endParaRPr sz="2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en-US" sz="2200">
                <a:solidFill>
                  <a:srgbClr val="FFFFFF"/>
                </a:solidFill>
                <a:latin typeface="Arial"/>
                <a:ea typeface="Arial"/>
                <a:cs typeface="Arial"/>
                <a:sym typeface="Arial"/>
              </a:rPr>
              <a:t>Then follow instructions for Exercise 7.</a:t>
            </a:r>
            <a:endParaRPr sz="2200">
              <a:solidFill>
                <a:srgbClr val="FFFFFF"/>
              </a:solidFill>
              <a:latin typeface="Arial"/>
              <a:ea typeface="Arial"/>
              <a:cs typeface="Arial"/>
              <a:sym typeface="Arial"/>
            </a:endParaRPr>
          </a:p>
          <a:p>
            <a:pPr indent="0" lvl="0" marL="0" rtl="0" algn="l">
              <a:spcBef>
                <a:spcPts val="50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Google Shape;1735;p168"/>
          <p:cNvSpPr txBox="1"/>
          <p:nvPr>
            <p:ph type="title"/>
          </p:nvPr>
        </p:nvSpPr>
        <p:spPr>
          <a:xfrm>
            <a:off x="583160" y="-1"/>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Deleting a relationship</a:t>
            </a:r>
            <a:endParaRPr/>
          </a:p>
        </p:txBody>
      </p:sp>
      <p:sp>
        <p:nvSpPr>
          <p:cNvPr id="1736" name="Google Shape;1736;p168"/>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37" name="Google Shape;1737;p168"/>
          <p:cNvSpPr txBox="1"/>
          <p:nvPr/>
        </p:nvSpPr>
        <p:spPr>
          <a:xfrm>
            <a:off x="3735075" y="1281550"/>
            <a:ext cx="4865700" cy="1186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(a:Person)-[rel:ACTED_IN]-&gt;(m:Movie)</a:t>
            </a:r>
            <a:br>
              <a:rPr lang="en-US">
                <a:latin typeface="Courier New"/>
                <a:ea typeface="Courier New"/>
                <a:cs typeface="Courier New"/>
                <a:sym typeface="Courier New"/>
              </a:rPr>
            </a:br>
            <a:r>
              <a:rPr lang="en-US">
                <a:latin typeface="Courier New"/>
                <a:ea typeface="Courier New"/>
                <a:cs typeface="Courier New"/>
                <a:sym typeface="Courier New"/>
              </a:rPr>
              <a:t>WHERE a.name = 'Christian Bale' AND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      m.title = 'Batman Begins'</a:t>
            </a:r>
            <a:br>
              <a:rPr lang="en-US">
                <a:latin typeface="Courier New"/>
                <a:ea typeface="Courier New"/>
                <a:cs typeface="Courier New"/>
                <a:sym typeface="Courier New"/>
              </a:rPr>
            </a:br>
            <a:r>
              <a:rPr b="1" lang="en-US">
                <a:latin typeface="Courier New"/>
                <a:ea typeface="Courier New"/>
                <a:cs typeface="Courier New"/>
                <a:sym typeface="Courier New"/>
              </a:rPr>
              <a:t>DELETE </a:t>
            </a:r>
            <a:r>
              <a:rPr lang="en-US">
                <a:latin typeface="Courier New"/>
                <a:ea typeface="Courier New"/>
                <a:cs typeface="Courier New"/>
                <a:sym typeface="Courier New"/>
              </a:rPr>
              <a:t>rel</a:t>
            </a:r>
            <a:br>
              <a:rPr lang="en-US">
                <a:latin typeface="Courier New"/>
                <a:ea typeface="Courier New"/>
                <a:cs typeface="Courier New"/>
                <a:sym typeface="Courier New"/>
              </a:rPr>
            </a:br>
            <a:r>
              <a:rPr lang="en-US">
                <a:latin typeface="Courier New"/>
                <a:ea typeface="Courier New"/>
                <a:cs typeface="Courier New"/>
                <a:sym typeface="Courier New"/>
              </a:rPr>
              <a:t>RETURN a, m</a:t>
            </a:r>
            <a:endParaRPr>
              <a:latin typeface="Courier New"/>
              <a:ea typeface="Courier New"/>
              <a:cs typeface="Courier New"/>
              <a:sym typeface="Courier New"/>
            </a:endParaRPr>
          </a:p>
        </p:txBody>
      </p:sp>
      <p:sp>
        <p:nvSpPr>
          <p:cNvPr id="1738" name="Google Shape;1738;p168"/>
          <p:cNvSpPr txBox="1"/>
          <p:nvPr>
            <p:ph idx="1" type="body"/>
          </p:nvPr>
        </p:nvSpPr>
        <p:spPr>
          <a:xfrm>
            <a:off x="55150" y="591700"/>
            <a:ext cx="33507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i="1" lang="en-US" sz="1400">
                <a:solidFill>
                  <a:srgbClr val="666666"/>
                </a:solidFill>
              </a:rPr>
              <a:t>Batman Begins</a:t>
            </a:r>
            <a:r>
              <a:rPr lang="en-US" sz="1400">
                <a:solidFill>
                  <a:srgbClr val="666666"/>
                </a:solidFill>
              </a:rPr>
              <a:t> relationships:</a:t>
            </a:r>
            <a:endParaRPr sz="1400">
              <a:solidFill>
                <a:srgbClr val="666666"/>
              </a:solidFill>
            </a:endParaRPr>
          </a:p>
        </p:txBody>
      </p:sp>
      <p:sp>
        <p:nvSpPr>
          <p:cNvPr id="1739" name="Google Shape;1739;p168"/>
          <p:cNvSpPr txBox="1"/>
          <p:nvPr/>
        </p:nvSpPr>
        <p:spPr>
          <a:xfrm>
            <a:off x="3735075" y="653950"/>
            <a:ext cx="5957700" cy="6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Delete the </a:t>
            </a:r>
            <a:r>
              <a:rPr i="1" lang="en-US">
                <a:solidFill>
                  <a:srgbClr val="666666"/>
                </a:solidFill>
              </a:rPr>
              <a:t>:ACTED_IN</a:t>
            </a:r>
            <a:r>
              <a:rPr lang="en-US">
                <a:solidFill>
                  <a:srgbClr val="666666"/>
                </a:solidFill>
              </a:rPr>
              <a:t> relationship between </a:t>
            </a:r>
            <a:r>
              <a:rPr i="1" lang="en-US">
                <a:solidFill>
                  <a:srgbClr val="666666"/>
                </a:solidFill>
              </a:rPr>
              <a:t>Christian Bale</a:t>
            </a:r>
            <a:r>
              <a:rPr lang="en-US">
                <a:solidFill>
                  <a:srgbClr val="666666"/>
                </a:solidFill>
              </a:rPr>
              <a:t> </a:t>
            </a:r>
            <a:endParaRPr>
              <a:solidFill>
                <a:srgbClr val="666666"/>
              </a:solidFill>
            </a:endParaRPr>
          </a:p>
          <a:p>
            <a:pPr indent="0" lvl="0" marL="0" rtl="0" algn="l">
              <a:spcBef>
                <a:spcPts val="0"/>
              </a:spcBef>
              <a:spcAft>
                <a:spcPts val="0"/>
              </a:spcAft>
              <a:buNone/>
            </a:pPr>
            <a:r>
              <a:rPr lang="en-US">
                <a:solidFill>
                  <a:srgbClr val="666666"/>
                </a:solidFill>
              </a:rPr>
              <a:t>and </a:t>
            </a:r>
            <a:r>
              <a:rPr i="1" lang="en-US">
                <a:solidFill>
                  <a:srgbClr val="666666"/>
                </a:solidFill>
              </a:rPr>
              <a:t>Batman Begins</a:t>
            </a:r>
            <a:r>
              <a:rPr lang="en-US">
                <a:solidFill>
                  <a:srgbClr val="666666"/>
                </a:solidFill>
              </a:rPr>
              <a:t>:</a:t>
            </a:r>
            <a:endParaRPr>
              <a:solidFill>
                <a:srgbClr val="666666"/>
              </a:solidFill>
            </a:endParaRPr>
          </a:p>
        </p:txBody>
      </p:sp>
      <p:pic>
        <p:nvPicPr>
          <p:cNvPr id="1740" name="Google Shape;1740;p168"/>
          <p:cNvPicPr preferRelativeResize="0"/>
          <p:nvPr/>
        </p:nvPicPr>
        <p:blipFill>
          <a:blip r:embed="rId3">
            <a:alphaModFix/>
          </a:blip>
          <a:stretch>
            <a:fillRect/>
          </a:stretch>
        </p:blipFill>
        <p:spPr>
          <a:xfrm>
            <a:off x="4498576" y="2771700"/>
            <a:ext cx="3542776" cy="2027199"/>
          </a:xfrm>
          <a:prstGeom prst="rect">
            <a:avLst/>
          </a:prstGeom>
          <a:noFill/>
          <a:ln cap="flat" cmpd="sng" w="9525">
            <a:solidFill>
              <a:srgbClr val="CCCCCC"/>
            </a:solidFill>
            <a:prstDash val="solid"/>
            <a:round/>
            <a:headEnd len="sm" w="sm" type="none"/>
            <a:tailEnd len="sm" w="sm" type="none"/>
          </a:ln>
        </p:spPr>
      </p:pic>
      <p:pic>
        <p:nvPicPr>
          <p:cNvPr id="1741" name="Google Shape;1741;p168"/>
          <p:cNvPicPr preferRelativeResize="0"/>
          <p:nvPr/>
        </p:nvPicPr>
        <p:blipFill>
          <a:blip r:embed="rId4">
            <a:alphaModFix/>
          </a:blip>
          <a:stretch>
            <a:fillRect/>
          </a:stretch>
        </p:blipFill>
        <p:spPr>
          <a:xfrm>
            <a:off x="154450" y="979102"/>
            <a:ext cx="2940050" cy="2193099"/>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Google Shape;1747;p169"/>
          <p:cNvSpPr txBox="1"/>
          <p:nvPr>
            <p:ph type="title"/>
          </p:nvPr>
        </p:nvSpPr>
        <p:spPr>
          <a:xfrm>
            <a:off x="583160" y="15887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After deleting the relationship from </a:t>
            </a:r>
            <a:r>
              <a:rPr i="1" lang="en-US"/>
              <a:t>Christian Bale</a:t>
            </a:r>
            <a:r>
              <a:rPr lang="en-US"/>
              <a:t> to </a:t>
            </a:r>
            <a:r>
              <a:rPr i="1" lang="en-US"/>
              <a:t>Batman Begins</a:t>
            </a:r>
            <a:endParaRPr i="1"/>
          </a:p>
        </p:txBody>
      </p:sp>
      <p:sp>
        <p:nvSpPr>
          <p:cNvPr id="1748" name="Google Shape;1748;p169"/>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49" name="Google Shape;1749;p169"/>
          <p:cNvSpPr txBox="1"/>
          <p:nvPr>
            <p:ph idx="1" type="body"/>
          </p:nvPr>
        </p:nvSpPr>
        <p:spPr>
          <a:xfrm>
            <a:off x="61788" y="1016263"/>
            <a:ext cx="33507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i="1" lang="en-US" sz="1400">
                <a:solidFill>
                  <a:srgbClr val="666666"/>
                </a:solidFill>
              </a:rPr>
              <a:t>Batman Begins</a:t>
            </a:r>
            <a:r>
              <a:rPr lang="en-US" sz="1400">
                <a:solidFill>
                  <a:srgbClr val="666666"/>
                </a:solidFill>
              </a:rPr>
              <a:t> relationships:</a:t>
            </a:r>
            <a:endParaRPr sz="1400">
              <a:solidFill>
                <a:srgbClr val="666666"/>
              </a:solidFill>
            </a:endParaRPr>
          </a:p>
        </p:txBody>
      </p:sp>
      <p:sp>
        <p:nvSpPr>
          <p:cNvPr id="1750" name="Google Shape;1750;p169"/>
          <p:cNvSpPr txBox="1"/>
          <p:nvPr/>
        </p:nvSpPr>
        <p:spPr>
          <a:xfrm>
            <a:off x="3124513" y="960238"/>
            <a:ext cx="5957700" cy="6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US">
                <a:solidFill>
                  <a:srgbClr val="666666"/>
                </a:solidFill>
              </a:rPr>
              <a:t>Christian Bale </a:t>
            </a:r>
            <a:r>
              <a:rPr lang="en-US">
                <a:solidFill>
                  <a:srgbClr val="666666"/>
                </a:solidFill>
              </a:rPr>
              <a:t>relationships:</a:t>
            </a:r>
            <a:endParaRPr>
              <a:solidFill>
                <a:srgbClr val="666666"/>
              </a:solidFill>
            </a:endParaRPr>
          </a:p>
        </p:txBody>
      </p:sp>
      <p:pic>
        <p:nvPicPr>
          <p:cNvPr id="1751" name="Google Shape;1751;p169"/>
          <p:cNvPicPr preferRelativeResize="0"/>
          <p:nvPr/>
        </p:nvPicPr>
        <p:blipFill>
          <a:blip r:embed="rId3">
            <a:alphaModFix/>
          </a:blip>
          <a:stretch>
            <a:fillRect/>
          </a:stretch>
        </p:blipFill>
        <p:spPr>
          <a:xfrm>
            <a:off x="3148425" y="1516688"/>
            <a:ext cx="5909900" cy="2968381"/>
          </a:xfrm>
          <a:prstGeom prst="rect">
            <a:avLst/>
          </a:prstGeom>
          <a:noFill/>
          <a:ln cap="flat" cmpd="sng" w="9525">
            <a:solidFill>
              <a:srgbClr val="D9D9D9"/>
            </a:solidFill>
            <a:prstDash val="solid"/>
            <a:round/>
            <a:headEnd len="sm" w="sm" type="none"/>
            <a:tailEnd len="sm" w="sm" type="none"/>
          </a:ln>
        </p:spPr>
      </p:pic>
      <p:pic>
        <p:nvPicPr>
          <p:cNvPr id="1752" name="Google Shape;1752;p169"/>
          <p:cNvPicPr preferRelativeResize="0"/>
          <p:nvPr/>
        </p:nvPicPr>
        <p:blipFill>
          <a:blip r:embed="rId4">
            <a:alphaModFix/>
          </a:blip>
          <a:stretch>
            <a:fillRect/>
          </a:stretch>
        </p:blipFill>
        <p:spPr>
          <a:xfrm>
            <a:off x="161088" y="1516688"/>
            <a:ext cx="2776899" cy="1812646"/>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7" name="Shape 1757"/>
        <p:cNvGrpSpPr/>
        <p:nvPr/>
      </p:nvGrpSpPr>
      <p:grpSpPr>
        <a:xfrm>
          <a:off x="0" y="0"/>
          <a:ext cx="0" cy="0"/>
          <a:chOff x="0" y="0"/>
          <a:chExt cx="0" cy="0"/>
        </a:xfrm>
      </p:grpSpPr>
      <p:sp>
        <p:nvSpPr>
          <p:cNvPr id="1758" name="Google Shape;1758;p170"/>
          <p:cNvSpPr txBox="1"/>
          <p:nvPr>
            <p:ph type="title"/>
          </p:nvPr>
        </p:nvSpPr>
        <p:spPr>
          <a:xfrm>
            <a:off x="583160" y="-1"/>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Deleting a relationship and a node - 1 </a:t>
            </a:r>
            <a:endParaRPr/>
          </a:p>
        </p:txBody>
      </p:sp>
      <p:sp>
        <p:nvSpPr>
          <p:cNvPr id="1759" name="Google Shape;1759;p170"/>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60" name="Google Shape;1760;p170"/>
          <p:cNvSpPr txBox="1"/>
          <p:nvPr/>
        </p:nvSpPr>
        <p:spPr>
          <a:xfrm>
            <a:off x="3900250" y="1572550"/>
            <a:ext cx="4865700" cy="7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(p:Person)-[rel:PRODUCED]-&gt;(:Movie)</a:t>
            </a:r>
            <a:br>
              <a:rPr lang="en-US">
                <a:latin typeface="Courier New"/>
                <a:ea typeface="Courier New"/>
                <a:cs typeface="Courier New"/>
                <a:sym typeface="Courier New"/>
              </a:rPr>
            </a:br>
            <a:r>
              <a:rPr lang="en-US">
                <a:latin typeface="Courier New"/>
                <a:ea typeface="Courier New"/>
                <a:cs typeface="Courier New"/>
                <a:sym typeface="Courier New"/>
              </a:rPr>
              <a:t>WHERE p.name = 'Benjamin Melniker'</a:t>
            </a:r>
            <a:br>
              <a:rPr lang="en-US">
                <a:latin typeface="Courier New"/>
                <a:ea typeface="Courier New"/>
                <a:cs typeface="Courier New"/>
                <a:sym typeface="Courier New"/>
              </a:rPr>
            </a:br>
            <a:r>
              <a:rPr b="1" lang="en-US">
                <a:latin typeface="Courier New"/>
                <a:ea typeface="Courier New"/>
                <a:cs typeface="Courier New"/>
                <a:sym typeface="Courier New"/>
              </a:rPr>
              <a:t>DELETE rel, p</a:t>
            </a:r>
            <a:endParaRPr b="1">
              <a:latin typeface="Courier New"/>
              <a:ea typeface="Courier New"/>
              <a:cs typeface="Courier New"/>
              <a:sym typeface="Courier New"/>
            </a:endParaRPr>
          </a:p>
        </p:txBody>
      </p:sp>
      <p:sp>
        <p:nvSpPr>
          <p:cNvPr id="1761" name="Google Shape;1761;p170"/>
          <p:cNvSpPr txBox="1"/>
          <p:nvPr>
            <p:ph idx="1" type="body"/>
          </p:nvPr>
        </p:nvSpPr>
        <p:spPr>
          <a:xfrm>
            <a:off x="-6150" y="638225"/>
            <a:ext cx="33507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i="1" lang="en-US" sz="1400">
                <a:solidFill>
                  <a:srgbClr val="666666"/>
                </a:solidFill>
              </a:rPr>
              <a:t>Batman Begins</a:t>
            </a:r>
            <a:r>
              <a:rPr lang="en-US" sz="1400">
                <a:solidFill>
                  <a:srgbClr val="666666"/>
                </a:solidFill>
              </a:rPr>
              <a:t> relationships:</a:t>
            </a:r>
            <a:endParaRPr sz="1400">
              <a:solidFill>
                <a:srgbClr val="666666"/>
              </a:solidFill>
            </a:endParaRPr>
          </a:p>
        </p:txBody>
      </p:sp>
      <p:sp>
        <p:nvSpPr>
          <p:cNvPr id="1762" name="Google Shape;1762;p170"/>
          <p:cNvSpPr txBox="1"/>
          <p:nvPr/>
        </p:nvSpPr>
        <p:spPr>
          <a:xfrm>
            <a:off x="3900250" y="901175"/>
            <a:ext cx="5957700" cy="6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Delete the </a:t>
            </a:r>
            <a:r>
              <a:rPr i="1" lang="en-US"/>
              <a:t>:PRODUCED</a:t>
            </a:r>
            <a:r>
              <a:rPr lang="en-US"/>
              <a:t> relationship between </a:t>
            </a:r>
            <a:r>
              <a:rPr i="1" lang="en-US"/>
              <a:t>Benjamin </a:t>
            </a:r>
            <a:endParaRPr i="1"/>
          </a:p>
          <a:p>
            <a:pPr indent="0" lvl="0" marL="0" rtl="0" algn="l">
              <a:spcBef>
                <a:spcPts val="0"/>
              </a:spcBef>
              <a:spcAft>
                <a:spcPts val="0"/>
              </a:spcAft>
              <a:buNone/>
            </a:pPr>
            <a:r>
              <a:rPr i="1" lang="en-US"/>
              <a:t>Melniker</a:t>
            </a:r>
            <a:r>
              <a:rPr lang="en-US"/>
              <a:t> and </a:t>
            </a:r>
            <a:r>
              <a:rPr i="1" lang="en-US"/>
              <a:t>Batman Begins, </a:t>
            </a:r>
            <a:r>
              <a:rPr lang="en-US"/>
              <a:t>as well as the </a:t>
            </a:r>
            <a:r>
              <a:rPr i="1" lang="en-US"/>
              <a:t>Benjamin </a:t>
            </a:r>
            <a:endParaRPr i="1"/>
          </a:p>
          <a:p>
            <a:pPr indent="0" lvl="0" marL="0" rtl="0" algn="l">
              <a:spcBef>
                <a:spcPts val="0"/>
              </a:spcBef>
              <a:spcAft>
                <a:spcPts val="0"/>
              </a:spcAft>
              <a:buNone/>
            </a:pPr>
            <a:r>
              <a:rPr i="1" lang="en-US"/>
              <a:t>Melniker </a:t>
            </a:r>
            <a:r>
              <a:rPr lang="en-US"/>
              <a:t>node:</a:t>
            </a:r>
            <a:endParaRPr/>
          </a:p>
        </p:txBody>
      </p:sp>
      <p:pic>
        <p:nvPicPr>
          <p:cNvPr id="1763" name="Google Shape;1763;p170"/>
          <p:cNvPicPr preferRelativeResize="0"/>
          <p:nvPr/>
        </p:nvPicPr>
        <p:blipFill>
          <a:blip r:embed="rId3">
            <a:alphaModFix/>
          </a:blip>
          <a:stretch>
            <a:fillRect/>
          </a:stretch>
        </p:blipFill>
        <p:spPr>
          <a:xfrm>
            <a:off x="154451" y="1227702"/>
            <a:ext cx="3029501" cy="1977546"/>
          </a:xfrm>
          <a:prstGeom prst="rect">
            <a:avLst/>
          </a:prstGeom>
          <a:noFill/>
          <a:ln cap="flat" cmpd="sng" w="9525">
            <a:solidFill>
              <a:srgbClr val="CCCCCC"/>
            </a:solidFill>
            <a:prstDash val="solid"/>
            <a:round/>
            <a:headEnd len="sm" w="sm" type="none"/>
            <a:tailEnd len="sm" w="sm" type="none"/>
          </a:ln>
        </p:spPr>
      </p:pic>
      <p:pic>
        <p:nvPicPr>
          <p:cNvPr id="1764" name="Google Shape;1764;p170"/>
          <p:cNvPicPr preferRelativeResize="0"/>
          <p:nvPr/>
        </p:nvPicPr>
        <p:blipFill>
          <a:blip r:embed="rId4">
            <a:alphaModFix/>
          </a:blip>
          <a:stretch>
            <a:fillRect/>
          </a:stretch>
        </p:blipFill>
        <p:spPr>
          <a:xfrm>
            <a:off x="4489024" y="2520525"/>
            <a:ext cx="3688150" cy="235487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171"/>
          <p:cNvSpPr txBox="1"/>
          <p:nvPr>
            <p:ph type="title"/>
          </p:nvPr>
        </p:nvSpPr>
        <p:spPr>
          <a:xfrm>
            <a:off x="583160" y="-1"/>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Deleting a relationship and a node - 2 </a:t>
            </a:r>
            <a:endParaRPr/>
          </a:p>
        </p:txBody>
      </p:sp>
      <p:sp>
        <p:nvSpPr>
          <p:cNvPr id="1771" name="Google Shape;1771;p171"/>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72" name="Google Shape;1772;p171"/>
          <p:cNvSpPr txBox="1"/>
          <p:nvPr/>
        </p:nvSpPr>
        <p:spPr>
          <a:xfrm>
            <a:off x="4384646" y="1555800"/>
            <a:ext cx="3292500" cy="7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WHERE p.name = 'Liam Neeson'</a:t>
            </a:r>
            <a:br>
              <a:rPr lang="en-US">
                <a:latin typeface="Courier New"/>
                <a:ea typeface="Courier New"/>
                <a:cs typeface="Courier New"/>
                <a:sym typeface="Courier New"/>
              </a:rPr>
            </a:br>
            <a:r>
              <a:rPr b="1" lang="en-US">
                <a:latin typeface="Courier New"/>
                <a:ea typeface="Courier New"/>
                <a:cs typeface="Courier New"/>
                <a:sym typeface="Courier New"/>
              </a:rPr>
              <a:t>DELETE p</a:t>
            </a:r>
            <a:endParaRPr b="1">
              <a:latin typeface="Courier New"/>
              <a:ea typeface="Courier New"/>
              <a:cs typeface="Courier New"/>
              <a:sym typeface="Courier New"/>
            </a:endParaRPr>
          </a:p>
        </p:txBody>
      </p:sp>
      <p:sp>
        <p:nvSpPr>
          <p:cNvPr id="1773" name="Google Shape;1773;p171"/>
          <p:cNvSpPr txBox="1"/>
          <p:nvPr>
            <p:ph idx="1" type="body"/>
          </p:nvPr>
        </p:nvSpPr>
        <p:spPr>
          <a:xfrm>
            <a:off x="0" y="706025"/>
            <a:ext cx="33507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i="1" lang="en-US" sz="1400">
                <a:solidFill>
                  <a:srgbClr val="666666"/>
                </a:solidFill>
              </a:rPr>
              <a:t>Batman Begins</a:t>
            </a:r>
            <a:r>
              <a:rPr lang="en-US" sz="1400">
                <a:solidFill>
                  <a:srgbClr val="666666"/>
                </a:solidFill>
              </a:rPr>
              <a:t> relationships:</a:t>
            </a:r>
            <a:endParaRPr sz="1400">
              <a:solidFill>
                <a:srgbClr val="666666"/>
              </a:solidFill>
            </a:endParaRPr>
          </a:p>
        </p:txBody>
      </p:sp>
      <p:sp>
        <p:nvSpPr>
          <p:cNvPr id="1774" name="Google Shape;1774;p171"/>
          <p:cNvSpPr txBox="1"/>
          <p:nvPr/>
        </p:nvSpPr>
        <p:spPr>
          <a:xfrm>
            <a:off x="3556500" y="928200"/>
            <a:ext cx="5957700" cy="6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Attempt to delete </a:t>
            </a:r>
            <a:r>
              <a:rPr i="1" lang="en-US">
                <a:solidFill>
                  <a:srgbClr val="666666"/>
                </a:solidFill>
              </a:rPr>
              <a:t>Liam Neeson </a:t>
            </a:r>
            <a:r>
              <a:rPr lang="en-US">
                <a:solidFill>
                  <a:srgbClr val="666666"/>
                </a:solidFill>
              </a:rPr>
              <a:t>and </a:t>
            </a:r>
            <a:r>
              <a:rPr lang="en-US" u="sng">
                <a:solidFill>
                  <a:srgbClr val="666666"/>
                </a:solidFill>
              </a:rPr>
              <a:t>not</a:t>
            </a:r>
            <a:r>
              <a:rPr lang="en-US">
                <a:solidFill>
                  <a:srgbClr val="666666"/>
                </a:solidFill>
              </a:rPr>
              <a:t> his relationships to any </a:t>
            </a:r>
            <a:endParaRPr>
              <a:solidFill>
                <a:srgbClr val="666666"/>
              </a:solidFill>
            </a:endParaRPr>
          </a:p>
          <a:p>
            <a:pPr indent="0" lvl="0" marL="0" rtl="0" algn="l">
              <a:spcBef>
                <a:spcPts val="0"/>
              </a:spcBef>
              <a:spcAft>
                <a:spcPts val="0"/>
              </a:spcAft>
              <a:buNone/>
            </a:pPr>
            <a:r>
              <a:rPr lang="en-US">
                <a:solidFill>
                  <a:srgbClr val="666666"/>
                </a:solidFill>
              </a:rPr>
              <a:t>other nodes:</a:t>
            </a:r>
            <a:endParaRPr>
              <a:solidFill>
                <a:srgbClr val="666666"/>
              </a:solidFill>
            </a:endParaRPr>
          </a:p>
        </p:txBody>
      </p:sp>
      <p:pic>
        <p:nvPicPr>
          <p:cNvPr id="1775" name="Google Shape;1775;p171"/>
          <p:cNvPicPr preferRelativeResize="0"/>
          <p:nvPr/>
        </p:nvPicPr>
        <p:blipFill>
          <a:blip r:embed="rId3">
            <a:alphaModFix/>
          </a:blip>
          <a:stretch>
            <a:fillRect/>
          </a:stretch>
        </p:blipFill>
        <p:spPr>
          <a:xfrm>
            <a:off x="154450" y="1156725"/>
            <a:ext cx="2615125" cy="1669751"/>
          </a:xfrm>
          <a:prstGeom prst="rect">
            <a:avLst/>
          </a:prstGeom>
          <a:noFill/>
          <a:ln cap="flat" cmpd="sng" w="9525">
            <a:solidFill>
              <a:srgbClr val="B7B7B7"/>
            </a:solidFill>
            <a:prstDash val="solid"/>
            <a:round/>
            <a:headEnd len="sm" w="sm" type="none"/>
            <a:tailEnd len="sm" w="sm" type="none"/>
          </a:ln>
        </p:spPr>
      </p:pic>
      <p:pic>
        <p:nvPicPr>
          <p:cNvPr id="1776" name="Google Shape;1776;p171"/>
          <p:cNvPicPr preferRelativeResize="0"/>
          <p:nvPr/>
        </p:nvPicPr>
        <p:blipFill>
          <a:blip r:embed="rId4">
            <a:alphaModFix/>
          </a:blip>
          <a:stretch>
            <a:fillRect/>
          </a:stretch>
        </p:blipFill>
        <p:spPr>
          <a:xfrm>
            <a:off x="2921974" y="2490000"/>
            <a:ext cx="6069622" cy="2310257"/>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1" name="Shape 1781"/>
        <p:cNvGrpSpPr/>
        <p:nvPr/>
      </p:nvGrpSpPr>
      <p:grpSpPr>
        <a:xfrm>
          <a:off x="0" y="0"/>
          <a:ext cx="0" cy="0"/>
          <a:chOff x="0" y="0"/>
          <a:chExt cx="0" cy="0"/>
        </a:xfrm>
      </p:grpSpPr>
      <p:sp>
        <p:nvSpPr>
          <p:cNvPr id="1782" name="Google Shape;1782;p172"/>
          <p:cNvSpPr txBox="1"/>
          <p:nvPr>
            <p:ph type="title"/>
          </p:nvPr>
        </p:nvSpPr>
        <p:spPr>
          <a:xfrm>
            <a:off x="583160" y="-1"/>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Deleting a relationship and a node - 3</a:t>
            </a:r>
            <a:endParaRPr/>
          </a:p>
        </p:txBody>
      </p:sp>
      <p:sp>
        <p:nvSpPr>
          <p:cNvPr id="1783" name="Google Shape;1783;p172"/>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84" name="Google Shape;1784;p172"/>
          <p:cNvSpPr txBox="1"/>
          <p:nvPr/>
        </p:nvSpPr>
        <p:spPr>
          <a:xfrm>
            <a:off x="3858088" y="1140125"/>
            <a:ext cx="4865700" cy="78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WHERE p.name = 'Liam Neeson'</a:t>
            </a:r>
            <a:br>
              <a:rPr lang="en-US">
                <a:latin typeface="Courier New"/>
                <a:ea typeface="Courier New"/>
                <a:cs typeface="Courier New"/>
                <a:sym typeface="Courier New"/>
              </a:rPr>
            </a:br>
            <a:r>
              <a:rPr b="1" lang="en-US">
                <a:latin typeface="Courier New"/>
                <a:ea typeface="Courier New"/>
                <a:cs typeface="Courier New"/>
                <a:sym typeface="Courier New"/>
              </a:rPr>
              <a:t>DETACH DELETE p</a:t>
            </a:r>
            <a:endParaRPr b="1">
              <a:latin typeface="Courier New"/>
              <a:ea typeface="Courier New"/>
              <a:cs typeface="Courier New"/>
              <a:sym typeface="Courier New"/>
            </a:endParaRPr>
          </a:p>
        </p:txBody>
      </p:sp>
      <p:sp>
        <p:nvSpPr>
          <p:cNvPr id="1785" name="Google Shape;1785;p172"/>
          <p:cNvSpPr txBox="1"/>
          <p:nvPr>
            <p:ph idx="1" type="body"/>
          </p:nvPr>
        </p:nvSpPr>
        <p:spPr>
          <a:xfrm>
            <a:off x="0" y="706025"/>
            <a:ext cx="33507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i="1" lang="en-US" sz="1400">
                <a:solidFill>
                  <a:srgbClr val="666666"/>
                </a:solidFill>
              </a:rPr>
              <a:t>Batman Begins</a:t>
            </a:r>
            <a:r>
              <a:rPr lang="en-US" sz="1400">
                <a:solidFill>
                  <a:srgbClr val="666666"/>
                </a:solidFill>
              </a:rPr>
              <a:t> relationships:</a:t>
            </a:r>
            <a:endParaRPr sz="1400">
              <a:solidFill>
                <a:srgbClr val="666666"/>
              </a:solidFill>
            </a:endParaRPr>
          </a:p>
        </p:txBody>
      </p:sp>
      <p:sp>
        <p:nvSpPr>
          <p:cNvPr id="1786" name="Google Shape;1786;p172"/>
          <p:cNvSpPr txBox="1"/>
          <p:nvPr/>
        </p:nvSpPr>
        <p:spPr>
          <a:xfrm>
            <a:off x="3754900" y="638225"/>
            <a:ext cx="5957700" cy="6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Delete </a:t>
            </a:r>
            <a:r>
              <a:rPr i="1" lang="en-US">
                <a:solidFill>
                  <a:srgbClr val="666666"/>
                </a:solidFill>
              </a:rPr>
              <a:t>Liam Neeson </a:t>
            </a:r>
            <a:r>
              <a:rPr lang="en-US">
                <a:solidFill>
                  <a:srgbClr val="666666"/>
                </a:solidFill>
              </a:rPr>
              <a:t>and his relationships to any other nodes:</a:t>
            </a:r>
            <a:endParaRPr>
              <a:solidFill>
                <a:srgbClr val="666666"/>
              </a:solidFill>
            </a:endParaRPr>
          </a:p>
        </p:txBody>
      </p:sp>
      <p:pic>
        <p:nvPicPr>
          <p:cNvPr id="1787" name="Google Shape;1787;p172"/>
          <p:cNvPicPr preferRelativeResize="0"/>
          <p:nvPr/>
        </p:nvPicPr>
        <p:blipFill>
          <a:blip r:embed="rId3">
            <a:alphaModFix/>
          </a:blip>
          <a:stretch>
            <a:fillRect/>
          </a:stretch>
        </p:blipFill>
        <p:spPr>
          <a:xfrm>
            <a:off x="154450" y="1156725"/>
            <a:ext cx="2615125" cy="1669751"/>
          </a:xfrm>
          <a:prstGeom prst="rect">
            <a:avLst/>
          </a:prstGeom>
          <a:noFill/>
          <a:ln cap="flat" cmpd="sng" w="9525">
            <a:solidFill>
              <a:srgbClr val="B7B7B7"/>
            </a:solidFill>
            <a:prstDash val="solid"/>
            <a:round/>
            <a:headEnd len="sm" w="sm" type="none"/>
            <a:tailEnd len="sm" w="sm" type="none"/>
          </a:ln>
        </p:spPr>
      </p:pic>
      <p:pic>
        <p:nvPicPr>
          <p:cNvPr id="1788" name="Google Shape;1788;p172"/>
          <p:cNvPicPr preferRelativeResize="0"/>
          <p:nvPr/>
        </p:nvPicPr>
        <p:blipFill>
          <a:blip r:embed="rId4">
            <a:alphaModFix/>
          </a:blip>
          <a:stretch>
            <a:fillRect/>
          </a:stretch>
        </p:blipFill>
        <p:spPr>
          <a:xfrm>
            <a:off x="4144058" y="3064411"/>
            <a:ext cx="3573187" cy="1899865"/>
          </a:xfrm>
          <a:prstGeom prst="rect">
            <a:avLst/>
          </a:prstGeom>
          <a:noFill/>
          <a:ln cap="flat" cmpd="sng" w="9525">
            <a:solidFill>
              <a:srgbClr val="CCCCCC"/>
            </a:solidFill>
            <a:prstDash val="solid"/>
            <a:round/>
            <a:headEnd len="sm" w="sm" type="none"/>
            <a:tailEnd len="sm" w="sm" type="none"/>
          </a:ln>
        </p:spPr>
      </p:pic>
      <p:pic>
        <p:nvPicPr>
          <p:cNvPr id="1789" name="Google Shape;1789;p172"/>
          <p:cNvPicPr preferRelativeResize="0"/>
          <p:nvPr/>
        </p:nvPicPr>
        <p:blipFill>
          <a:blip r:embed="rId5">
            <a:alphaModFix/>
          </a:blip>
          <a:stretch>
            <a:fillRect/>
          </a:stretch>
        </p:blipFill>
        <p:spPr>
          <a:xfrm>
            <a:off x="3502800" y="1989288"/>
            <a:ext cx="5488574" cy="100775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Google Shape;1795;p173"/>
          <p:cNvSpPr txBox="1"/>
          <p:nvPr>
            <p:ph type="title"/>
          </p:nvPr>
        </p:nvSpPr>
        <p:spPr>
          <a:xfrm>
            <a:off x="625589" y="89776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Exercise 8: </a:t>
            </a:r>
            <a:endParaRPr/>
          </a:p>
          <a:p>
            <a:pPr indent="0" lvl="0" marL="0" rtl="0" algn="l">
              <a:spcBef>
                <a:spcPts val="0"/>
              </a:spcBef>
              <a:spcAft>
                <a:spcPts val="0"/>
              </a:spcAft>
              <a:buNone/>
            </a:pPr>
            <a:r>
              <a:rPr lang="en-US"/>
              <a:t>Deleting nodes and</a:t>
            </a:r>
            <a:endParaRPr/>
          </a:p>
          <a:p>
            <a:pPr indent="0" lvl="0" marL="0" rtl="0" algn="l">
              <a:spcBef>
                <a:spcPts val="0"/>
              </a:spcBef>
              <a:spcAft>
                <a:spcPts val="0"/>
              </a:spcAft>
              <a:buNone/>
            </a:pPr>
            <a:r>
              <a:rPr lang="en-US"/>
              <a:t>relationships</a:t>
            </a:r>
            <a:endParaRPr/>
          </a:p>
        </p:txBody>
      </p:sp>
      <p:sp>
        <p:nvSpPr>
          <p:cNvPr id="1796" name="Google Shape;1796;p173"/>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F2F2F2"/>
                </a:solidFill>
              </a:rPr>
              <a:t>‹#›</a:t>
            </a:fld>
            <a:endParaRPr>
              <a:solidFill>
                <a:srgbClr val="F2F2F2"/>
              </a:solidFill>
            </a:endParaRPr>
          </a:p>
        </p:txBody>
      </p:sp>
      <p:sp>
        <p:nvSpPr>
          <p:cNvPr id="1797" name="Google Shape;1797;p173"/>
          <p:cNvSpPr txBox="1"/>
          <p:nvPr>
            <p:ph idx="1" type="body"/>
          </p:nvPr>
        </p:nvSpPr>
        <p:spPr>
          <a:xfrm>
            <a:off x="639710" y="2969728"/>
            <a:ext cx="7488300" cy="2069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2200">
                <a:solidFill>
                  <a:srgbClr val="FFFFFF"/>
                </a:solidFill>
                <a:latin typeface="Arial"/>
                <a:ea typeface="Arial"/>
                <a:cs typeface="Arial"/>
                <a:sym typeface="Arial"/>
              </a:rPr>
              <a:t>In Neo4j Browser: </a:t>
            </a:r>
            <a:endParaRPr b="1" sz="2200">
              <a:solidFill>
                <a:srgbClr val="FFFFFF"/>
              </a:solidFill>
              <a:latin typeface="Arial"/>
              <a:ea typeface="Arial"/>
              <a:cs typeface="Arial"/>
              <a:sym typeface="Arial"/>
            </a:endParaRPr>
          </a:p>
          <a:p>
            <a:pPr indent="0" lvl="0" marL="0" rtl="0" algn="l">
              <a:lnSpc>
                <a:spcPct val="150000"/>
              </a:lnSpc>
              <a:spcBef>
                <a:spcPts val="1100"/>
              </a:spcBef>
              <a:spcAft>
                <a:spcPts val="0"/>
              </a:spcAft>
              <a:buNone/>
            </a:pPr>
            <a:r>
              <a:rPr lang="en-US" sz="2200">
                <a:latin typeface="Arial"/>
                <a:ea typeface="Arial"/>
                <a:cs typeface="Arial"/>
                <a:sym typeface="Arial"/>
              </a:rPr>
              <a:t>:play intro-exercises</a:t>
            </a:r>
            <a:endParaRPr sz="2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en-US" sz="2200">
                <a:solidFill>
                  <a:srgbClr val="FFFFFF"/>
                </a:solidFill>
                <a:latin typeface="Arial"/>
                <a:ea typeface="Arial"/>
                <a:cs typeface="Arial"/>
                <a:sym typeface="Arial"/>
              </a:rPr>
              <a:t>Then follow instructions for Exercise 8.</a:t>
            </a:r>
            <a:endParaRPr sz="2200">
              <a:solidFill>
                <a:srgbClr val="FFFFFF"/>
              </a:solidFill>
              <a:latin typeface="Arial"/>
              <a:ea typeface="Arial"/>
              <a:cs typeface="Arial"/>
              <a:sym typeface="Arial"/>
            </a:endParaRPr>
          </a:p>
          <a:p>
            <a:pPr indent="0" lvl="0" marL="0" rtl="0" algn="l">
              <a:spcBef>
                <a:spcPts val="50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174"/>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Merging data in a graph</a:t>
            </a:r>
            <a:endParaRPr/>
          </a:p>
        </p:txBody>
      </p:sp>
      <p:sp>
        <p:nvSpPr>
          <p:cNvPr id="1804" name="Google Shape;1804;p174"/>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05" name="Google Shape;1805;p174"/>
          <p:cNvSpPr txBox="1"/>
          <p:nvPr>
            <p:ph idx="1" type="body"/>
          </p:nvPr>
        </p:nvSpPr>
        <p:spPr>
          <a:xfrm>
            <a:off x="583323" y="1038816"/>
            <a:ext cx="8182800" cy="34110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500"/>
              </a:spcBef>
              <a:spcAft>
                <a:spcPts val="0"/>
              </a:spcAft>
              <a:buSzPts val="2000"/>
              <a:buChar char="•"/>
            </a:pPr>
            <a:r>
              <a:rPr lang="en-US"/>
              <a:t>Create a node with a different label (You do not want to add a label to an existing node.).</a:t>
            </a:r>
            <a:endParaRPr/>
          </a:p>
          <a:p>
            <a:pPr indent="0" lvl="0" marL="457200" rtl="0" algn="l">
              <a:lnSpc>
                <a:spcPct val="100000"/>
              </a:lnSpc>
              <a:spcBef>
                <a:spcPts val="500"/>
              </a:spcBef>
              <a:spcAft>
                <a:spcPts val="0"/>
              </a:spcAft>
              <a:buNone/>
            </a:pPr>
            <a:r>
              <a:t/>
            </a:r>
            <a:endParaRPr/>
          </a:p>
          <a:p>
            <a:pPr indent="-355600" lvl="0" marL="457200" rtl="0" algn="l">
              <a:lnSpc>
                <a:spcPct val="100000"/>
              </a:lnSpc>
              <a:spcBef>
                <a:spcPts val="500"/>
              </a:spcBef>
              <a:spcAft>
                <a:spcPts val="0"/>
              </a:spcAft>
              <a:buSzPts val="2000"/>
              <a:buChar char="•"/>
            </a:pPr>
            <a:r>
              <a:rPr lang="en-US"/>
              <a:t>Create a node with a different set of properties (You do not want to update a node with existing properties.).</a:t>
            </a:r>
            <a:endParaRPr/>
          </a:p>
          <a:p>
            <a:pPr indent="0" lvl="0" marL="457200" rtl="0" algn="l">
              <a:lnSpc>
                <a:spcPct val="100000"/>
              </a:lnSpc>
              <a:spcBef>
                <a:spcPts val="500"/>
              </a:spcBef>
              <a:spcAft>
                <a:spcPts val="0"/>
              </a:spcAft>
              <a:buNone/>
            </a:pPr>
            <a:r>
              <a:t/>
            </a:r>
            <a:endParaRPr/>
          </a:p>
          <a:p>
            <a:pPr indent="-355600" lvl="0" marL="457200" rtl="0" algn="l">
              <a:lnSpc>
                <a:spcPct val="100000"/>
              </a:lnSpc>
              <a:spcBef>
                <a:spcPts val="500"/>
              </a:spcBef>
              <a:spcAft>
                <a:spcPts val="0"/>
              </a:spcAft>
              <a:buSzPts val="2000"/>
              <a:buChar char="•"/>
            </a:pPr>
            <a:r>
              <a:rPr lang="en-US"/>
              <a:t>Create a unique relationship between two nodes.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sp>
        <p:nvSpPr>
          <p:cNvPr id="1811" name="Google Shape;1811;p175"/>
          <p:cNvSpPr txBox="1"/>
          <p:nvPr>
            <p:ph type="title"/>
          </p:nvPr>
        </p:nvSpPr>
        <p:spPr>
          <a:xfrm>
            <a:off x="583160" y="-1"/>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Using MERGE to create nodes </a:t>
            </a:r>
            <a:endParaRPr/>
          </a:p>
        </p:txBody>
      </p:sp>
      <p:sp>
        <p:nvSpPr>
          <p:cNvPr id="1812" name="Google Shape;1812;p175"/>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813" name="Google Shape;1813;p175"/>
          <p:cNvSpPr txBox="1"/>
          <p:nvPr/>
        </p:nvSpPr>
        <p:spPr>
          <a:xfrm>
            <a:off x="3405850" y="1288700"/>
            <a:ext cx="4544100" cy="69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 MERGE (a:Actor {name: 'Michael Caine'})</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 SET a.born=1933</a:t>
            </a:r>
            <a:br>
              <a:rPr lang="en-US">
                <a:latin typeface="Courier New"/>
                <a:ea typeface="Courier New"/>
                <a:cs typeface="Courier New"/>
                <a:sym typeface="Courier New"/>
              </a:rPr>
            </a:br>
            <a:r>
              <a:rPr lang="en-US">
                <a:latin typeface="Courier New"/>
                <a:ea typeface="Courier New"/>
                <a:cs typeface="Courier New"/>
                <a:sym typeface="Courier New"/>
              </a:rPr>
              <a:t> RETURN a</a:t>
            </a:r>
            <a:endParaRPr>
              <a:latin typeface="Courier New"/>
              <a:ea typeface="Courier New"/>
              <a:cs typeface="Courier New"/>
              <a:sym typeface="Courier New"/>
            </a:endParaRPr>
          </a:p>
        </p:txBody>
      </p:sp>
      <p:sp>
        <p:nvSpPr>
          <p:cNvPr id="1814" name="Google Shape;1814;p175"/>
          <p:cNvSpPr txBox="1"/>
          <p:nvPr>
            <p:ph idx="1" type="body"/>
          </p:nvPr>
        </p:nvSpPr>
        <p:spPr>
          <a:xfrm>
            <a:off x="55150" y="591700"/>
            <a:ext cx="33507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400">
                <a:solidFill>
                  <a:srgbClr val="666666"/>
                </a:solidFill>
              </a:rPr>
              <a:t>Current </a:t>
            </a:r>
            <a:r>
              <a:rPr i="1" lang="en-US" sz="1400">
                <a:solidFill>
                  <a:srgbClr val="666666"/>
                </a:solidFill>
              </a:rPr>
              <a:t>Michael Caine Person</a:t>
            </a:r>
            <a:r>
              <a:rPr i="1" lang="en-US" sz="1400" u="sng">
                <a:solidFill>
                  <a:srgbClr val="666666"/>
                </a:solidFill>
              </a:rPr>
              <a:t> </a:t>
            </a:r>
            <a:r>
              <a:rPr lang="en-US" sz="1400">
                <a:solidFill>
                  <a:srgbClr val="666666"/>
                </a:solidFill>
              </a:rPr>
              <a:t>node:</a:t>
            </a:r>
            <a:endParaRPr sz="1400">
              <a:solidFill>
                <a:srgbClr val="666666"/>
              </a:solidFill>
            </a:endParaRPr>
          </a:p>
        </p:txBody>
      </p:sp>
      <p:sp>
        <p:nvSpPr>
          <p:cNvPr id="1815" name="Google Shape;1815;p175"/>
          <p:cNvSpPr txBox="1"/>
          <p:nvPr/>
        </p:nvSpPr>
        <p:spPr>
          <a:xfrm>
            <a:off x="3247350" y="661100"/>
            <a:ext cx="5957700" cy="6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Add a </a:t>
            </a:r>
            <a:r>
              <a:rPr i="1" lang="en-US">
                <a:solidFill>
                  <a:srgbClr val="666666"/>
                </a:solidFill>
              </a:rPr>
              <a:t>Michael Caine</a:t>
            </a:r>
            <a:r>
              <a:rPr lang="en-US">
                <a:solidFill>
                  <a:srgbClr val="666666"/>
                </a:solidFill>
              </a:rPr>
              <a:t> </a:t>
            </a:r>
            <a:r>
              <a:rPr i="1" lang="en-US">
                <a:solidFill>
                  <a:srgbClr val="666666"/>
                </a:solidFill>
              </a:rPr>
              <a:t>Actor</a:t>
            </a:r>
            <a:r>
              <a:rPr lang="en-US">
                <a:solidFill>
                  <a:srgbClr val="666666"/>
                </a:solidFill>
              </a:rPr>
              <a:t> node with a value of </a:t>
            </a:r>
            <a:r>
              <a:rPr i="1" lang="en-US">
                <a:solidFill>
                  <a:srgbClr val="666666"/>
                </a:solidFill>
              </a:rPr>
              <a:t>1933</a:t>
            </a:r>
            <a:r>
              <a:rPr lang="en-US">
                <a:solidFill>
                  <a:srgbClr val="666666"/>
                </a:solidFill>
              </a:rPr>
              <a:t> for </a:t>
            </a:r>
            <a:r>
              <a:rPr i="1" lang="en-US">
                <a:solidFill>
                  <a:srgbClr val="666666"/>
                </a:solidFill>
              </a:rPr>
              <a:t>born</a:t>
            </a:r>
            <a:r>
              <a:rPr lang="en-US">
                <a:solidFill>
                  <a:srgbClr val="666666"/>
                </a:solidFill>
              </a:rPr>
              <a:t> using MERGE. The </a:t>
            </a:r>
            <a:r>
              <a:rPr i="1" lang="en-US">
                <a:solidFill>
                  <a:srgbClr val="666666"/>
                </a:solidFill>
              </a:rPr>
              <a:t>Actor </a:t>
            </a:r>
            <a:r>
              <a:rPr lang="en-US">
                <a:solidFill>
                  <a:srgbClr val="666666"/>
                </a:solidFill>
              </a:rPr>
              <a:t>node is not found so a new node is created:</a:t>
            </a:r>
            <a:endParaRPr>
              <a:solidFill>
                <a:srgbClr val="666666"/>
              </a:solidFill>
            </a:endParaRPr>
          </a:p>
        </p:txBody>
      </p:sp>
      <p:pic>
        <p:nvPicPr>
          <p:cNvPr id="1816" name="Google Shape;1816;p175"/>
          <p:cNvPicPr preferRelativeResize="0"/>
          <p:nvPr/>
        </p:nvPicPr>
        <p:blipFill>
          <a:blip r:embed="rId3">
            <a:alphaModFix/>
          </a:blip>
          <a:stretch>
            <a:fillRect/>
          </a:stretch>
        </p:blipFill>
        <p:spPr>
          <a:xfrm>
            <a:off x="367499" y="1014450"/>
            <a:ext cx="2392175" cy="913650"/>
          </a:xfrm>
          <a:prstGeom prst="rect">
            <a:avLst/>
          </a:prstGeom>
          <a:noFill/>
          <a:ln cap="flat" cmpd="sng" w="9525">
            <a:solidFill>
              <a:srgbClr val="CCCCCC"/>
            </a:solidFill>
            <a:prstDash val="solid"/>
            <a:round/>
            <a:headEnd len="sm" w="sm" type="none"/>
            <a:tailEnd len="sm" w="sm" type="none"/>
          </a:ln>
        </p:spPr>
      </p:pic>
      <p:sp>
        <p:nvSpPr>
          <p:cNvPr id="1817" name="Google Shape;1817;p175"/>
          <p:cNvSpPr txBox="1"/>
          <p:nvPr>
            <p:ph idx="1" type="body"/>
          </p:nvPr>
        </p:nvSpPr>
        <p:spPr>
          <a:xfrm>
            <a:off x="1625650" y="3632313"/>
            <a:ext cx="33507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400">
                <a:solidFill>
                  <a:srgbClr val="666666"/>
                </a:solidFill>
              </a:rPr>
              <a:t>Resulting </a:t>
            </a:r>
            <a:r>
              <a:rPr i="1" lang="en-US" sz="1400">
                <a:solidFill>
                  <a:srgbClr val="666666"/>
                </a:solidFill>
              </a:rPr>
              <a:t>Michael Caine nodes</a:t>
            </a:r>
            <a:r>
              <a:rPr lang="en-US" sz="1400">
                <a:solidFill>
                  <a:srgbClr val="666666"/>
                </a:solidFill>
              </a:rPr>
              <a:t>:</a:t>
            </a:r>
            <a:endParaRPr sz="1400">
              <a:solidFill>
                <a:srgbClr val="666666"/>
              </a:solidFill>
            </a:endParaRPr>
          </a:p>
        </p:txBody>
      </p:sp>
      <p:pic>
        <p:nvPicPr>
          <p:cNvPr id="1818" name="Google Shape;1818;p175"/>
          <p:cNvPicPr preferRelativeResize="0"/>
          <p:nvPr/>
        </p:nvPicPr>
        <p:blipFill>
          <a:blip r:embed="rId4">
            <a:alphaModFix/>
          </a:blip>
          <a:stretch>
            <a:fillRect/>
          </a:stretch>
        </p:blipFill>
        <p:spPr>
          <a:xfrm>
            <a:off x="4313525" y="3275075"/>
            <a:ext cx="3939376" cy="1627226"/>
          </a:xfrm>
          <a:prstGeom prst="rect">
            <a:avLst/>
          </a:prstGeom>
          <a:noFill/>
          <a:ln cap="flat" cmpd="sng" w="9525">
            <a:solidFill>
              <a:srgbClr val="CCCCCC"/>
            </a:solidFill>
            <a:prstDash val="solid"/>
            <a:round/>
            <a:headEnd len="sm" w="sm" type="none"/>
            <a:tailEnd len="sm" w="sm" type="none"/>
          </a:ln>
        </p:spPr>
      </p:pic>
      <p:sp>
        <p:nvSpPr>
          <p:cNvPr id="1819" name="Google Shape;1819;p175"/>
          <p:cNvSpPr/>
          <p:nvPr/>
        </p:nvSpPr>
        <p:spPr>
          <a:xfrm>
            <a:off x="7524500" y="2143050"/>
            <a:ext cx="1503300" cy="968100"/>
          </a:xfrm>
          <a:prstGeom prst="wedgeRectCallout">
            <a:avLst>
              <a:gd fmla="val -103810" name="adj1"/>
              <a:gd fmla="val -117263" name="adj2"/>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Important</a:t>
            </a:r>
            <a:r>
              <a:rPr lang="en-US" sz="1200"/>
              <a:t>: Only specify properties that will have unique keys when you merge.</a:t>
            </a:r>
            <a:endParaRPr sz="1200"/>
          </a:p>
        </p:txBody>
      </p:sp>
      <p:pic>
        <p:nvPicPr>
          <p:cNvPr id="1820" name="Google Shape;1820;p175"/>
          <p:cNvPicPr preferRelativeResize="0"/>
          <p:nvPr/>
        </p:nvPicPr>
        <p:blipFill>
          <a:blip r:embed="rId5">
            <a:alphaModFix/>
          </a:blip>
          <a:stretch>
            <a:fillRect/>
          </a:stretch>
        </p:blipFill>
        <p:spPr>
          <a:xfrm>
            <a:off x="3945400" y="2030825"/>
            <a:ext cx="3198374" cy="1193925"/>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780815" y="1154250"/>
            <a:ext cx="7516500" cy="261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The Relational Data Problem</a:t>
            </a:r>
            <a:endParaRPr/>
          </a:p>
        </p:txBody>
      </p:sp>
      <p:sp>
        <p:nvSpPr>
          <p:cNvPr id="311" name="Google Shape;311;p32"/>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Google Shape;1826;p176"/>
          <p:cNvSpPr txBox="1"/>
          <p:nvPr>
            <p:ph type="title"/>
          </p:nvPr>
        </p:nvSpPr>
        <p:spPr>
          <a:xfrm>
            <a:off x="583160" y="-1"/>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Using MERGE to create relationships </a:t>
            </a:r>
            <a:endParaRPr/>
          </a:p>
        </p:txBody>
      </p:sp>
      <p:sp>
        <p:nvSpPr>
          <p:cNvPr id="1827" name="Google Shape;1827;p176"/>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828" name="Google Shape;1828;p176"/>
          <p:cNvSpPr txBox="1"/>
          <p:nvPr/>
        </p:nvSpPr>
        <p:spPr>
          <a:xfrm>
            <a:off x="2050025" y="2116525"/>
            <a:ext cx="4544100" cy="1277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 (m:Movie)</a:t>
            </a:r>
            <a:br>
              <a:rPr lang="en-US">
                <a:latin typeface="Courier New"/>
                <a:ea typeface="Courier New"/>
                <a:cs typeface="Courier New"/>
                <a:sym typeface="Courier New"/>
              </a:rPr>
            </a:br>
            <a:r>
              <a:rPr lang="en-US">
                <a:latin typeface="Courier New"/>
                <a:ea typeface="Courier New"/>
                <a:cs typeface="Courier New"/>
                <a:sym typeface="Courier New"/>
              </a:rPr>
              <a:t>WHERE m.title = 'Batman Begins' AND p.name ENDS WITH 'Caine'</a:t>
            </a:r>
            <a:br>
              <a:rPr lang="en-US">
                <a:latin typeface="Courier New"/>
                <a:ea typeface="Courier New"/>
                <a:cs typeface="Courier New"/>
                <a:sym typeface="Courier New"/>
              </a:rPr>
            </a:br>
            <a:r>
              <a:rPr b="1" lang="en-US">
                <a:latin typeface="Courier New"/>
                <a:ea typeface="Courier New"/>
                <a:cs typeface="Courier New"/>
                <a:sym typeface="Courier New"/>
              </a:rPr>
              <a:t>MERGE (p)-[:ACTED_IN]-&gt;(m)</a:t>
            </a:r>
            <a:br>
              <a:rPr b="1" lang="en-US">
                <a:latin typeface="Courier New"/>
                <a:ea typeface="Courier New"/>
                <a:cs typeface="Courier New"/>
                <a:sym typeface="Courier New"/>
              </a:rPr>
            </a:br>
            <a:r>
              <a:rPr lang="en-US">
                <a:latin typeface="Courier New"/>
                <a:ea typeface="Courier New"/>
                <a:cs typeface="Courier New"/>
                <a:sym typeface="Courier New"/>
              </a:rPr>
              <a:t>RETURN p, m</a:t>
            </a:r>
            <a:endParaRPr>
              <a:latin typeface="Courier New"/>
              <a:ea typeface="Courier New"/>
              <a:cs typeface="Courier New"/>
              <a:sym typeface="Courier New"/>
            </a:endParaRPr>
          </a:p>
        </p:txBody>
      </p:sp>
      <p:sp>
        <p:nvSpPr>
          <p:cNvPr id="1829" name="Google Shape;1829;p176"/>
          <p:cNvSpPr txBox="1"/>
          <p:nvPr/>
        </p:nvSpPr>
        <p:spPr>
          <a:xfrm>
            <a:off x="704200" y="1000275"/>
            <a:ext cx="7500900" cy="6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666666"/>
                </a:solidFill>
              </a:rPr>
              <a:t>Add the relationship(s) from all </a:t>
            </a:r>
            <a:r>
              <a:rPr i="1" lang="en-US" sz="1800">
                <a:solidFill>
                  <a:srgbClr val="666666"/>
                </a:solidFill>
              </a:rPr>
              <a:t>Person</a:t>
            </a:r>
            <a:r>
              <a:rPr lang="en-US" sz="1800">
                <a:solidFill>
                  <a:srgbClr val="666666"/>
                </a:solidFill>
              </a:rPr>
              <a:t> nodes with a </a:t>
            </a:r>
            <a:r>
              <a:rPr i="1" lang="en-US" sz="1800">
                <a:solidFill>
                  <a:srgbClr val="666666"/>
                </a:solidFill>
              </a:rPr>
              <a:t>name </a:t>
            </a:r>
            <a:r>
              <a:rPr lang="en-US" sz="1800">
                <a:solidFill>
                  <a:srgbClr val="666666"/>
                </a:solidFill>
              </a:rPr>
              <a:t>property that ends with </a:t>
            </a:r>
            <a:r>
              <a:rPr i="1" lang="en-US" sz="1800">
                <a:solidFill>
                  <a:srgbClr val="666666"/>
                </a:solidFill>
              </a:rPr>
              <a:t>Caine</a:t>
            </a:r>
            <a:r>
              <a:rPr lang="en-US" sz="1800">
                <a:solidFill>
                  <a:srgbClr val="666666"/>
                </a:solidFill>
              </a:rPr>
              <a:t> to the </a:t>
            </a:r>
            <a:r>
              <a:rPr i="1" lang="en-US" sz="1800">
                <a:solidFill>
                  <a:srgbClr val="666666"/>
                </a:solidFill>
              </a:rPr>
              <a:t>Movie</a:t>
            </a:r>
            <a:r>
              <a:rPr lang="en-US" sz="1800">
                <a:solidFill>
                  <a:srgbClr val="666666"/>
                </a:solidFill>
              </a:rPr>
              <a:t> node, </a:t>
            </a:r>
            <a:r>
              <a:rPr i="1" lang="en-US" sz="1800">
                <a:solidFill>
                  <a:srgbClr val="666666"/>
                </a:solidFill>
              </a:rPr>
              <a:t>Batman Begins</a:t>
            </a:r>
            <a:r>
              <a:rPr lang="en-US" sz="1800">
                <a:solidFill>
                  <a:srgbClr val="666666"/>
                </a:solidFill>
              </a:rPr>
              <a:t>:</a:t>
            </a:r>
            <a:endParaRPr sz="1800">
              <a:solidFill>
                <a:srgbClr val="666666"/>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4" name="Shape 1834"/>
        <p:cNvGrpSpPr/>
        <p:nvPr/>
      </p:nvGrpSpPr>
      <p:grpSpPr>
        <a:xfrm>
          <a:off x="0" y="0"/>
          <a:ext cx="0" cy="0"/>
          <a:chOff x="0" y="0"/>
          <a:chExt cx="0" cy="0"/>
        </a:xfrm>
      </p:grpSpPr>
      <p:sp>
        <p:nvSpPr>
          <p:cNvPr id="1835" name="Google Shape;1835;p177"/>
          <p:cNvSpPr txBox="1"/>
          <p:nvPr>
            <p:ph type="title"/>
          </p:nvPr>
        </p:nvSpPr>
        <p:spPr>
          <a:xfrm>
            <a:off x="211499" y="0"/>
            <a:ext cx="87210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Specifying creation behavior for the merge</a:t>
            </a:r>
            <a:endParaRPr/>
          </a:p>
        </p:txBody>
      </p:sp>
      <p:sp>
        <p:nvSpPr>
          <p:cNvPr id="1836" name="Google Shape;1836;p177"/>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837" name="Google Shape;1837;p177"/>
          <p:cNvSpPr txBox="1"/>
          <p:nvPr/>
        </p:nvSpPr>
        <p:spPr>
          <a:xfrm>
            <a:off x="3117875" y="1236300"/>
            <a:ext cx="5957700" cy="1016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MERGE (a:Person {name: 'Sir Michael Caine'})</a:t>
            </a:r>
            <a:br>
              <a:rPr lang="en-US">
                <a:latin typeface="Courier New"/>
                <a:ea typeface="Courier New"/>
                <a:cs typeface="Courier New"/>
                <a:sym typeface="Courier New"/>
              </a:rPr>
            </a:br>
            <a:r>
              <a:rPr b="1" lang="en-US">
                <a:latin typeface="Courier New"/>
                <a:ea typeface="Courier New"/>
                <a:cs typeface="Courier New"/>
                <a:sym typeface="Courier New"/>
              </a:rPr>
              <a:t>ON CREATE</a:t>
            </a:r>
            <a:r>
              <a:rPr lang="en-US">
                <a:latin typeface="Courier New"/>
                <a:ea typeface="Courier New"/>
                <a:cs typeface="Courier New"/>
                <a:sym typeface="Courier New"/>
              </a:rPr>
              <a:t> SET a.born = 1934, </a:t>
            </a:r>
            <a:br>
              <a:rPr lang="en-US">
                <a:latin typeface="Courier New"/>
                <a:ea typeface="Courier New"/>
                <a:cs typeface="Courier New"/>
                <a:sym typeface="Courier New"/>
              </a:rPr>
            </a:br>
            <a:r>
              <a:rPr lang="en-US">
                <a:latin typeface="Courier New"/>
                <a:ea typeface="Courier New"/>
                <a:cs typeface="Courier New"/>
                <a:sym typeface="Courier New"/>
              </a:rPr>
              <a:t>              a.birthPlace = 'London'</a:t>
            </a:r>
            <a:br>
              <a:rPr lang="en-US">
                <a:latin typeface="Courier New"/>
                <a:ea typeface="Courier New"/>
                <a:cs typeface="Courier New"/>
                <a:sym typeface="Courier New"/>
              </a:rPr>
            </a:br>
            <a:r>
              <a:rPr lang="en-US">
                <a:latin typeface="Courier New"/>
                <a:ea typeface="Courier New"/>
                <a:cs typeface="Courier New"/>
                <a:sym typeface="Courier New"/>
              </a:rPr>
              <a:t>RETURN a</a:t>
            </a:r>
            <a:endParaRPr>
              <a:latin typeface="Courier New"/>
              <a:ea typeface="Courier New"/>
              <a:cs typeface="Courier New"/>
              <a:sym typeface="Courier New"/>
            </a:endParaRPr>
          </a:p>
        </p:txBody>
      </p:sp>
      <p:sp>
        <p:nvSpPr>
          <p:cNvPr id="1838" name="Google Shape;1838;p177"/>
          <p:cNvSpPr txBox="1"/>
          <p:nvPr>
            <p:ph idx="1" type="body"/>
          </p:nvPr>
        </p:nvSpPr>
        <p:spPr>
          <a:xfrm>
            <a:off x="55150" y="802700"/>
            <a:ext cx="33507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400">
                <a:solidFill>
                  <a:srgbClr val="666666"/>
                </a:solidFill>
              </a:rPr>
              <a:t>Current </a:t>
            </a:r>
            <a:r>
              <a:rPr i="1" lang="en-US" sz="1400">
                <a:solidFill>
                  <a:srgbClr val="666666"/>
                </a:solidFill>
              </a:rPr>
              <a:t>Michael Caine </a:t>
            </a:r>
            <a:r>
              <a:rPr lang="en-US" sz="1400">
                <a:solidFill>
                  <a:srgbClr val="666666"/>
                </a:solidFill>
              </a:rPr>
              <a:t>nodes:</a:t>
            </a:r>
            <a:endParaRPr sz="1400">
              <a:solidFill>
                <a:srgbClr val="666666"/>
              </a:solidFill>
            </a:endParaRPr>
          </a:p>
        </p:txBody>
      </p:sp>
      <p:sp>
        <p:nvSpPr>
          <p:cNvPr id="1839" name="Google Shape;1839;p177"/>
          <p:cNvSpPr txBox="1"/>
          <p:nvPr/>
        </p:nvSpPr>
        <p:spPr>
          <a:xfrm>
            <a:off x="3117875" y="608700"/>
            <a:ext cx="5957700" cy="6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a:t>
            </a:r>
            <a:r>
              <a:rPr lang="en-US">
                <a:solidFill>
                  <a:srgbClr val="666666"/>
                </a:solidFill>
              </a:rPr>
              <a:t>dd a </a:t>
            </a:r>
            <a:r>
              <a:rPr i="1" lang="en-US">
                <a:solidFill>
                  <a:srgbClr val="666666"/>
                </a:solidFill>
              </a:rPr>
              <a:t>Sir</a:t>
            </a:r>
            <a:r>
              <a:rPr lang="en-US">
                <a:solidFill>
                  <a:srgbClr val="666666"/>
                </a:solidFill>
              </a:rPr>
              <a:t> </a:t>
            </a:r>
            <a:r>
              <a:rPr i="1" lang="en-US">
                <a:solidFill>
                  <a:srgbClr val="666666"/>
                </a:solidFill>
              </a:rPr>
              <a:t>Michael Caine</a:t>
            </a:r>
            <a:r>
              <a:rPr lang="en-US">
                <a:solidFill>
                  <a:srgbClr val="666666"/>
                </a:solidFill>
              </a:rPr>
              <a:t> </a:t>
            </a:r>
            <a:r>
              <a:rPr i="1" lang="en-US">
                <a:solidFill>
                  <a:srgbClr val="666666"/>
                </a:solidFill>
              </a:rPr>
              <a:t>Person</a:t>
            </a:r>
            <a:r>
              <a:rPr lang="en-US">
                <a:solidFill>
                  <a:srgbClr val="666666"/>
                </a:solidFill>
              </a:rPr>
              <a:t> node with a </a:t>
            </a:r>
            <a:r>
              <a:rPr i="1" lang="en-US">
                <a:solidFill>
                  <a:srgbClr val="666666"/>
                </a:solidFill>
              </a:rPr>
              <a:t>born</a:t>
            </a:r>
            <a:r>
              <a:rPr lang="en-US">
                <a:solidFill>
                  <a:srgbClr val="666666"/>
                </a:solidFill>
              </a:rPr>
              <a:t> value of </a:t>
            </a:r>
            <a:r>
              <a:rPr i="1" lang="en-US">
                <a:solidFill>
                  <a:srgbClr val="666666"/>
                </a:solidFill>
              </a:rPr>
              <a:t>1934 </a:t>
            </a:r>
            <a:r>
              <a:rPr lang="en-US">
                <a:solidFill>
                  <a:srgbClr val="666666"/>
                </a:solidFill>
              </a:rPr>
              <a:t>for </a:t>
            </a:r>
            <a:r>
              <a:rPr i="1" lang="en-US">
                <a:solidFill>
                  <a:srgbClr val="666666"/>
                </a:solidFill>
              </a:rPr>
              <a:t>born</a:t>
            </a:r>
            <a:r>
              <a:rPr lang="en-US">
                <a:solidFill>
                  <a:srgbClr val="666666"/>
                </a:solidFill>
              </a:rPr>
              <a:t> using MERGE and also set the </a:t>
            </a:r>
            <a:r>
              <a:rPr i="1" lang="en-US">
                <a:solidFill>
                  <a:srgbClr val="666666"/>
                </a:solidFill>
              </a:rPr>
              <a:t>birthPlace</a:t>
            </a:r>
            <a:r>
              <a:rPr lang="en-US">
                <a:solidFill>
                  <a:srgbClr val="666666"/>
                </a:solidFill>
              </a:rPr>
              <a:t> property:</a:t>
            </a:r>
            <a:endParaRPr>
              <a:solidFill>
                <a:srgbClr val="666666"/>
              </a:solidFill>
            </a:endParaRPr>
          </a:p>
        </p:txBody>
      </p:sp>
      <p:sp>
        <p:nvSpPr>
          <p:cNvPr id="1840" name="Google Shape;1840;p177"/>
          <p:cNvSpPr txBox="1"/>
          <p:nvPr>
            <p:ph idx="1" type="body"/>
          </p:nvPr>
        </p:nvSpPr>
        <p:spPr>
          <a:xfrm>
            <a:off x="1448725" y="3418188"/>
            <a:ext cx="33507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400">
                <a:solidFill>
                  <a:srgbClr val="666666"/>
                </a:solidFill>
              </a:rPr>
              <a:t>Resulting </a:t>
            </a:r>
            <a:r>
              <a:rPr i="1" lang="en-US" sz="1400">
                <a:solidFill>
                  <a:srgbClr val="666666"/>
                </a:solidFill>
              </a:rPr>
              <a:t>Michael Caine nodes</a:t>
            </a:r>
            <a:r>
              <a:rPr lang="en-US" sz="1400">
                <a:solidFill>
                  <a:srgbClr val="666666"/>
                </a:solidFill>
              </a:rPr>
              <a:t>:</a:t>
            </a:r>
            <a:endParaRPr sz="1400">
              <a:solidFill>
                <a:srgbClr val="666666"/>
              </a:solidFill>
            </a:endParaRPr>
          </a:p>
        </p:txBody>
      </p:sp>
      <p:pic>
        <p:nvPicPr>
          <p:cNvPr id="1841" name="Google Shape;1841;p177"/>
          <p:cNvPicPr preferRelativeResize="0"/>
          <p:nvPr/>
        </p:nvPicPr>
        <p:blipFill>
          <a:blip r:embed="rId3">
            <a:alphaModFix/>
          </a:blip>
          <a:stretch>
            <a:fillRect/>
          </a:stretch>
        </p:blipFill>
        <p:spPr>
          <a:xfrm>
            <a:off x="154450" y="1236297"/>
            <a:ext cx="2828152" cy="1168225"/>
          </a:xfrm>
          <a:prstGeom prst="rect">
            <a:avLst/>
          </a:prstGeom>
          <a:noFill/>
          <a:ln cap="flat" cmpd="sng" w="9525">
            <a:solidFill>
              <a:srgbClr val="CCCCCC"/>
            </a:solidFill>
            <a:prstDash val="solid"/>
            <a:round/>
            <a:headEnd len="sm" w="sm" type="none"/>
            <a:tailEnd len="sm" w="sm" type="none"/>
          </a:ln>
        </p:spPr>
      </p:pic>
      <p:pic>
        <p:nvPicPr>
          <p:cNvPr id="1842" name="Google Shape;1842;p177"/>
          <p:cNvPicPr preferRelativeResize="0"/>
          <p:nvPr/>
        </p:nvPicPr>
        <p:blipFill>
          <a:blip r:embed="rId4">
            <a:alphaModFix/>
          </a:blip>
          <a:stretch>
            <a:fillRect/>
          </a:stretch>
        </p:blipFill>
        <p:spPr>
          <a:xfrm>
            <a:off x="4326050" y="2313525"/>
            <a:ext cx="3910924" cy="2650574"/>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7" name="Shape 1847"/>
        <p:cNvGrpSpPr/>
        <p:nvPr/>
      </p:nvGrpSpPr>
      <p:grpSpPr>
        <a:xfrm>
          <a:off x="0" y="0"/>
          <a:ext cx="0" cy="0"/>
          <a:chOff x="0" y="0"/>
          <a:chExt cx="0" cy="0"/>
        </a:xfrm>
      </p:grpSpPr>
      <p:sp>
        <p:nvSpPr>
          <p:cNvPr id="1848" name="Google Shape;1848;p178"/>
          <p:cNvSpPr txBox="1"/>
          <p:nvPr>
            <p:ph type="title"/>
          </p:nvPr>
        </p:nvSpPr>
        <p:spPr>
          <a:xfrm>
            <a:off x="211499" y="0"/>
            <a:ext cx="87210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Specifying match behavior for the merge</a:t>
            </a:r>
            <a:endParaRPr/>
          </a:p>
        </p:txBody>
      </p:sp>
      <p:sp>
        <p:nvSpPr>
          <p:cNvPr id="1849" name="Google Shape;1849;p178"/>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850" name="Google Shape;1850;p178"/>
          <p:cNvSpPr txBox="1"/>
          <p:nvPr/>
        </p:nvSpPr>
        <p:spPr>
          <a:xfrm>
            <a:off x="3506000" y="1146025"/>
            <a:ext cx="5178600" cy="1350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MERGE (a:Person {name: 'Sir Michael Caine'})</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b="1" lang="en-US">
                <a:latin typeface="Courier New"/>
                <a:ea typeface="Courier New"/>
                <a:cs typeface="Courier New"/>
                <a:sym typeface="Courier New"/>
              </a:rPr>
              <a:t>ON CREATE</a:t>
            </a:r>
            <a:r>
              <a:rPr lang="en-US">
                <a:latin typeface="Courier New"/>
                <a:ea typeface="Courier New"/>
                <a:cs typeface="Courier New"/>
                <a:sym typeface="Courier New"/>
              </a:rPr>
              <a:t> SET a.born = 1934,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              a.birthPlace = 'UK'</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b="1" lang="en-US">
                <a:latin typeface="Courier New"/>
                <a:ea typeface="Courier New"/>
                <a:cs typeface="Courier New"/>
                <a:sym typeface="Courier New"/>
              </a:rPr>
              <a:t>ON MATCH</a:t>
            </a:r>
            <a:r>
              <a:rPr lang="en-US">
                <a:latin typeface="Courier New"/>
                <a:ea typeface="Courier New"/>
                <a:cs typeface="Courier New"/>
                <a:sym typeface="Courier New"/>
              </a:rPr>
              <a:t> SET a.birthPlace = 'UK'</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RETURN a</a:t>
            </a:r>
            <a:endParaRPr>
              <a:latin typeface="Courier New"/>
              <a:ea typeface="Courier New"/>
              <a:cs typeface="Courier New"/>
              <a:sym typeface="Courier New"/>
            </a:endParaRPr>
          </a:p>
        </p:txBody>
      </p:sp>
      <p:sp>
        <p:nvSpPr>
          <p:cNvPr id="1851" name="Google Shape;1851;p178"/>
          <p:cNvSpPr txBox="1"/>
          <p:nvPr>
            <p:ph idx="1" type="body"/>
          </p:nvPr>
        </p:nvSpPr>
        <p:spPr>
          <a:xfrm>
            <a:off x="0" y="716275"/>
            <a:ext cx="3350700" cy="5598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sz="1400">
                <a:solidFill>
                  <a:srgbClr val="000000"/>
                </a:solidFill>
              </a:rPr>
              <a:t>Current </a:t>
            </a:r>
            <a:r>
              <a:rPr i="1" lang="en-US" sz="1400">
                <a:solidFill>
                  <a:srgbClr val="000000"/>
                </a:solidFill>
              </a:rPr>
              <a:t>Michael Caine </a:t>
            </a:r>
            <a:r>
              <a:rPr lang="en-US" sz="1400">
                <a:solidFill>
                  <a:srgbClr val="000000"/>
                </a:solidFill>
              </a:rPr>
              <a:t>nodes:</a:t>
            </a:r>
            <a:endParaRPr sz="1400">
              <a:solidFill>
                <a:srgbClr val="000000"/>
              </a:solidFill>
            </a:endParaRPr>
          </a:p>
        </p:txBody>
      </p:sp>
      <p:sp>
        <p:nvSpPr>
          <p:cNvPr id="1852" name="Google Shape;1852;p178"/>
          <p:cNvSpPr txBox="1"/>
          <p:nvPr/>
        </p:nvSpPr>
        <p:spPr>
          <a:xfrm>
            <a:off x="3457525" y="682375"/>
            <a:ext cx="5957700" cy="6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Add or update the </a:t>
            </a:r>
            <a:r>
              <a:rPr i="1" lang="en-US">
                <a:solidFill>
                  <a:srgbClr val="666666"/>
                </a:solidFill>
              </a:rPr>
              <a:t>Michael Caine</a:t>
            </a:r>
            <a:r>
              <a:rPr lang="en-US">
                <a:solidFill>
                  <a:srgbClr val="666666"/>
                </a:solidFill>
              </a:rPr>
              <a:t> </a:t>
            </a:r>
            <a:r>
              <a:rPr i="1" lang="en-US">
                <a:solidFill>
                  <a:srgbClr val="666666"/>
                </a:solidFill>
              </a:rPr>
              <a:t>Person</a:t>
            </a:r>
            <a:r>
              <a:rPr lang="en-US">
                <a:solidFill>
                  <a:srgbClr val="666666"/>
                </a:solidFill>
              </a:rPr>
              <a:t> node:</a:t>
            </a:r>
            <a:endParaRPr>
              <a:solidFill>
                <a:srgbClr val="666666"/>
              </a:solidFill>
            </a:endParaRPr>
          </a:p>
        </p:txBody>
      </p:sp>
      <p:pic>
        <p:nvPicPr>
          <p:cNvPr id="1853" name="Google Shape;1853;p178"/>
          <p:cNvPicPr preferRelativeResize="0"/>
          <p:nvPr/>
        </p:nvPicPr>
        <p:blipFill>
          <a:blip r:embed="rId3">
            <a:alphaModFix/>
          </a:blip>
          <a:stretch>
            <a:fillRect/>
          </a:stretch>
        </p:blipFill>
        <p:spPr>
          <a:xfrm>
            <a:off x="84552" y="1068275"/>
            <a:ext cx="3181586" cy="2156275"/>
          </a:xfrm>
          <a:prstGeom prst="rect">
            <a:avLst/>
          </a:prstGeom>
          <a:noFill/>
          <a:ln cap="flat" cmpd="sng" w="9525">
            <a:solidFill>
              <a:srgbClr val="CCCCCC"/>
            </a:solidFill>
            <a:prstDash val="solid"/>
            <a:round/>
            <a:headEnd len="sm" w="sm" type="none"/>
            <a:tailEnd len="sm" w="sm" type="none"/>
          </a:ln>
        </p:spPr>
      </p:pic>
      <p:pic>
        <p:nvPicPr>
          <p:cNvPr id="1854" name="Google Shape;1854;p178"/>
          <p:cNvPicPr preferRelativeResize="0"/>
          <p:nvPr/>
        </p:nvPicPr>
        <p:blipFill>
          <a:blip r:embed="rId4">
            <a:alphaModFix/>
          </a:blip>
          <a:stretch>
            <a:fillRect/>
          </a:stretch>
        </p:blipFill>
        <p:spPr>
          <a:xfrm>
            <a:off x="4418550" y="2547600"/>
            <a:ext cx="3277850" cy="2397700"/>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9" name="Shape 1859"/>
        <p:cNvGrpSpPr/>
        <p:nvPr/>
      </p:nvGrpSpPr>
      <p:grpSpPr>
        <a:xfrm>
          <a:off x="0" y="0"/>
          <a:ext cx="0" cy="0"/>
          <a:chOff x="0" y="0"/>
          <a:chExt cx="0" cy="0"/>
        </a:xfrm>
      </p:grpSpPr>
      <p:sp>
        <p:nvSpPr>
          <p:cNvPr id="1860" name="Google Shape;1860;p179"/>
          <p:cNvSpPr txBox="1"/>
          <p:nvPr>
            <p:ph type="title"/>
          </p:nvPr>
        </p:nvSpPr>
        <p:spPr>
          <a:xfrm>
            <a:off x="211499" y="0"/>
            <a:ext cx="87210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Using MERGE to create relationships</a:t>
            </a:r>
            <a:endParaRPr/>
          </a:p>
        </p:txBody>
      </p:sp>
      <p:sp>
        <p:nvSpPr>
          <p:cNvPr id="1861" name="Google Shape;1861;p179"/>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862" name="Google Shape;1862;p179"/>
          <p:cNvSpPr txBox="1"/>
          <p:nvPr/>
        </p:nvSpPr>
        <p:spPr>
          <a:xfrm>
            <a:off x="699500" y="1372325"/>
            <a:ext cx="6688200" cy="1075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 (m:Movie)</a:t>
            </a:r>
            <a:br>
              <a:rPr lang="en-US">
                <a:latin typeface="Courier New"/>
                <a:ea typeface="Courier New"/>
                <a:cs typeface="Courier New"/>
                <a:sym typeface="Courier New"/>
              </a:rPr>
            </a:br>
            <a:r>
              <a:rPr lang="en-US">
                <a:latin typeface="Courier New"/>
                <a:ea typeface="Courier New"/>
                <a:cs typeface="Courier New"/>
                <a:sym typeface="Courier New"/>
              </a:rPr>
              <a:t>WHERE m.title = 'Batman Begins' AND p.name ENDS WITH 'Caine'</a:t>
            </a:r>
            <a:br>
              <a:rPr lang="en-US">
                <a:latin typeface="Courier New"/>
                <a:ea typeface="Courier New"/>
                <a:cs typeface="Courier New"/>
                <a:sym typeface="Courier New"/>
              </a:rPr>
            </a:br>
            <a:r>
              <a:rPr lang="en-US">
                <a:latin typeface="Courier New"/>
                <a:ea typeface="Courier New"/>
                <a:cs typeface="Courier New"/>
                <a:sym typeface="Courier New"/>
              </a:rPr>
              <a:t>MERGE (p)-[:ACTED_IN]-&gt;(m)</a:t>
            </a:r>
            <a:br>
              <a:rPr lang="en-US">
                <a:latin typeface="Courier New"/>
                <a:ea typeface="Courier New"/>
                <a:cs typeface="Courier New"/>
                <a:sym typeface="Courier New"/>
              </a:rPr>
            </a:br>
            <a:r>
              <a:rPr lang="en-US">
                <a:latin typeface="Courier New"/>
                <a:ea typeface="Courier New"/>
                <a:cs typeface="Courier New"/>
                <a:sym typeface="Courier New"/>
              </a:rPr>
              <a:t>RETURN p, m</a:t>
            </a:r>
            <a:endParaRPr>
              <a:latin typeface="Courier New"/>
              <a:ea typeface="Courier New"/>
              <a:cs typeface="Courier New"/>
              <a:sym typeface="Courier New"/>
            </a:endParaRPr>
          </a:p>
        </p:txBody>
      </p:sp>
      <p:sp>
        <p:nvSpPr>
          <p:cNvPr id="1863" name="Google Shape;1863;p179"/>
          <p:cNvSpPr txBox="1"/>
          <p:nvPr/>
        </p:nvSpPr>
        <p:spPr>
          <a:xfrm>
            <a:off x="211500" y="744725"/>
            <a:ext cx="7950600" cy="6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666666"/>
                </a:solidFill>
              </a:rPr>
              <a:t>Make sure that all </a:t>
            </a:r>
            <a:r>
              <a:rPr i="1" lang="en-US" sz="1800">
                <a:solidFill>
                  <a:srgbClr val="666666"/>
                </a:solidFill>
              </a:rPr>
              <a:t>Person</a:t>
            </a:r>
            <a:r>
              <a:rPr lang="en-US" sz="1800">
                <a:solidFill>
                  <a:srgbClr val="666666"/>
                </a:solidFill>
              </a:rPr>
              <a:t> nodes with a person whose name ends with </a:t>
            </a:r>
            <a:r>
              <a:rPr i="1" lang="en-US" sz="1800">
                <a:solidFill>
                  <a:srgbClr val="666666"/>
                </a:solidFill>
              </a:rPr>
              <a:t>Caine</a:t>
            </a:r>
            <a:r>
              <a:rPr lang="en-US" sz="1800">
                <a:solidFill>
                  <a:srgbClr val="666666"/>
                </a:solidFill>
              </a:rPr>
              <a:t> are connected to the </a:t>
            </a:r>
            <a:r>
              <a:rPr i="1" lang="en-US" sz="1800">
                <a:solidFill>
                  <a:srgbClr val="666666"/>
                </a:solidFill>
              </a:rPr>
              <a:t>Movie</a:t>
            </a:r>
            <a:r>
              <a:rPr lang="en-US" sz="1800">
                <a:solidFill>
                  <a:srgbClr val="666666"/>
                </a:solidFill>
              </a:rPr>
              <a:t> node, </a:t>
            </a:r>
            <a:r>
              <a:rPr i="1" lang="en-US" sz="1800">
                <a:solidFill>
                  <a:srgbClr val="666666"/>
                </a:solidFill>
              </a:rPr>
              <a:t>Batman Begins</a:t>
            </a:r>
            <a:r>
              <a:rPr lang="en-US" sz="1800">
                <a:solidFill>
                  <a:srgbClr val="666666"/>
                </a:solidFill>
              </a:rPr>
              <a:t>.</a:t>
            </a:r>
            <a:endParaRPr sz="1800">
              <a:solidFill>
                <a:srgbClr val="666666"/>
              </a:solidFill>
            </a:endParaRPr>
          </a:p>
        </p:txBody>
      </p:sp>
      <p:pic>
        <p:nvPicPr>
          <p:cNvPr id="1864" name="Google Shape;1864;p179"/>
          <p:cNvPicPr preferRelativeResize="0"/>
          <p:nvPr/>
        </p:nvPicPr>
        <p:blipFill>
          <a:blip r:embed="rId3">
            <a:alphaModFix/>
          </a:blip>
          <a:stretch>
            <a:fillRect/>
          </a:stretch>
        </p:blipFill>
        <p:spPr>
          <a:xfrm>
            <a:off x="2194300" y="2485450"/>
            <a:ext cx="4394825" cy="2516825"/>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9" name="Shape 1869"/>
        <p:cNvGrpSpPr/>
        <p:nvPr/>
      </p:nvGrpSpPr>
      <p:grpSpPr>
        <a:xfrm>
          <a:off x="0" y="0"/>
          <a:ext cx="0" cy="0"/>
          <a:chOff x="0" y="0"/>
          <a:chExt cx="0" cy="0"/>
        </a:xfrm>
      </p:grpSpPr>
      <p:sp>
        <p:nvSpPr>
          <p:cNvPr id="1870" name="Google Shape;1870;p180"/>
          <p:cNvSpPr txBox="1"/>
          <p:nvPr>
            <p:ph type="title"/>
          </p:nvPr>
        </p:nvSpPr>
        <p:spPr>
          <a:xfrm>
            <a:off x="625589" y="89776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Exercise 9: </a:t>
            </a:r>
            <a:endParaRPr/>
          </a:p>
          <a:p>
            <a:pPr indent="0" lvl="0" marL="0" rtl="0" algn="l">
              <a:spcBef>
                <a:spcPts val="0"/>
              </a:spcBef>
              <a:spcAft>
                <a:spcPts val="0"/>
              </a:spcAft>
              <a:buNone/>
            </a:pPr>
            <a:r>
              <a:rPr lang="en-US"/>
              <a:t>Merging data in the</a:t>
            </a:r>
            <a:endParaRPr/>
          </a:p>
          <a:p>
            <a:pPr indent="0" lvl="0" marL="0" rtl="0" algn="l">
              <a:spcBef>
                <a:spcPts val="0"/>
              </a:spcBef>
              <a:spcAft>
                <a:spcPts val="0"/>
              </a:spcAft>
              <a:buNone/>
            </a:pPr>
            <a:r>
              <a:rPr lang="en-US"/>
              <a:t>graph</a:t>
            </a:r>
            <a:endParaRPr/>
          </a:p>
        </p:txBody>
      </p:sp>
      <p:sp>
        <p:nvSpPr>
          <p:cNvPr id="1871" name="Google Shape;1871;p180"/>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F2F2F2"/>
                </a:solidFill>
              </a:rPr>
              <a:t>‹#›</a:t>
            </a:fld>
            <a:endParaRPr>
              <a:solidFill>
                <a:srgbClr val="F2F2F2"/>
              </a:solidFill>
            </a:endParaRPr>
          </a:p>
        </p:txBody>
      </p:sp>
      <p:sp>
        <p:nvSpPr>
          <p:cNvPr id="1872" name="Google Shape;1872;p180"/>
          <p:cNvSpPr txBox="1"/>
          <p:nvPr>
            <p:ph idx="1" type="body"/>
          </p:nvPr>
        </p:nvSpPr>
        <p:spPr>
          <a:xfrm>
            <a:off x="639710" y="2969728"/>
            <a:ext cx="7488300" cy="2069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2200">
                <a:solidFill>
                  <a:srgbClr val="FFFFFF"/>
                </a:solidFill>
                <a:latin typeface="Arial"/>
                <a:ea typeface="Arial"/>
                <a:cs typeface="Arial"/>
                <a:sym typeface="Arial"/>
              </a:rPr>
              <a:t>In Neo4j Browser: </a:t>
            </a:r>
            <a:endParaRPr b="1" sz="2200">
              <a:solidFill>
                <a:srgbClr val="FFFFFF"/>
              </a:solidFill>
              <a:latin typeface="Arial"/>
              <a:ea typeface="Arial"/>
              <a:cs typeface="Arial"/>
              <a:sym typeface="Arial"/>
            </a:endParaRPr>
          </a:p>
          <a:p>
            <a:pPr indent="0" lvl="0" marL="0" rtl="0" algn="l">
              <a:lnSpc>
                <a:spcPct val="150000"/>
              </a:lnSpc>
              <a:spcBef>
                <a:spcPts val="1100"/>
              </a:spcBef>
              <a:spcAft>
                <a:spcPts val="0"/>
              </a:spcAft>
              <a:buNone/>
            </a:pPr>
            <a:r>
              <a:rPr lang="en-US" sz="2200">
                <a:latin typeface="Arial"/>
                <a:ea typeface="Arial"/>
                <a:cs typeface="Arial"/>
                <a:sym typeface="Arial"/>
              </a:rPr>
              <a:t>:play intro-exercises</a:t>
            </a:r>
            <a:endParaRPr sz="2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en-US" sz="2200">
                <a:solidFill>
                  <a:srgbClr val="FFFFFF"/>
                </a:solidFill>
                <a:latin typeface="Arial"/>
                <a:ea typeface="Arial"/>
                <a:cs typeface="Arial"/>
                <a:sym typeface="Arial"/>
              </a:rPr>
              <a:t>Then follow instructions for Exercise 9.</a:t>
            </a:r>
            <a:endParaRPr sz="2200">
              <a:solidFill>
                <a:srgbClr val="FFFFFF"/>
              </a:solidFill>
              <a:latin typeface="Arial"/>
              <a:ea typeface="Arial"/>
              <a:cs typeface="Arial"/>
              <a:sym typeface="Arial"/>
            </a:endParaRPr>
          </a:p>
          <a:p>
            <a:pPr indent="0" lvl="0" marL="0" rtl="0" algn="l">
              <a:spcBef>
                <a:spcPts val="50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p181"/>
          <p:cNvSpPr txBox="1"/>
          <p:nvPr>
            <p:ph type="title"/>
          </p:nvPr>
        </p:nvSpPr>
        <p:spPr>
          <a:xfrm>
            <a:off x="611489" y="161521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Check your understanding</a:t>
            </a:r>
            <a:endParaRPr/>
          </a:p>
        </p:txBody>
      </p:sp>
      <p:sp>
        <p:nvSpPr>
          <p:cNvPr id="1879" name="Google Shape;1879;p181"/>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182"/>
          <p:cNvSpPr txBox="1"/>
          <p:nvPr>
            <p:ph type="title"/>
          </p:nvPr>
        </p:nvSpPr>
        <p:spPr>
          <a:xfrm>
            <a:off x="526726" y="1302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1</a:t>
            </a:r>
            <a:endParaRPr>
              <a:solidFill>
                <a:srgbClr val="666666"/>
              </a:solidFill>
            </a:endParaRPr>
          </a:p>
        </p:txBody>
      </p:sp>
      <p:sp>
        <p:nvSpPr>
          <p:cNvPr id="1886" name="Google Shape;1886;p182"/>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8B8B8B"/>
                </a:solidFill>
              </a:rPr>
              <a:t>‹#›</a:t>
            </a:fld>
            <a:endParaRPr>
              <a:solidFill>
                <a:srgbClr val="8B8B8B"/>
              </a:solidFill>
            </a:endParaRPr>
          </a:p>
        </p:txBody>
      </p:sp>
      <p:sp>
        <p:nvSpPr>
          <p:cNvPr id="1887" name="Google Shape;1887;p182"/>
          <p:cNvSpPr txBox="1"/>
          <p:nvPr/>
        </p:nvSpPr>
        <p:spPr>
          <a:xfrm>
            <a:off x="405050" y="1246750"/>
            <a:ext cx="88176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66666"/>
                </a:solidFill>
              </a:rPr>
              <a:t>What Cypher clauses can you use to create a node?</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Select the correct answers.</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CREATE</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CREATE NODE</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MERGE</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ADD</a:t>
            </a:r>
            <a:endParaRPr sz="1800">
              <a:solidFill>
                <a:srgbClr val="666666"/>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2" name="Shape 1892"/>
        <p:cNvGrpSpPr/>
        <p:nvPr/>
      </p:nvGrpSpPr>
      <p:grpSpPr>
        <a:xfrm>
          <a:off x="0" y="0"/>
          <a:ext cx="0" cy="0"/>
          <a:chOff x="0" y="0"/>
          <a:chExt cx="0" cy="0"/>
        </a:xfrm>
      </p:grpSpPr>
      <p:sp>
        <p:nvSpPr>
          <p:cNvPr id="1893" name="Google Shape;1893;p183"/>
          <p:cNvSpPr txBox="1"/>
          <p:nvPr>
            <p:ph type="title"/>
          </p:nvPr>
        </p:nvSpPr>
        <p:spPr>
          <a:xfrm>
            <a:off x="526726" y="1302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1</a:t>
            </a:r>
            <a:endParaRPr>
              <a:solidFill>
                <a:srgbClr val="666666"/>
              </a:solidFill>
            </a:endParaRPr>
          </a:p>
        </p:txBody>
      </p:sp>
      <p:sp>
        <p:nvSpPr>
          <p:cNvPr id="1894" name="Google Shape;1894;p183"/>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8B8B8B"/>
                </a:solidFill>
              </a:rPr>
              <a:t>‹#›</a:t>
            </a:fld>
            <a:endParaRPr>
              <a:solidFill>
                <a:srgbClr val="8B8B8B"/>
              </a:solidFill>
            </a:endParaRPr>
          </a:p>
        </p:txBody>
      </p:sp>
      <p:sp>
        <p:nvSpPr>
          <p:cNvPr id="1895" name="Google Shape;1895;p183"/>
          <p:cNvSpPr txBox="1"/>
          <p:nvPr/>
        </p:nvSpPr>
        <p:spPr>
          <a:xfrm>
            <a:off x="311700" y="9340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66666"/>
                </a:solidFill>
              </a:rPr>
              <a:t>What Cypher clauses can you use to create a node?</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Select the correct answers.</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CREATE</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CREATE NODE</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MERGE</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ADD</a:t>
            </a:r>
            <a:endParaRPr sz="1800">
              <a:solidFill>
                <a:srgbClr val="666666"/>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0" name="Shape 1900"/>
        <p:cNvGrpSpPr/>
        <p:nvPr/>
      </p:nvGrpSpPr>
      <p:grpSpPr>
        <a:xfrm>
          <a:off x="0" y="0"/>
          <a:ext cx="0" cy="0"/>
          <a:chOff x="0" y="0"/>
          <a:chExt cx="0" cy="0"/>
        </a:xfrm>
      </p:grpSpPr>
      <p:sp>
        <p:nvSpPr>
          <p:cNvPr id="1901" name="Google Shape;1901;p184"/>
          <p:cNvSpPr txBox="1"/>
          <p:nvPr>
            <p:ph type="title"/>
          </p:nvPr>
        </p:nvSpPr>
        <p:spPr>
          <a:xfrm>
            <a:off x="787051" y="438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2</a:t>
            </a:r>
            <a:endParaRPr>
              <a:solidFill>
                <a:srgbClr val="666666"/>
              </a:solidFill>
            </a:endParaRPr>
          </a:p>
        </p:txBody>
      </p:sp>
      <p:sp>
        <p:nvSpPr>
          <p:cNvPr id="1902" name="Google Shape;1902;p184"/>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1903" name="Google Shape;1903;p184"/>
          <p:cNvSpPr txBox="1"/>
          <p:nvPr/>
        </p:nvSpPr>
        <p:spPr>
          <a:xfrm>
            <a:off x="311700" y="9340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66666"/>
                </a:solidFill>
              </a:rPr>
              <a:t>Suppose that you have retrieved a node, </a:t>
            </a:r>
            <a:r>
              <a:rPr i="1" lang="en-US" sz="1800">
                <a:solidFill>
                  <a:srgbClr val="666666"/>
                </a:solidFill>
              </a:rPr>
              <a:t>s</a:t>
            </a:r>
            <a:r>
              <a:rPr lang="en-US" sz="1800">
                <a:solidFill>
                  <a:srgbClr val="666666"/>
                </a:solidFill>
              </a:rPr>
              <a:t> with a property, </a:t>
            </a:r>
            <a:r>
              <a:rPr i="1" lang="en-US" sz="1800">
                <a:solidFill>
                  <a:srgbClr val="666666"/>
                </a:solidFill>
              </a:rPr>
              <a:t>color</a:t>
            </a:r>
            <a:r>
              <a:rPr lang="en-US" sz="1800">
                <a:solidFill>
                  <a:srgbClr val="666666"/>
                </a:solidFill>
              </a:rPr>
              <a:t>:</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What Cypher clause do you add here to delete the </a:t>
            </a:r>
            <a:r>
              <a:rPr i="1" lang="en-US" sz="1800">
                <a:solidFill>
                  <a:srgbClr val="666666"/>
                </a:solidFill>
              </a:rPr>
              <a:t>color</a:t>
            </a:r>
            <a:r>
              <a:rPr lang="en-US" sz="1800">
                <a:solidFill>
                  <a:srgbClr val="666666"/>
                </a:solidFill>
              </a:rPr>
              <a:t> property from this node?</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Select the correct answers.</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DELETE s.color</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SET s.color=null</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REMOVE s.color</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SET s.color=?</a:t>
            </a:r>
            <a:endParaRPr sz="1800">
              <a:solidFill>
                <a:srgbClr val="666666"/>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185"/>
          <p:cNvSpPr txBox="1"/>
          <p:nvPr>
            <p:ph type="title"/>
          </p:nvPr>
        </p:nvSpPr>
        <p:spPr>
          <a:xfrm>
            <a:off x="611551" y="10485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2</a:t>
            </a:r>
            <a:endParaRPr>
              <a:solidFill>
                <a:srgbClr val="666666"/>
              </a:solidFill>
            </a:endParaRPr>
          </a:p>
        </p:txBody>
      </p:sp>
      <p:sp>
        <p:nvSpPr>
          <p:cNvPr id="1910" name="Google Shape;1910;p185"/>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1911" name="Google Shape;1911;p185"/>
          <p:cNvSpPr txBox="1"/>
          <p:nvPr/>
        </p:nvSpPr>
        <p:spPr>
          <a:xfrm>
            <a:off x="311700" y="8635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66666"/>
                </a:solidFill>
              </a:rPr>
              <a:t>Suppose that you have retrieved a node, </a:t>
            </a:r>
            <a:r>
              <a:rPr i="1" lang="en-US" sz="1800">
                <a:solidFill>
                  <a:srgbClr val="666666"/>
                </a:solidFill>
              </a:rPr>
              <a:t>s</a:t>
            </a:r>
            <a:r>
              <a:rPr lang="en-US" sz="1800">
                <a:solidFill>
                  <a:srgbClr val="666666"/>
                </a:solidFill>
              </a:rPr>
              <a:t> with a property, </a:t>
            </a:r>
            <a:r>
              <a:rPr i="1" lang="en-US" sz="1800">
                <a:solidFill>
                  <a:srgbClr val="666666"/>
                </a:solidFill>
              </a:rPr>
              <a:t>color</a:t>
            </a:r>
            <a:r>
              <a:rPr lang="en-US" sz="1800">
                <a:solidFill>
                  <a:srgbClr val="666666"/>
                </a:solidFill>
              </a:rPr>
              <a:t>:</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What Cypher clause do you add here to delete the </a:t>
            </a:r>
            <a:r>
              <a:rPr i="1" lang="en-US" sz="1800">
                <a:solidFill>
                  <a:srgbClr val="666666"/>
                </a:solidFill>
              </a:rPr>
              <a:t>color</a:t>
            </a:r>
            <a:r>
              <a:rPr lang="en-US" sz="1800">
                <a:solidFill>
                  <a:srgbClr val="666666"/>
                </a:solidFill>
              </a:rPr>
              <a:t> property from this node?</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Select the correct answers.</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DELETE s.color</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SET s.color=null</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REMOVE s.color</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SET s.color=?</a:t>
            </a:r>
            <a:endParaRPr sz="1800">
              <a:solidFill>
                <a:srgbClr val="666666"/>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3"/>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18" name="Google Shape;318;p33"/>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Relationships in RDBMS</a:t>
            </a:r>
            <a:endParaRPr>
              <a:solidFill>
                <a:srgbClr val="666666"/>
              </a:solidFill>
            </a:endParaRPr>
          </a:p>
        </p:txBody>
      </p:sp>
      <p:sp>
        <p:nvSpPr>
          <p:cNvPr id="319" name="Google Shape;319;p33"/>
          <p:cNvSpPr txBox="1"/>
          <p:nvPr/>
        </p:nvSpPr>
        <p:spPr>
          <a:xfrm>
            <a:off x="602625" y="1228900"/>
            <a:ext cx="8010000" cy="363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3585F"/>
              </a:buClr>
              <a:buSzPts val="1800"/>
              <a:buFont typeface="Open Sans"/>
              <a:buChar char="●"/>
            </a:pPr>
            <a:r>
              <a:rPr lang="en-US" sz="1800">
                <a:solidFill>
                  <a:srgbClr val="53585F"/>
                </a:solidFill>
                <a:latin typeface="Open Sans"/>
                <a:ea typeface="Open Sans"/>
                <a:cs typeface="Open Sans"/>
                <a:sym typeface="Open Sans"/>
              </a:rPr>
              <a:t>Require foreign keys, and possibly a lookup table</a:t>
            </a:r>
            <a:endParaRPr sz="1800">
              <a:solidFill>
                <a:srgbClr val="53585F"/>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53585F"/>
              </a:buClr>
              <a:buSzPts val="1800"/>
              <a:buFont typeface="Open Sans"/>
              <a:buChar char="●"/>
            </a:pPr>
            <a:r>
              <a:rPr lang="en-US" sz="1800">
                <a:solidFill>
                  <a:srgbClr val="53585F"/>
                </a:solidFill>
                <a:latin typeface="Open Sans"/>
                <a:ea typeface="Open Sans"/>
                <a:cs typeface="Open Sans"/>
                <a:sym typeface="Open Sans"/>
              </a:rPr>
              <a:t>Traversing a foreign key requires an index lookup</a:t>
            </a:r>
            <a:endParaRPr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rPr i="1" lang="en-US" sz="1800">
                <a:solidFill>
                  <a:srgbClr val="53585F"/>
                </a:solidFill>
                <a:latin typeface="Open Sans"/>
                <a:ea typeface="Open Sans"/>
                <a:cs typeface="Open Sans"/>
                <a:sym typeface="Open Sans"/>
              </a:rPr>
              <a:t>The purpose of graphs is to do rapid traversal.  The RDBMS model is too expensive for that.</a:t>
            </a:r>
            <a:endParaRPr i="1" sz="1800">
              <a:solidFill>
                <a:srgbClr val="53585F"/>
              </a:solidFill>
              <a:latin typeface="Open Sans"/>
              <a:ea typeface="Open Sans"/>
              <a:cs typeface="Open Sans"/>
              <a:sym typeface="Open Sans"/>
            </a:endParaRPr>
          </a:p>
        </p:txBody>
      </p:sp>
      <p:graphicFrame>
        <p:nvGraphicFramePr>
          <p:cNvPr id="320" name="Google Shape;320;p33"/>
          <p:cNvGraphicFramePr/>
          <p:nvPr/>
        </p:nvGraphicFramePr>
        <p:xfrm>
          <a:off x="1364500" y="3348725"/>
          <a:ext cx="3000000" cy="3000000"/>
        </p:xfrm>
        <a:graphic>
          <a:graphicData uri="http://schemas.openxmlformats.org/drawingml/2006/table">
            <a:tbl>
              <a:tblPr>
                <a:noFill/>
                <a:tableStyleId>{60740D34-7695-4DEB-83C1-4E61E8D9C61F}</a:tableStyleId>
              </a:tblPr>
              <a:tblGrid>
                <a:gridCol w="464350"/>
                <a:gridCol w="731225"/>
              </a:tblGrid>
              <a:tr h="256250">
                <a:tc gridSpan="2">
                  <a:txBody>
                    <a:bodyPr/>
                    <a:lstStyle/>
                    <a:p>
                      <a:pPr indent="0" lvl="0" marL="0" rtl="0" algn="ctr">
                        <a:spcBef>
                          <a:spcPts val="0"/>
                        </a:spcBef>
                        <a:spcAft>
                          <a:spcPts val="0"/>
                        </a:spcAft>
                        <a:buNone/>
                      </a:pPr>
                      <a:r>
                        <a:rPr b="1" lang="en-US">
                          <a:solidFill>
                            <a:srgbClr val="FFFFFF"/>
                          </a:solidFill>
                        </a:rPr>
                        <a:t>Person</a:t>
                      </a:r>
                      <a:endParaRPr b="1">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hMerge="1"/>
              </a:tr>
              <a:tr h="172550">
                <a:tc>
                  <a:txBody>
                    <a:bodyPr/>
                    <a:lstStyle/>
                    <a:p>
                      <a:pPr indent="0" lvl="0" marL="0" rtl="0" algn="l">
                        <a:spcBef>
                          <a:spcPts val="0"/>
                        </a:spcBef>
                        <a:spcAft>
                          <a:spcPts val="0"/>
                        </a:spcAft>
                        <a:buNone/>
                      </a:pPr>
                      <a:r>
                        <a:rPr lang="en-US">
                          <a:solidFill>
                            <a:srgbClr val="FFFFFF"/>
                          </a:solidFill>
                        </a:rPr>
                        <a:t>ID</a:t>
                      </a:r>
                      <a:endParaRPr>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lang="en-US">
                          <a:solidFill>
                            <a:srgbClr val="FFFFFF"/>
                          </a:solidFill>
                        </a:rPr>
                        <a:t>Name</a:t>
                      </a:r>
                      <a:endParaRPr>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08450">
                <a:tc>
                  <a:txBody>
                    <a:bodyPr/>
                    <a:lstStyle/>
                    <a:p>
                      <a:pPr indent="0" lvl="0" marL="0" rtl="0" algn="l">
                        <a:spcBef>
                          <a:spcPts val="0"/>
                        </a:spcBef>
                        <a:spcAft>
                          <a:spcPts val="0"/>
                        </a:spcAft>
                        <a:buNone/>
                      </a:pPr>
                      <a:r>
                        <a:rPr lang="en-US"/>
                        <a:t>1</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a:t>Anne</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8450">
                <a:tc>
                  <a:txBody>
                    <a:bodyPr/>
                    <a:lstStyle/>
                    <a:p>
                      <a:pPr indent="0" lvl="0" marL="0" rtl="0" algn="l">
                        <a:spcBef>
                          <a:spcPts val="0"/>
                        </a:spcBef>
                        <a:spcAft>
                          <a:spcPts val="0"/>
                        </a:spcAft>
                        <a:buNone/>
                      </a:pPr>
                      <a:r>
                        <a:rPr lang="en-US"/>
                        <a:t>2</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a:t>James</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8450">
                <a:tc>
                  <a:txBody>
                    <a:bodyPr/>
                    <a:lstStyle/>
                    <a:p>
                      <a:pPr indent="0" lvl="0" marL="0" rtl="0" algn="l">
                        <a:spcBef>
                          <a:spcPts val="0"/>
                        </a:spcBef>
                        <a:spcAft>
                          <a:spcPts val="0"/>
                        </a:spcAft>
                        <a:buNone/>
                      </a:pPr>
                      <a:r>
                        <a:rPr lang="en-US"/>
                        <a:t>3</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a:t>Alex</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21" name="Google Shape;321;p33"/>
          <p:cNvGraphicFramePr/>
          <p:nvPr/>
        </p:nvGraphicFramePr>
        <p:xfrm>
          <a:off x="6126100" y="3348725"/>
          <a:ext cx="3000000" cy="3000000"/>
        </p:xfrm>
        <a:graphic>
          <a:graphicData uri="http://schemas.openxmlformats.org/drawingml/2006/table">
            <a:tbl>
              <a:tblPr>
                <a:noFill/>
                <a:tableStyleId>{60740D34-7695-4DEB-83C1-4E61E8D9C61F}</a:tableStyleId>
              </a:tblPr>
              <a:tblGrid>
                <a:gridCol w="416425"/>
                <a:gridCol w="959825"/>
              </a:tblGrid>
              <a:tr h="256250">
                <a:tc gridSpan="2">
                  <a:txBody>
                    <a:bodyPr/>
                    <a:lstStyle/>
                    <a:p>
                      <a:pPr indent="0" lvl="0" marL="0" rtl="0" algn="ctr">
                        <a:spcBef>
                          <a:spcPts val="0"/>
                        </a:spcBef>
                        <a:spcAft>
                          <a:spcPts val="0"/>
                        </a:spcAft>
                        <a:buNone/>
                      </a:pPr>
                      <a:r>
                        <a:rPr b="1" lang="en-US">
                          <a:solidFill>
                            <a:srgbClr val="FFFFFF"/>
                          </a:solidFill>
                        </a:rPr>
                        <a:t>Address</a:t>
                      </a:r>
                      <a:endParaRPr b="1">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hMerge="1"/>
              </a:tr>
              <a:tr h="172550">
                <a:tc>
                  <a:txBody>
                    <a:bodyPr/>
                    <a:lstStyle/>
                    <a:p>
                      <a:pPr indent="0" lvl="0" marL="0" rtl="0" algn="l">
                        <a:spcBef>
                          <a:spcPts val="0"/>
                        </a:spcBef>
                        <a:spcAft>
                          <a:spcPts val="0"/>
                        </a:spcAft>
                        <a:buNone/>
                      </a:pPr>
                      <a:r>
                        <a:rPr lang="en-US">
                          <a:solidFill>
                            <a:srgbClr val="FFFFFF"/>
                          </a:solidFill>
                        </a:rPr>
                        <a:t>ID</a:t>
                      </a:r>
                      <a:endParaRPr>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lang="en-US">
                          <a:solidFill>
                            <a:srgbClr val="FFFFFF"/>
                          </a:solidFill>
                        </a:rPr>
                        <a:t>Country</a:t>
                      </a:r>
                      <a:endParaRPr>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08450">
                <a:tc>
                  <a:txBody>
                    <a:bodyPr/>
                    <a:lstStyle/>
                    <a:p>
                      <a:pPr indent="0" lvl="0" marL="0" rtl="0" algn="l">
                        <a:spcBef>
                          <a:spcPts val="0"/>
                        </a:spcBef>
                        <a:spcAft>
                          <a:spcPts val="0"/>
                        </a:spcAft>
                        <a:buNone/>
                      </a:pPr>
                      <a:r>
                        <a:rPr lang="en-US"/>
                        <a:t>1</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a:t>Germany</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8450">
                <a:tc>
                  <a:txBody>
                    <a:bodyPr/>
                    <a:lstStyle/>
                    <a:p>
                      <a:pPr indent="0" lvl="0" marL="0" rtl="0" algn="l">
                        <a:spcBef>
                          <a:spcPts val="0"/>
                        </a:spcBef>
                        <a:spcAft>
                          <a:spcPts val="0"/>
                        </a:spcAft>
                        <a:buNone/>
                      </a:pPr>
                      <a:r>
                        <a:rPr lang="en-US"/>
                        <a:t>2</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a:t>USA</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22" name="Google Shape;322;p33"/>
          <p:cNvGraphicFramePr/>
          <p:nvPr/>
        </p:nvGraphicFramePr>
        <p:xfrm>
          <a:off x="3523275" y="3302600"/>
          <a:ext cx="3000000" cy="3000000"/>
        </p:xfrm>
        <a:graphic>
          <a:graphicData uri="http://schemas.openxmlformats.org/drawingml/2006/table">
            <a:tbl>
              <a:tblPr>
                <a:noFill/>
                <a:tableStyleId>{60740D34-7695-4DEB-83C1-4E61E8D9C61F}</a:tableStyleId>
              </a:tblPr>
              <a:tblGrid>
                <a:gridCol w="764050"/>
                <a:gridCol w="946950"/>
              </a:tblGrid>
              <a:tr h="256250">
                <a:tc gridSpan="2">
                  <a:txBody>
                    <a:bodyPr/>
                    <a:lstStyle/>
                    <a:p>
                      <a:pPr indent="0" lvl="0" marL="0" rtl="0" algn="ctr">
                        <a:spcBef>
                          <a:spcPts val="0"/>
                        </a:spcBef>
                        <a:spcAft>
                          <a:spcPts val="0"/>
                        </a:spcAft>
                        <a:buNone/>
                      </a:pPr>
                      <a:r>
                        <a:rPr b="1" lang="en-US">
                          <a:solidFill>
                            <a:srgbClr val="FFFFFF"/>
                          </a:solidFill>
                        </a:rPr>
                        <a:t>Lookup</a:t>
                      </a:r>
                      <a:endParaRPr b="1">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hMerge="1"/>
              </a:tr>
              <a:tr h="172550">
                <a:tc>
                  <a:txBody>
                    <a:bodyPr/>
                    <a:lstStyle/>
                    <a:p>
                      <a:pPr indent="0" lvl="0" marL="0" rtl="0" algn="l">
                        <a:spcBef>
                          <a:spcPts val="0"/>
                        </a:spcBef>
                        <a:spcAft>
                          <a:spcPts val="0"/>
                        </a:spcAft>
                        <a:buNone/>
                      </a:pPr>
                      <a:r>
                        <a:rPr lang="en-US">
                          <a:solidFill>
                            <a:srgbClr val="FFFFFF"/>
                          </a:solidFill>
                        </a:rPr>
                        <a:t>Person</a:t>
                      </a:r>
                      <a:endParaRPr>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lang="en-US">
                          <a:solidFill>
                            <a:srgbClr val="FFFFFF"/>
                          </a:solidFill>
                        </a:rPr>
                        <a:t>Address</a:t>
                      </a:r>
                      <a:endParaRPr>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r>
              <a:tr h="308450">
                <a:tc>
                  <a:txBody>
                    <a:bodyPr/>
                    <a:lstStyle/>
                    <a:p>
                      <a:pPr indent="0" lvl="0" marL="0" rtl="0" algn="l">
                        <a:spcBef>
                          <a:spcPts val="0"/>
                        </a:spcBef>
                        <a:spcAft>
                          <a:spcPts val="0"/>
                        </a:spcAft>
                        <a:buNone/>
                      </a:pPr>
                      <a:r>
                        <a:rPr lang="en-US"/>
                        <a:t>1</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a:t>2</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8450">
                <a:tc>
                  <a:txBody>
                    <a:bodyPr/>
                    <a:lstStyle/>
                    <a:p>
                      <a:pPr indent="0" lvl="0" marL="0" rtl="0" algn="l">
                        <a:spcBef>
                          <a:spcPts val="0"/>
                        </a:spcBef>
                        <a:spcAft>
                          <a:spcPts val="0"/>
                        </a:spcAft>
                        <a:buNone/>
                      </a:pPr>
                      <a:r>
                        <a:rPr lang="en-US"/>
                        <a:t>2</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a:t>2</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8450">
                <a:tc>
                  <a:txBody>
                    <a:bodyPr/>
                    <a:lstStyle/>
                    <a:p>
                      <a:pPr indent="0" lvl="0" marL="0" rtl="0" algn="l">
                        <a:spcBef>
                          <a:spcPts val="0"/>
                        </a:spcBef>
                        <a:spcAft>
                          <a:spcPts val="0"/>
                        </a:spcAft>
                        <a:buNone/>
                      </a:pPr>
                      <a:r>
                        <a:rPr lang="en-US"/>
                        <a:t>3</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a:t>1</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323" name="Google Shape;323;p33"/>
          <p:cNvCxnSpPr>
            <a:stCxn id="324" idx="0"/>
            <a:endCxn id="325" idx="0"/>
          </p:cNvCxnSpPr>
          <p:nvPr/>
        </p:nvCxnSpPr>
        <p:spPr>
          <a:xfrm rot="-5400000">
            <a:off x="2700125" y="2192675"/>
            <a:ext cx="46200" cy="2265900"/>
          </a:xfrm>
          <a:prstGeom prst="bentConnector3">
            <a:avLst>
              <a:gd fmla="val 532468" name="adj1"/>
            </a:avLst>
          </a:prstGeom>
          <a:noFill/>
          <a:ln cap="flat" cmpd="sng" w="9525">
            <a:solidFill>
              <a:srgbClr val="FF0000"/>
            </a:solidFill>
            <a:prstDash val="solid"/>
            <a:round/>
            <a:headEnd len="med" w="med" type="triangle"/>
            <a:tailEnd len="med" w="med" type="triangle"/>
          </a:ln>
        </p:spPr>
      </p:cxnSp>
      <p:sp>
        <p:nvSpPr>
          <p:cNvPr id="324" name="Google Shape;324;p33"/>
          <p:cNvSpPr/>
          <p:nvPr/>
        </p:nvSpPr>
        <p:spPr>
          <a:xfrm>
            <a:off x="1281275" y="3348725"/>
            <a:ext cx="618000" cy="618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3547150" y="3302600"/>
            <a:ext cx="618000" cy="618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4527625" y="3302600"/>
            <a:ext cx="618000" cy="618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6012550" y="3348725"/>
            <a:ext cx="618000" cy="618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 name="Google Shape;328;p33"/>
          <p:cNvCxnSpPr>
            <a:stCxn id="326" idx="0"/>
            <a:endCxn id="327" idx="0"/>
          </p:cNvCxnSpPr>
          <p:nvPr/>
        </p:nvCxnSpPr>
        <p:spPr>
          <a:xfrm flipH="1" rot="-5400000">
            <a:off x="5556025" y="2583200"/>
            <a:ext cx="46200" cy="1485000"/>
          </a:xfrm>
          <a:prstGeom prst="bentConnector3">
            <a:avLst>
              <a:gd fmla="val -432630" name="adj1"/>
            </a:avLst>
          </a:prstGeom>
          <a:noFill/>
          <a:ln cap="flat" cmpd="sng" w="9525">
            <a:solidFill>
              <a:srgbClr val="FF0000"/>
            </a:solidFill>
            <a:prstDash val="solid"/>
            <a:round/>
            <a:headEnd len="med" w="med" type="triangle"/>
            <a:tailEnd len="med" w="med" type="triangle"/>
          </a:ln>
        </p:spPr>
      </p:cxn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6" name="Shape 1916"/>
        <p:cNvGrpSpPr/>
        <p:nvPr/>
      </p:nvGrpSpPr>
      <p:grpSpPr>
        <a:xfrm>
          <a:off x="0" y="0"/>
          <a:ext cx="0" cy="0"/>
          <a:chOff x="0" y="0"/>
          <a:chExt cx="0" cy="0"/>
        </a:xfrm>
      </p:grpSpPr>
      <p:sp>
        <p:nvSpPr>
          <p:cNvPr id="1917" name="Google Shape;1917;p186"/>
          <p:cNvSpPr txBox="1"/>
          <p:nvPr>
            <p:ph type="title"/>
          </p:nvPr>
        </p:nvSpPr>
        <p:spPr>
          <a:xfrm>
            <a:off x="526726" y="44078"/>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3</a:t>
            </a:r>
            <a:endParaRPr>
              <a:solidFill>
                <a:srgbClr val="666666"/>
              </a:solidFill>
            </a:endParaRPr>
          </a:p>
        </p:txBody>
      </p:sp>
      <p:sp>
        <p:nvSpPr>
          <p:cNvPr id="1918" name="Google Shape;1918;p186"/>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1919" name="Google Shape;1919;p186"/>
          <p:cNvSpPr txBox="1"/>
          <p:nvPr/>
        </p:nvSpPr>
        <p:spPr>
          <a:xfrm>
            <a:off x="311700" y="8635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66666"/>
                </a:solidFill>
              </a:rPr>
              <a:t>Suppose you retrieve a node, </a:t>
            </a:r>
            <a:r>
              <a:rPr i="1" lang="en-US" sz="1800">
                <a:solidFill>
                  <a:srgbClr val="666666"/>
                </a:solidFill>
              </a:rPr>
              <a:t>n</a:t>
            </a:r>
            <a:r>
              <a:rPr lang="en-US" sz="1800">
                <a:solidFill>
                  <a:srgbClr val="666666"/>
                </a:solidFill>
              </a:rPr>
              <a:t> in the graph that is related to other nodes. What Cypher clause do you write to delete this node and its relationships in the graph?</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Select the correct answers.</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DELETE n</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DELETE n WITH RELATIONSHIPS</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REMOVE n</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DETACH DELETE n</a:t>
            </a:r>
            <a:endParaRPr sz="1800">
              <a:solidFill>
                <a:srgbClr val="666666"/>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4" name="Shape 1924"/>
        <p:cNvGrpSpPr/>
        <p:nvPr/>
      </p:nvGrpSpPr>
      <p:grpSpPr>
        <a:xfrm>
          <a:off x="0" y="0"/>
          <a:ext cx="0" cy="0"/>
          <a:chOff x="0" y="0"/>
          <a:chExt cx="0" cy="0"/>
        </a:xfrm>
      </p:grpSpPr>
      <p:sp>
        <p:nvSpPr>
          <p:cNvPr id="1925" name="Google Shape;1925;p187"/>
          <p:cNvSpPr txBox="1"/>
          <p:nvPr>
            <p:ph type="title"/>
          </p:nvPr>
        </p:nvSpPr>
        <p:spPr>
          <a:xfrm>
            <a:off x="526726" y="44078"/>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3</a:t>
            </a:r>
            <a:endParaRPr>
              <a:solidFill>
                <a:srgbClr val="666666"/>
              </a:solidFill>
            </a:endParaRPr>
          </a:p>
        </p:txBody>
      </p:sp>
      <p:sp>
        <p:nvSpPr>
          <p:cNvPr id="1926" name="Google Shape;1926;p187"/>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1927" name="Google Shape;1927;p187"/>
          <p:cNvSpPr txBox="1"/>
          <p:nvPr/>
        </p:nvSpPr>
        <p:spPr>
          <a:xfrm>
            <a:off x="311700" y="8635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66666"/>
                </a:solidFill>
              </a:rPr>
              <a:t>Suppose you retrieve a node, </a:t>
            </a:r>
            <a:r>
              <a:rPr i="1" lang="en-US" sz="1800">
                <a:solidFill>
                  <a:srgbClr val="666666"/>
                </a:solidFill>
              </a:rPr>
              <a:t>n</a:t>
            </a:r>
            <a:r>
              <a:rPr lang="en-US" sz="1800">
                <a:solidFill>
                  <a:srgbClr val="666666"/>
                </a:solidFill>
              </a:rPr>
              <a:t> in the graph that is related to other nodes. What Cypher clause do you write to delete this node and its relationships in the graph?</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Select the correct answers.</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DELETE n</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DELETE n WITH RELATIONSHIPS</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REMOVE n</a:t>
            </a:r>
            <a:endParaRPr sz="1800">
              <a:solidFill>
                <a:srgbClr val="666666"/>
              </a:solidFill>
            </a:endParaRPr>
          </a:p>
          <a:p>
            <a:pPr indent="0" lvl="0" marL="0" rtl="0" algn="l">
              <a:lnSpc>
                <a:spcPct val="115000"/>
              </a:lnSpc>
              <a:spcBef>
                <a:spcPts val="1600"/>
              </a:spcBef>
              <a:spcAft>
                <a:spcPts val="0"/>
              </a:spcAft>
              <a:buNone/>
            </a:pPr>
            <a:r>
              <a:rPr lang="en-US" sz="1800">
                <a:solidFill>
                  <a:srgbClr val="666666"/>
                </a:solidFill>
              </a:rPr>
              <a:t>✅ DETACH DELETE n</a:t>
            </a:r>
            <a:endParaRPr sz="1800">
              <a:solidFill>
                <a:srgbClr val="666666"/>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2" name="Shape 1932"/>
        <p:cNvGrpSpPr/>
        <p:nvPr/>
      </p:nvGrpSpPr>
      <p:grpSpPr>
        <a:xfrm>
          <a:off x="0" y="0"/>
          <a:ext cx="0" cy="0"/>
          <a:chOff x="0" y="0"/>
          <a:chExt cx="0" cy="0"/>
        </a:xfrm>
      </p:grpSpPr>
      <p:sp>
        <p:nvSpPr>
          <p:cNvPr id="1933" name="Google Shape;1933;p188"/>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34" name="Google Shape;1934;p188"/>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Summary</a:t>
            </a:r>
            <a:endParaRPr>
              <a:solidFill>
                <a:srgbClr val="666666"/>
              </a:solidFill>
            </a:endParaRPr>
          </a:p>
        </p:txBody>
      </p:sp>
      <p:sp>
        <p:nvSpPr>
          <p:cNvPr id="1935" name="Google Shape;1935;p188"/>
          <p:cNvSpPr txBox="1"/>
          <p:nvPr/>
        </p:nvSpPr>
        <p:spPr>
          <a:xfrm>
            <a:off x="419175" y="9558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66666"/>
                </a:solidFill>
              </a:rPr>
              <a:t>You should be able to write Cypher statements to:</a:t>
            </a:r>
            <a:endParaRPr sz="1800">
              <a:solidFill>
                <a:srgbClr val="666666"/>
              </a:solidFill>
            </a:endParaRPr>
          </a:p>
          <a:p>
            <a:pPr indent="-342900" lvl="0" marL="457200" rtl="0" algn="l">
              <a:lnSpc>
                <a:spcPct val="115000"/>
              </a:lnSpc>
              <a:spcBef>
                <a:spcPts val="1600"/>
              </a:spcBef>
              <a:spcAft>
                <a:spcPts val="0"/>
              </a:spcAft>
              <a:buClr>
                <a:srgbClr val="666666"/>
              </a:buClr>
              <a:buSzPts val="1800"/>
              <a:buChar char="●"/>
            </a:pPr>
            <a:r>
              <a:rPr lang="en-US" sz="1800">
                <a:solidFill>
                  <a:srgbClr val="666666"/>
                </a:solidFill>
              </a:rPr>
              <a:t>Create a node:</a:t>
            </a:r>
            <a:endParaRPr sz="1800">
              <a:solidFill>
                <a:srgbClr val="666666"/>
              </a:solidFill>
            </a:endParaRPr>
          </a:p>
          <a:p>
            <a:pPr indent="-317500" lvl="2" marL="1371600" rtl="0" algn="l">
              <a:lnSpc>
                <a:spcPct val="115000"/>
              </a:lnSpc>
              <a:spcBef>
                <a:spcPts val="0"/>
              </a:spcBef>
              <a:spcAft>
                <a:spcPts val="0"/>
              </a:spcAft>
              <a:buClr>
                <a:srgbClr val="666666"/>
              </a:buClr>
              <a:buSzPts val="1400"/>
              <a:buChar char="■"/>
            </a:pPr>
            <a:r>
              <a:rPr lang="en-US">
                <a:solidFill>
                  <a:srgbClr val="666666"/>
                </a:solidFill>
              </a:rPr>
              <a:t>Add and remove node labels.</a:t>
            </a:r>
            <a:endParaRPr>
              <a:solidFill>
                <a:srgbClr val="666666"/>
              </a:solidFill>
            </a:endParaRPr>
          </a:p>
          <a:p>
            <a:pPr indent="-317500" lvl="2" marL="1371600" rtl="0" algn="l">
              <a:lnSpc>
                <a:spcPct val="115000"/>
              </a:lnSpc>
              <a:spcBef>
                <a:spcPts val="0"/>
              </a:spcBef>
              <a:spcAft>
                <a:spcPts val="0"/>
              </a:spcAft>
              <a:buClr>
                <a:srgbClr val="666666"/>
              </a:buClr>
              <a:buSzPts val="1400"/>
              <a:buChar char="■"/>
            </a:pPr>
            <a:r>
              <a:rPr lang="en-US">
                <a:solidFill>
                  <a:srgbClr val="666666"/>
                </a:solidFill>
              </a:rPr>
              <a:t>Add and remove node properties.</a:t>
            </a:r>
            <a:endParaRPr>
              <a:solidFill>
                <a:srgbClr val="666666"/>
              </a:solidFill>
            </a:endParaRPr>
          </a:p>
          <a:p>
            <a:pPr indent="-317500" lvl="2" marL="1371600" rtl="0" algn="l">
              <a:lnSpc>
                <a:spcPct val="115000"/>
              </a:lnSpc>
              <a:spcBef>
                <a:spcPts val="0"/>
              </a:spcBef>
              <a:spcAft>
                <a:spcPts val="0"/>
              </a:spcAft>
              <a:buClr>
                <a:srgbClr val="666666"/>
              </a:buClr>
              <a:buSzPts val="1400"/>
              <a:buChar char="■"/>
            </a:pPr>
            <a:r>
              <a:rPr lang="en-US">
                <a:solidFill>
                  <a:srgbClr val="666666"/>
                </a:solidFill>
              </a:rPr>
              <a:t>Update properties.</a:t>
            </a:r>
            <a:endParaRPr>
              <a:solidFill>
                <a:srgbClr val="666666"/>
              </a:solidFill>
            </a:endParaRPr>
          </a:p>
          <a:p>
            <a:pPr indent="-342900" lvl="0" marL="457200" rtl="0" algn="l">
              <a:lnSpc>
                <a:spcPct val="115000"/>
              </a:lnSpc>
              <a:spcBef>
                <a:spcPts val="0"/>
              </a:spcBef>
              <a:spcAft>
                <a:spcPts val="0"/>
              </a:spcAft>
              <a:buClr>
                <a:srgbClr val="666666"/>
              </a:buClr>
              <a:buSzPts val="1800"/>
              <a:buChar char="●"/>
            </a:pPr>
            <a:r>
              <a:rPr lang="en-US" sz="1800">
                <a:solidFill>
                  <a:srgbClr val="666666"/>
                </a:solidFill>
              </a:rPr>
              <a:t>Create a relationship:</a:t>
            </a:r>
            <a:endParaRPr sz="1800">
              <a:solidFill>
                <a:srgbClr val="666666"/>
              </a:solidFill>
            </a:endParaRPr>
          </a:p>
          <a:p>
            <a:pPr indent="-317500" lvl="2" marL="1371600" rtl="0" algn="l">
              <a:lnSpc>
                <a:spcPct val="115000"/>
              </a:lnSpc>
              <a:spcBef>
                <a:spcPts val="0"/>
              </a:spcBef>
              <a:spcAft>
                <a:spcPts val="0"/>
              </a:spcAft>
              <a:buClr>
                <a:srgbClr val="666666"/>
              </a:buClr>
              <a:buSzPts val="1400"/>
              <a:buChar char="■"/>
            </a:pPr>
            <a:r>
              <a:rPr lang="en-US">
                <a:solidFill>
                  <a:srgbClr val="666666"/>
                </a:solidFill>
              </a:rPr>
              <a:t>Add and remove properties for a relationship.</a:t>
            </a:r>
            <a:endParaRPr>
              <a:solidFill>
                <a:srgbClr val="666666"/>
              </a:solidFill>
            </a:endParaRPr>
          </a:p>
          <a:p>
            <a:pPr indent="-342900" lvl="0" marL="457200" rtl="0" algn="l">
              <a:lnSpc>
                <a:spcPct val="115000"/>
              </a:lnSpc>
              <a:spcBef>
                <a:spcPts val="0"/>
              </a:spcBef>
              <a:spcAft>
                <a:spcPts val="0"/>
              </a:spcAft>
              <a:buClr>
                <a:srgbClr val="666666"/>
              </a:buClr>
              <a:buSzPts val="1800"/>
              <a:buChar char="●"/>
            </a:pPr>
            <a:r>
              <a:rPr lang="en-US" sz="1800">
                <a:solidFill>
                  <a:srgbClr val="666666"/>
                </a:solidFill>
              </a:rPr>
              <a:t>Delete a node.</a:t>
            </a:r>
            <a:endParaRPr sz="1800">
              <a:solidFill>
                <a:srgbClr val="666666"/>
              </a:solidFill>
            </a:endParaRPr>
          </a:p>
          <a:p>
            <a:pPr indent="-342900" lvl="0" marL="457200" rtl="0" algn="l">
              <a:lnSpc>
                <a:spcPct val="115000"/>
              </a:lnSpc>
              <a:spcBef>
                <a:spcPts val="0"/>
              </a:spcBef>
              <a:spcAft>
                <a:spcPts val="0"/>
              </a:spcAft>
              <a:buClr>
                <a:srgbClr val="666666"/>
              </a:buClr>
              <a:buSzPts val="1800"/>
              <a:buChar char="●"/>
            </a:pPr>
            <a:r>
              <a:rPr lang="en-US" sz="1800">
                <a:solidFill>
                  <a:srgbClr val="666666"/>
                </a:solidFill>
              </a:rPr>
              <a:t>Delete a relationship.</a:t>
            </a:r>
            <a:endParaRPr sz="1800">
              <a:solidFill>
                <a:srgbClr val="666666"/>
              </a:solidFill>
            </a:endParaRPr>
          </a:p>
          <a:p>
            <a:pPr indent="-342900" lvl="0" marL="457200" rtl="0" algn="l">
              <a:lnSpc>
                <a:spcPct val="115000"/>
              </a:lnSpc>
              <a:spcBef>
                <a:spcPts val="0"/>
              </a:spcBef>
              <a:spcAft>
                <a:spcPts val="0"/>
              </a:spcAft>
              <a:buClr>
                <a:srgbClr val="666666"/>
              </a:buClr>
              <a:buSzPts val="1800"/>
              <a:buChar char="●"/>
            </a:pPr>
            <a:r>
              <a:rPr lang="en-US" sz="1800">
                <a:solidFill>
                  <a:srgbClr val="666666"/>
                </a:solidFill>
              </a:rPr>
              <a:t>Merge data in a graph:</a:t>
            </a:r>
            <a:endParaRPr sz="1800">
              <a:solidFill>
                <a:srgbClr val="666666"/>
              </a:solidFill>
            </a:endParaRPr>
          </a:p>
          <a:p>
            <a:pPr indent="-317500" lvl="2" marL="1371600" rtl="0" algn="l">
              <a:lnSpc>
                <a:spcPct val="115000"/>
              </a:lnSpc>
              <a:spcBef>
                <a:spcPts val="0"/>
              </a:spcBef>
              <a:spcAft>
                <a:spcPts val="0"/>
              </a:spcAft>
              <a:buClr>
                <a:srgbClr val="666666"/>
              </a:buClr>
              <a:buSzPts val="1400"/>
              <a:buChar char="■"/>
            </a:pPr>
            <a:r>
              <a:rPr lang="en-US">
                <a:solidFill>
                  <a:srgbClr val="666666"/>
                </a:solidFill>
              </a:rPr>
              <a:t>Creating nodes.</a:t>
            </a:r>
            <a:endParaRPr>
              <a:solidFill>
                <a:srgbClr val="666666"/>
              </a:solidFill>
            </a:endParaRPr>
          </a:p>
          <a:p>
            <a:pPr indent="-317500" lvl="2" marL="1371600" rtl="0" algn="l">
              <a:lnSpc>
                <a:spcPct val="115000"/>
              </a:lnSpc>
              <a:spcBef>
                <a:spcPts val="0"/>
              </a:spcBef>
              <a:spcAft>
                <a:spcPts val="0"/>
              </a:spcAft>
              <a:buClr>
                <a:srgbClr val="666666"/>
              </a:buClr>
              <a:buSzPts val="1400"/>
              <a:buChar char="■"/>
            </a:pPr>
            <a:r>
              <a:rPr lang="en-US">
                <a:solidFill>
                  <a:srgbClr val="666666"/>
                </a:solidFill>
              </a:rPr>
              <a:t>Creating relationships.</a:t>
            </a:r>
            <a:endParaRPr>
              <a:solidFill>
                <a:srgbClr val="666666"/>
              </a:solidFill>
            </a:endParaRPr>
          </a:p>
          <a:p>
            <a:pPr indent="0" lvl="0" marL="45720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4"/>
          <p:cNvSpPr txBox="1"/>
          <p:nvPr>
            <p:ph type="title"/>
          </p:nvPr>
        </p:nvSpPr>
        <p:spPr>
          <a:xfrm>
            <a:off x="780815" y="1154250"/>
            <a:ext cx="7516500" cy="261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Index-Free Adjacency</a:t>
            </a:r>
            <a:endParaRPr/>
          </a:p>
        </p:txBody>
      </p:sp>
      <p:sp>
        <p:nvSpPr>
          <p:cNvPr id="335" name="Google Shape;335;p34"/>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5"/>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42" name="Google Shape;342;p35"/>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IFA Benefits</a:t>
            </a:r>
            <a:endParaRPr>
              <a:solidFill>
                <a:srgbClr val="666666"/>
              </a:solidFill>
            </a:endParaRPr>
          </a:p>
        </p:txBody>
      </p:sp>
      <p:sp>
        <p:nvSpPr>
          <p:cNvPr id="343" name="Google Shape;343;p35"/>
          <p:cNvSpPr txBox="1"/>
          <p:nvPr/>
        </p:nvSpPr>
        <p:spPr>
          <a:xfrm>
            <a:off x="602625" y="1228900"/>
            <a:ext cx="8010000" cy="63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2400">
                <a:solidFill>
                  <a:srgbClr val="53585F"/>
                </a:solidFill>
                <a:latin typeface="Open Sans"/>
                <a:ea typeface="Open Sans"/>
                <a:cs typeface="Open Sans"/>
                <a:sym typeface="Open Sans"/>
              </a:rPr>
              <a:t>IFA uses pointers to the target address</a:t>
            </a:r>
            <a:endParaRPr i="1" sz="1800">
              <a:solidFill>
                <a:srgbClr val="53585F"/>
              </a:solidFill>
              <a:latin typeface="Open Sans"/>
              <a:ea typeface="Open Sans"/>
              <a:cs typeface="Open Sans"/>
              <a:sym typeface="Open Sans"/>
            </a:endParaRPr>
          </a:p>
        </p:txBody>
      </p:sp>
      <p:sp>
        <p:nvSpPr>
          <p:cNvPr id="344" name="Google Shape;344;p35"/>
          <p:cNvSpPr txBox="1"/>
          <p:nvPr/>
        </p:nvSpPr>
        <p:spPr>
          <a:xfrm>
            <a:off x="602625" y="3597150"/>
            <a:ext cx="8010000" cy="115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3585F"/>
              </a:buClr>
              <a:buSzPts val="2400"/>
              <a:buFont typeface="Open Sans"/>
              <a:buChar char="●"/>
            </a:pPr>
            <a:r>
              <a:rPr i="1" lang="en-US" sz="2400">
                <a:solidFill>
                  <a:srgbClr val="53585F"/>
                </a:solidFill>
                <a:latin typeface="Open Sans"/>
                <a:ea typeface="Open Sans"/>
                <a:cs typeface="Open Sans"/>
                <a:sym typeface="Open Sans"/>
              </a:rPr>
              <a:t>No index lookups or table scans</a:t>
            </a:r>
            <a:endParaRPr i="1" sz="2400">
              <a:solidFill>
                <a:srgbClr val="53585F"/>
              </a:solidFill>
              <a:latin typeface="Open Sans"/>
              <a:ea typeface="Open Sans"/>
              <a:cs typeface="Open Sans"/>
              <a:sym typeface="Open Sans"/>
            </a:endParaRPr>
          </a:p>
          <a:p>
            <a:pPr indent="-381000" lvl="0" marL="457200" marR="0" rtl="0" algn="l">
              <a:lnSpc>
                <a:spcPct val="115000"/>
              </a:lnSpc>
              <a:spcBef>
                <a:spcPts val="0"/>
              </a:spcBef>
              <a:spcAft>
                <a:spcPts val="0"/>
              </a:spcAft>
              <a:buClr>
                <a:srgbClr val="53585F"/>
              </a:buClr>
              <a:buSzPts val="2400"/>
              <a:buFont typeface="Open Sans"/>
              <a:buChar char="●"/>
            </a:pPr>
            <a:r>
              <a:rPr i="1" lang="en-US" sz="2400">
                <a:solidFill>
                  <a:srgbClr val="53585F"/>
                </a:solidFill>
                <a:latin typeface="Open Sans"/>
                <a:ea typeface="Open Sans"/>
                <a:cs typeface="Open Sans"/>
                <a:sym typeface="Open Sans"/>
              </a:rPr>
              <a:t>Reduced duplication of foreign keys</a:t>
            </a:r>
            <a:endParaRPr i="1" sz="2400">
              <a:solidFill>
                <a:srgbClr val="53585F"/>
              </a:solidFill>
              <a:latin typeface="Open Sans"/>
              <a:ea typeface="Open Sans"/>
              <a:cs typeface="Open Sans"/>
              <a:sym typeface="Open Sans"/>
            </a:endParaRPr>
          </a:p>
        </p:txBody>
      </p:sp>
      <p:graphicFrame>
        <p:nvGraphicFramePr>
          <p:cNvPr id="345" name="Google Shape;345;p35"/>
          <p:cNvGraphicFramePr/>
          <p:nvPr/>
        </p:nvGraphicFramePr>
        <p:xfrm>
          <a:off x="853863" y="2537563"/>
          <a:ext cx="3000000" cy="3000000"/>
        </p:xfrm>
        <a:graphic>
          <a:graphicData uri="http://schemas.openxmlformats.org/drawingml/2006/table">
            <a:tbl>
              <a:tblPr>
                <a:noFill/>
                <a:tableStyleId>{60740D34-7695-4DEB-83C1-4E61E8D9C61F}</a:tableStyleId>
              </a:tblPr>
              <a:tblGrid>
                <a:gridCol w="622400"/>
                <a:gridCol w="573175"/>
              </a:tblGrid>
              <a:tr h="256250">
                <a:tc gridSpan="2">
                  <a:txBody>
                    <a:bodyPr/>
                    <a:lstStyle/>
                    <a:p>
                      <a:pPr indent="0" lvl="0" marL="0" rtl="0" algn="ctr">
                        <a:spcBef>
                          <a:spcPts val="0"/>
                        </a:spcBef>
                        <a:spcAft>
                          <a:spcPts val="0"/>
                        </a:spcAft>
                        <a:buNone/>
                      </a:pPr>
                      <a:r>
                        <a:rPr b="1" lang="en-US">
                          <a:solidFill>
                            <a:srgbClr val="FFFFFF"/>
                          </a:solidFill>
                        </a:rPr>
                        <a:t>Anne</a:t>
                      </a:r>
                      <a:endParaRPr b="1">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hMerge="1"/>
              </a:tr>
              <a:tr h="308450">
                <a:tc>
                  <a:txBody>
                    <a:bodyPr/>
                    <a:lstStyle/>
                    <a:p>
                      <a:pPr indent="0" lvl="0" marL="0" rtl="0" algn="l">
                        <a:spcBef>
                          <a:spcPts val="0"/>
                        </a:spcBef>
                        <a:spcAft>
                          <a:spcPts val="0"/>
                        </a:spcAft>
                        <a:buNone/>
                      </a:pPr>
                      <a:r>
                        <a:rPr lang="en-US"/>
                        <a:t>Links</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a:t>5</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46" name="Google Shape;346;p35"/>
          <p:cNvSpPr txBox="1"/>
          <p:nvPr/>
        </p:nvSpPr>
        <p:spPr>
          <a:xfrm>
            <a:off x="1207900" y="186008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1</a:t>
            </a:r>
            <a:endParaRPr b="1" i="1" sz="1800">
              <a:solidFill>
                <a:srgbClr val="53585F"/>
              </a:solidFill>
              <a:latin typeface="Open Sans"/>
              <a:ea typeface="Open Sans"/>
              <a:cs typeface="Open Sans"/>
              <a:sym typeface="Open Sans"/>
            </a:endParaRPr>
          </a:p>
        </p:txBody>
      </p:sp>
      <p:graphicFrame>
        <p:nvGraphicFramePr>
          <p:cNvPr id="347" name="Google Shape;347;p35"/>
          <p:cNvGraphicFramePr/>
          <p:nvPr/>
        </p:nvGraphicFramePr>
        <p:xfrm>
          <a:off x="2431850" y="2537563"/>
          <a:ext cx="3000000" cy="3000000"/>
        </p:xfrm>
        <a:graphic>
          <a:graphicData uri="http://schemas.openxmlformats.org/drawingml/2006/table">
            <a:tbl>
              <a:tblPr>
                <a:noFill/>
                <a:tableStyleId>{60740D34-7695-4DEB-83C1-4E61E8D9C61F}</a:tableStyleId>
              </a:tblPr>
              <a:tblGrid>
                <a:gridCol w="622400"/>
                <a:gridCol w="573175"/>
              </a:tblGrid>
              <a:tr h="291050">
                <a:tc gridSpan="2">
                  <a:txBody>
                    <a:bodyPr/>
                    <a:lstStyle/>
                    <a:p>
                      <a:pPr indent="0" lvl="0" marL="0" rtl="0" algn="ctr">
                        <a:spcBef>
                          <a:spcPts val="0"/>
                        </a:spcBef>
                        <a:spcAft>
                          <a:spcPts val="0"/>
                        </a:spcAft>
                        <a:buNone/>
                      </a:pPr>
                      <a:r>
                        <a:rPr b="1" lang="en-US">
                          <a:solidFill>
                            <a:srgbClr val="FFFFFF"/>
                          </a:solidFill>
                        </a:rPr>
                        <a:t>USA</a:t>
                      </a:r>
                      <a:endParaRPr b="1">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hMerge="1"/>
              </a:tr>
              <a:tr h="291050">
                <a:tc>
                  <a:txBody>
                    <a:bodyPr/>
                    <a:lstStyle/>
                    <a:p>
                      <a:pPr indent="0" lvl="0" marL="0" rtl="0" algn="ctr">
                        <a:spcBef>
                          <a:spcPts val="0"/>
                        </a:spcBef>
                        <a:spcAft>
                          <a:spcPts val="0"/>
                        </a:spcAft>
                        <a:buNone/>
                      </a:pPr>
                      <a:r>
                        <a:rPr lang="en-US"/>
                        <a:t>Links</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a:t>3</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48" name="Google Shape;348;p35"/>
          <p:cNvSpPr txBox="1"/>
          <p:nvPr/>
        </p:nvSpPr>
        <p:spPr>
          <a:xfrm>
            <a:off x="2785888" y="186008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2</a:t>
            </a:r>
            <a:endParaRPr b="1" i="1" sz="1800">
              <a:solidFill>
                <a:srgbClr val="53585F"/>
              </a:solidFill>
              <a:latin typeface="Open Sans"/>
              <a:ea typeface="Open Sans"/>
              <a:cs typeface="Open Sans"/>
              <a:sym typeface="Open Sans"/>
            </a:endParaRPr>
          </a:p>
        </p:txBody>
      </p:sp>
      <p:sp>
        <p:nvSpPr>
          <p:cNvPr id="349" name="Google Shape;349;p35"/>
          <p:cNvSpPr txBox="1"/>
          <p:nvPr/>
        </p:nvSpPr>
        <p:spPr>
          <a:xfrm>
            <a:off x="4363888" y="186008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3</a:t>
            </a:r>
            <a:endParaRPr b="1" i="1" sz="1800">
              <a:solidFill>
                <a:srgbClr val="53585F"/>
              </a:solidFill>
              <a:latin typeface="Open Sans"/>
              <a:ea typeface="Open Sans"/>
              <a:cs typeface="Open Sans"/>
              <a:sym typeface="Open Sans"/>
            </a:endParaRPr>
          </a:p>
        </p:txBody>
      </p:sp>
      <p:sp>
        <p:nvSpPr>
          <p:cNvPr id="350" name="Google Shape;350;p35"/>
          <p:cNvSpPr txBox="1"/>
          <p:nvPr/>
        </p:nvSpPr>
        <p:spPr>
          <a:xfrm>
            <a:off x="5941888" y="186008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4</a:t>
            </a:r>
            <a:endParaRPr b="1" i="1" sz="1800">
              <a:solidFill>
                <a:srgbClr val="53585F"/>
              </a:solidFill>
              <a:latin typeface="Open Sans"/>
              <a:ea typeface="Open Sans"/>
              <a:cs typeface="Open Sans"/>
              <a:sym typeface="Open Sans"/>
            </a:endParaRPr>
          </a:p>
        </p:txBody>
      </p:sp>
      <p:sp>
        <p:nvSpPr>
          <p:cNvPr id="351" name="Google Shape;351;p35"/>
          <p:cNvSpPr txBox="1"/>
          <p:nvPr/>
        </p:nvSpPr>
        <p:spPr>
          <a:xfrm>
            <a:off x="7519888" y="186008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5</a:t>
            </a:r>
            <a:endParaRPr b="1" i="1" sz="1800">
              <a:solidFill>
                <a:srgbClr val="53585F"/>
              </a:solidFill>
              <a:latin typeface="Open Sans"/>
              <a:ea typeface="Open Sans"/>
              <a:cs typeface="Open Sans"/>
              <a:sym typeface="Open Sans"/>
            </a:endParaRPr>
          </a:p>
        </p:txBody>
      </p:sp>
      <p:graphicFrame>
        <p:nvGraphicFramePr>
          <p:cNvPr id="352" name="Google Shape;352;p35"/>
          <p:cNvGraphicFramePr/>
          <p:nvPr/>
        </p:nvGraphicFramePr>
        <p:xfrm>
          <a:off x="4009838" y="2537563"/>
          <a:ext cx="3000000" cy="3000000"/>
        </p:xfrm>
        <a:graphic>
          <a:graphicData uri="http://schemas.openxmlformats.org/drawingml/2006/table">
            <a:tbl>
              <a:tblPr>
                <a:noFill/>
                <a:tableStyleId>{60740D34-7695-4DEB-83C1-4E61E8D9C61F}</a:tableStyleId>
              </a:tblPr>
              <a:tblGrid>
                <a:gridCol w="622400"/>
                <a:gridCol w="573175"/>
              </a:tblGrid>
              <a:tr h="256250">
                <a:tc gridSpan="2">
                  <a:txBody>
                    <a:bodyPr/>
                    <a:lstStyle/>
                    <a:p>
                      <a:pPr indent="0" lvl="0" marL="0" rtl="0" algn="ctr">
                        <a:spcBef>
                          <a:spcPts val="0"/>
                        </a:spcBef>
                        <a:spcAft>
                          <a:spcPts val="0"/>
                        </a:spcAft>
                        <a:buNone/>
                      </a:pPr>
                      <a:r>
                        <a:rPr b="1" lang="en-US">
                          <a:solidFill>
                            <a:srgbClr val="FFFFFF"/>
                          </a:solidFill>
                        </a:rPr>
                        <a:t>Alex</a:t>
                      </a:r>
                      <a:endParaRPr b="1">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hMerge="1"/>
              </a:tr>
              <a:tr h="308450">
                <a:tc>
                  <a:txBody>
                    <a:bodyPr/>
                    <a:lstStyle/>
                    <a:p>
                      <a:pPr indent="0" lvl="0" marL="0" rtl="0" algn="l">
                        <a:spcBef>
                          <a:spcPts val="0"/>
                        </a:spcBef>
                        <a:spcAft>
                          <a:spcPts val="0"/>
                        </a:spcAft>
                        <a:buNone/>
                      </a:pPr>
                      <a:r>
                        <a:rPr lang="en-US"/>
                        <a:t>Links</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a:t>2</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53" name="Google Shape;353;p35"/>
          <p:cNvGraphicFramePr/>
          <p:nvPr/>
        </p:nvGraphicFramePr>
        <p:xfrm>
          <a:off x="5536438" y="2537563"/>
          <a:ext cx="3000000" cy="3000000"/>
        </p:xfrm>
        <a:graphic>
          <a:graphicData uri="http://schemas.openxmlformats.org/drawingml/2006/table">
            <a:tbl>
              <a:tblPr>
                <a:noFill/>
                <a:tableStyleId>{60740D34-7695-4DEB-83C1-4E61E8D9C61F}</a:tableStyleId>
              </a:tblPr>
              <a:tblGrid>
                <a:gridCol w="622400"/>
                <a:gridCol w="573175"/>
              </a:tblGrid>
              <a:tr h="256250">
                <a:tc gridSpan="2">
                  <a:txBody>
                    <a:bodyPr/>
                    <a:lstStyle/>
                    <a:p>
                      <a:pPr indent="0" lvl="0" marL="0" rtl="0" algn="ctr">
                        <a:spcBef>
                          <a:spcPts val="0"/>
                        </a:spcBef>
                        <a:spcAft>
                          <a:spcPts val="0"/>
                        </a:spcAft>
                        <a:buNone/>
                      </a:pPr>
                      <a:r>
                        <a:rPr b="1" lang="en-US">
                          <a:solidFill>
                            <a:srgbClr val="FFFFFF"/>
                          </a:solidFill>
                        </a:rPr>
                        <a:t>James</a:t>
                      </a:r>
                      <a:endParaRPr b="1">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hMerge="1"/>
              </a:tr>
              <a:tr h="308450">
                <a:tc>
                  <a:txBody>
                    <a:bodyPr/>
                    <a:lstStyle/>
                    <a:p>
                      <a:pPr indent="0" lvl="0" marL="0" rtl="0" algn="l">
                        <a:spcBef>
                          <a:spcPts val="0"/>
                        </a:spcBef>
                        <a:spcAft>
                          <a:spcPts val="0"/>
                        </a:spcAft>
                        <a:buNone/>
                      </a:pPr>
                      <a:r>
                        <a:rPr lang="en-US"/>
                        <a:t>Links</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US"/>
                        <a:t>5</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54" name="Google Shape;354;p35"/>
          <p:cNvGraphicFramePr/>
          <p:nvPr/>
        </p:nvGraphicFramePr>
        <p:xfrm>
          <a:off x="7165800" y="2537563"/>
          <a:ext cx="3000000" cy="3000000"/>
        </p:xfrm>
        <a:graphic>
          <a:graphicData uri="http://schemas.openxmlformats.org/drawingml/2006/table">
            <a:tbl>
              <a:tblPr>
                <a:noFill/>
                <a:tableStyleId>{60740D34-7695-4DEB-83C1-4E61E8D9C61F}</a:tableStyleId>
              </a:tblPr>
              <a:tblGrid>
                <a:gridCol w="622400"/>
                <a:gridCol w="573175"/>
              </a:tblGrid>
              <a:tr h="291050">
                <a:tc gridSpan="2">
                  <a:txBody>
                    <a:bodyPr/>
                    <a:lstStyle/>
                    <a:p>
                      <a:pPr indent="0" lvl="0" marL="0" rtl="0" algn="ctr">
                        <a:spcBef>
                          <a:spcPts val="0"/>
                        </a:spcBef>
                        <a:spcAft>
                          <a:spcPts val="0"/>
                        </a:spcAft>
                        <a:buNone/>
                      </a:pPr>
                      <a:r>
                        <a:rPr b="1" lang="en-US">
                          <a:solidFill>
                            <a:srgbClr val="FFFFFF"/>
                          </a:solidFill>
                        </a:rPr>
                        <a:t>Germany</a:t>
                      </a:r>
                      <a:endParaRPr b="1">
                        <a:solidFill>
                          <a:srgbClr val="FFFFFF"/>
                        </a:solidFill>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hMerge="1"/>
              </a:tr>
              <a:tr h="291050">
                <a:tc>
                  <a:txBody>
                    <a:bodyPr/>
                    <a:lstStyle/>
                    <a:p>
                      <a:pPr indent="0" lvl="0" marL="0" rtl="0" algn="ctr">
                        <a:spcBef>
                          <a:spcPts val="0"/>
                        </a:spcBef>
                        <a:spcAft>
                          <a:spcPts val="0"/>
                        </a:spcAft>
                        <a:buNone/>
                      </a:pPr>
                      <a:r>
                        <a:rPr lang="en-US"/>
                        <a:t>Links</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a:t>1, 4</a:t>
                      </a:r>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611489" y="1615214"/>
            <a:ext cx="7516500" cy="76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Font typeface="Open Sans ExtraBold"/>
              <a:buNone/>
            </a:pPr>
            <a:r>
              <a:rPr lang="en-US"/>
              <a:t>Introduction to </a:t>
            </a:r>
            <a:endParaRPr/>
          </a:p>
          <a:p>
            <a:pPr indent="0" lvl="0" marL="0" marR="0" rtl="0" algn="l">
              <a:spcBef>
                <a:spcPts val="0"/>
              </a:spcBef>
              <a:spcAft>
                <a:spcPts val="0"/>
              </a:spcAft>
              <a:buClr>
                <a:schemeClr val="lt1"/>
              </a:buClr>
              <a:buFont typeface="Open Sans ExtraBold"/>
              <a:buNone/>
            </a:pPr>
            <a:r>
              <a:rPr lang="en-US"/>
              <a:t>Graph Theory</a:t>
            </a:r>
            <a:endParaRPr b="1" i="1" sz="4000" u="none" cap="none" strike="noStrike">
              <a:solidFill>
                <a:srgbClr val="2092E7"/>
              </a:solidFill>
              <a:latin typeface="Open Sans ExtraBold"/>
              <a:ea typeface="Open Sans ExtraBold"/>
              <a:cs typeface="Open Sans ExtraBold"/>
              <a:sym typeface="Open Sa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36"/>
          <p:cNvSpPr/>
          <p:nvPr/>
        </p:nvSpPr>
        <p:spPr>
          <a:xfrm>
            <a:off x="770525" y="3939175"/>
            <a:ext cx="1292700" cy="631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E</a:t>
            </a:r>
            <a:endParaRPr sz="2400"/>
          </a:p>
        </p:txBody>
      </p:sp>
      <p:sp>
        <p:nvSpPr>
          <p:cNvPr id="361" name="Google Shape;361;p36"/>
          <p:cNvSpPr/>
          <p:nvPr/>
        </p:nvSpPr>
        <p:spPr>
          <a:xfrm>
            <a:off x="6991850" y="3939175"/>
            <a:ext cx="1381800" cy="631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J</a:t>
            </a:r>
            <a:endParaRPr sz="2400"/>
          </a:p>
        </p:txBody>
      </p:sp>
      <p:sp>
        <p:nvSpPr>
          <p:cNvPr id="362" name="Google Shape;362;p36"/>
          <p:cNvSpPr/>
          <p:nvPr/>
        </p:nvSpPr>
        <p:spPr>
          <a:xfrm>
            <a:off x="7484325" y="2455463"/>
            <a:ext cx="841500" cy="631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D</a:t>
            </a:r>
            <a:endParaRPr sz="2400"/>
          </a:p>
        </p:txBody>
      </p:sp>
      <p:sp>
        <p:nvSpPr>
          <p:cNvPr id="363" name="Google Shape;363;p36"/>
          <p:cNvSpPr/>
          <p:nvPr/>
        </p:nvSpPr>
        <p:spPr>
          <a:xfrm>
            <a:off x="770525" y="2455463"/>
            <a:ext cx="2983200" cy="63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A</a:t>
            </a:r>
            <a:endParaRPr sz="2400"/>
          </a:p>
        </p:txBody>
      </p:sp>
      <p:sp>
        <p:nvSpPr>
          <p:cNvPr id="364" name="Google Shape;364;p36"/>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65" name="Google Shape;365;p36"/>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IFA Question: Deletion</a:t>
            </a:r>
            <a:endParaRPr>
              <a:solidFill>
                <a:srgbClr val="666666"/>
              </a:solidFill>
            </a:endParaRPr>
          </a:p>
        </p:txBody>
      </p:sp>
      <p:sp>
        <p:nvSpPr>
          <p:cNvPr id="366" name="Google Shape;366;p36"/>
          <p:cNvSpPr txBox="1"/>
          <p:nvPr/>
        </p:nvSpPr>
        <p:spPr>
          <a:xfrm>
            <a:off x="1172338" y="1819213"/>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1</a:t>
            </a:r>
            <a:endParaRPr b="1" i="1" sz="1800">
              <a:solidFill>
                <a:srgbClr val="53585F"/>
              </a:solidFill>
              <a:latin typeface="Open Sans"/>
              <a:ea typeface="Open Sans"/>
              <a:cs typeface="Open Sans"/>
              <a:sym typeface="Open Sans"/>
            </a:endParaRPr>
          </a:p>
        </p:txBody>
      </p:sp>
      <p:sp>
        <p:nvSpPr>
          <p:cNvPr id="367" name="Google Shape;367;p36"/>
          <p:cNvSpPr txBox="1"/>
          <p:nvPr/>
        </p:nvSpPr>
        <p:spPr>
          <a:xfrm>
            <a:off x="2750325" y="1819213"/>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2</a:t>
            </a:r>
            <a:endParaRPr b="1" i="1" sz="1800">
              <a:solidFill>
                <a:srgbClr val="53585F"/>
              </a:solidFill>
              <a:latin typeface="Open Sans"/>
              <a:ea typeface="Open Sans"/>
              <a:cs typeface="Open Sans"/>
              <a:sym typeface="Open Sans"/>
            </a:endParaRPr>
          </a:p>
        </p:txBody>
      </p:sp>
      <p:sp>
        <p:nvSpPr>
          <p:cNvPr id="368" name="Google Shape;368;p36"/>
          <p:cNvSpPr txBox="1"/>
          <p:nvPr/>
        </p:nvSpPr>
        <p:spPr>
          <a:xfrm>
            <a:off x="4328325" y="1819213"/>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3</a:t>
            </a:r>
            <a:endParaRPr b="1" i="1" sz="1800">
              <a:solidFill>
                <a:srgbClr val="53585F"/>
              </a:solidFill>
              <a:latin typeface="Open Sans"/>
              <a:ea typeface="Open Sans"/>
              <a:cs typeface="Open Sans"/>
              <a:sym typeface="Open Sans"/>
            </a:endParaRPr>
          </a:p>
        </p:txBody>
      </p:sp>
      <p:sp>
        <p:nvSpPr>
          <p:cNvPr id="369" name="Google Shape;369;p36"/>
          <p:cNvSpPr txBox="1"/>
          <p:nvPr/>
        </p:nvSpPr>
        <p:spPr>
          <a:xfrm>
            <a:off x="5906325" y="1819213"/>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4</a:t>
            </a:r>
            <a:endParaRPr b="1" i="1" sz="1800">
              <a:solidFill>
                <a:srgbClr val="53585F"/>
              </a:solidFill>
              <a:latin typeface="Open Sans"/>
              <a:ea typeface="Open Sans"/>
              <a:cs typeface="Open Sans"/>
              <a:sym typeface="Open Sans"/>
            </a:endParaRPr>
          </a:p>
        </p:txBody>
      </p:sp>
      <p:sp>
        <p:nvSpPr>
          <p:cNvPr id="370" name="Google Shape;370;p36"/>
          <p:cNvSpPr txBox="1"/>
          <p:nvPr/>
        </p:nvSpPr>
        <p:spPr>
          <a:xfrm>
            <a:off x="7484325" y="1819213"/>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5</a:t>
            </a:r>
            <a:endParaRPr b="1" i="1" sz="1800">
              <a:solidFill>
                <a:srgbClr val="53585F"/>
              </a:solidFill>
              <a:latin typeface="Open Sans"/>
              <a:ea typeface="Open Sans"/>
              <a:cs typeface="Open Sans"/>
              <a:sym typeface="Open Sans"/>
            </a:endParaRPr>
          </a:p>
        </p:txBody>
      </p:sp>
      <p:sp>
        <p:nvSpPr>
          <p:cNvPr id="371" name="Google Shape;371;p36"/>
          <p:cNvSpPr txBox="1"/>
          <p:nvPr/>
        </p:nvSpPr>
        <p:spPr>
          <a:xfrm>
            <a:off x="1172350" y="329493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6</a:t>
            </a:r>
            <a:endParaRPr b="1" i="1" sz="1800">
              <a:solidFill>
                <a:srgbClr val="53585F"/>
              </a:solidFill>
              <a:latin typeface="Open Sans"/>
              <a:ea typeface="Open Sans"/>
              <a:cs typeface="Open Sans"/>
              <a:sym typeface="Open Sans"/>
            </a:endParaRPr>
          </a:p>
        </p:txBody>
      </p:sp>
      <p:sp>
        <p:nvSpPr>
          <p:cNvPr id="372" name="Google Shape;372;p36"/>
          <p:cNvSpPr txBox="1"/>
          <p:nvPr/>
        </p:nvSpPr>
        <p:spPr>
          <a:xfrm>
            <a:off x="2750338" y="329493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7</a:t>
            </a:r>
            <a:endParaRPr b="1" i="1" sz="1800">
              <a:solidFill>
                <a:srgbClr val="53585F"/>
              </a:solidFill>
              <a:latin typeface="Open Sans"/>
              <a:ea typeface="Open Sans"/>
              <a:cs typeface="Open Sans"/>
              <a:sym typeface="Open Sans"/>
            </a:endParaRPr>
          </a:p>
        </p:txBody>
      </p:sp>
      <p:sp>
        <p:nvSpPr>
          <p:cNvPr id="373" name="Google Shape;373;p36"/>
          <p:cNvSpPr txBox="1"/>
          <p:nvPr/>
        </p:nvSpPr>
        <p:spPr>
          <a:xfrm>
            <a:off x="4328338" y="329493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8</a:t>
            </a:r>
            <a:endParaRPr b="1" i="1" sz="1800">
              <a:solidFill>
                <a:srgbClr val="53585F"/>
              </a:solidFill>
              <a:latin typeface="Open Sans"/>
              <a:ea typeface="Open Sans"/>
              <a:cs typeface="Open Sans"/>
              <a:sym typeface="Open Sans"/>
            </a:endParaRPr>
          </a:p>
        </p:txBody>
      </p:sp>
      <p:sp>
        <p:nvSpPr>
          <p:cNvPr id="374" name="Google Shape;374;p36"/>
          <p:cNvSpPr txBox="1"/>
          <p:nvPr/>
        </p:nvSpPr>
        <p:spPr>
          <a:xfrm>
            <a:off x="5906338" y="329493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9</a:t>
            </a:r>
            <a:endParaRPr b="1" i="1" sz="1800">
              <a:solidFill>
                <a:srgbClr val="53585F"/>
              </a:solidFill>
              <a:latin typeface="Open Sans"/>
              <a:ea typeface="Open Sans"/>
              <a:cs typeface="Open Sans"/>
              <a:sym typeface="Open Sans"/>
            </a:endParaRPr>
          </a:p>
        </p:txBody>
      </p:sp>
      <p:sp>
        <p:nvSpPr>
          <p:cNvPr id="375" name="Google Shape;375;p36"/>
          <p:cNvSpPr txBox="1"/>
          <p:nvPr/>
        </p:nvSpPr>
        <p:spPr>
          <a:xfrm>
            <a:off x="7401192" y="3294950"/>
            <a:ext cx="6537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10</a:t>
            </a:r>
            <a:endParaRPr b="1" i="1" sz="1800">
              <a:solidFill>
                <a:srgbClr val="53585F"/>
              </a:solidFill>
              <a:latin typeface="Open Sans"/>
              <a:ea typeface="Open Sans"/>
              <a:cs typeface="Open Sans"/>
              <a:sym typeface="Open Sans"/>
            </a:endParaRPr>
          </a:p>
        </p:txBody>
      </p:sp>
      <p:sp>
        <p:nvSpPr>
          <p:cNvPr id="376" name="Google Shape;376;p36"/>
          <p:cNvSpPr txBox="1"/>
          <p:nvPr/>
        </p:nvSpPr>
        <p:spPr>
          <a:xfrm>
            <a:off x="602625" y="1228900"/>
            <a:ext cx="8010000" cy="63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2400">
                <a:solidFill>
                  <a:srgbClr val="53585F"/>
                </a:solidFill>
                <a:latin typeface="Open Sans"/>
                <a:ea typeface="Open Sans"/>
                <a:cs typeface="Open Sans"/>
                <a:sym typeface="Open Sans"/>
              </a:rPr>
              <a:t>How to avoid wasted space on deletion and insertion?</a:t>
            </a:r>
            <a:endParaRPr i="1" sz="1800">
              <a:solidFill>
                <a:srgbClr val="53585F"/>
              </a:solidFill>
              <a:latin typeface="Open Sans"/>
              <a:ea typeface="Open Sans"/>
              <a:cs typeface="Open Sans"/>
              <a:sym typeface="Open Sans"/>
            </a:endParaRPr>
          </a:p>
        </p:txBody>
      </p:sp>
      <p:sp>
        <p:nvSpPr>
          <p:cNvPr id="377" name="Google Shape;377;p36"/>
          <p:cNvSpPr/>
          <p:nvPr/>
        </p:nvSpPr>
        <p:spPr>
          <a:xfrm>
            <a:off x="3841558" y="2455463"/>
            <a:ext cx="1159500" cy="631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B</a:t>
            </a:r>
            <a:endParaRPr sz="2400"/>
          </a:p>
        </p:txBody>
      </p:sp>
      <p:sp>
        <p:nvSpPr>
          <p:cNvPr id="378" name="Google Shape;378;p36"/>
          <p:cNvSpPr/>
          <p:nvPr/>
        </p:nvSpPr>
        <p:spPr>
          <a:xfrm>
            <a:off x="5088892" y="2455463"/>
            <a:ext cx="2307600" cy="631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C</a:t>
            </a:r>
            <a:endParaRPr sz="2400"/>
          </a:p>
        </p:txBody>
      </p:sp>
      <p:sp>
        <p:nvSpPr>
          <p:cNvPr id="379" name="Google Shape;379;p36"/>
          <p:cNvSpPr/>
          <p:nvPr/>
        </p:nvSpPr>
        <p:spPr>
          <a:xfrm>
            <a:off x="2174956" y="3939175"/>
            <a:ext cx="1054200" cy="631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F</a:t>
            </a:r>
            <a:endParaRPr sz="2400"/>
          </a:p>
        </p:txBody>
      </p:sp>
      <p:sp>
        <p:nvSpPr>
          <p:cNvPr id="380" name="Google Shape;380;p36"/>
          <p:cNvSpPr/>
          <p:nvPr/>
        </p:nvSpPr>
        <p:spPr>
          <a:xfrm>
            <a:off x="3340888" y="3939175"/>
            <a:ext cx="2773800" cy="631200"/>
          </a:xfrm>
          <a:prstGeom prst="rect">
            <a:avLst/>
          </a:prstGeom>
          <a:solidFill>
            <a:srgbClr val="D9EAD3"/>
          </a:solid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B7B7B7"/>
                </a:solidFill>
              </a:rPr>
              <a:t>G</a:t>
            </a:r>
            <a:endParaRPr sz="2400">
              <a:solidFill>
                <a:srgbClr val="B7B7B7"/>
              </a:solidFill>
            </a:endParaRPr>
          </a:p>
        </p:txBody>
      </p:sp>
      <p:sp>
        <p:nvSpPr>
          <p:cNvPr id="381" name="Google Shape;381;p36"/>
          <p:cNvSpPr/>
          <p:nvPr/>
        </p:nvSpPr>
        <p:spPr>
          <a:xfrm>
            <a:off x="6226419" y="3939175"/>
            <a:ext cx="653700" cy="631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H</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37"/>
          <p:cNvSpPr/>
          <p:nvPr/>
        </p:nvSpPr>
        <p:spPr>
          <a:xfrm>
            <a:off x="805663" y="3881847"/>
            <a:ext cx="1292700" cy="631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C</a:t>
            </a:r>
            <a:endParaRPr sz="2400"/>
          </a:p>
        </p:txBody>
      </p:sp>
      <p:sp>
        <p:nvSpPr>
          <p:cNvPr id="388" name="Google Shape;388;p37"/>
          <p:cNvSpPr/>
          <p:nvPr/>
        </p:nvSpPr>
        <p:spPr>
          <a:xfrm>
            <a:off x="2383463" y="3881847"/>
            <a:ext cx="1292700" cy="631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E</a:t>
            </a:r>
            <a:endParaRPr sz="2400"/>
          </a:p>
        </p:txBody>
      </p:sp>
      <p:sp>
        <p:nvSpPr>
          <p:cNvPr id="389" name="Google Shape;389;p37"/>
          <p:cNvSpPr/>
          <p:nvPr/>
        </p:nvSpPr>
        <p:spPr>
          <a:xfrm>
            <a:off x="805688" y="2371994"/>
            <a:ext cx="1292700" cy="63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A</a:t>
            </a:r>
            <a:endParaRPr sz="2400"/>
          </a:p>
        </p:txBody>
      </p:sp>
      <p:sp>
        <p:nvSpPr>
          <p:cNvPr id="390" name="Google Shape;390;p37"/>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91" name="Google Shape;391;p37"/>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IFA Solution: Chunking</a:t>
            </a:r>
            <a:endParaRPr>
              <a:solidFill>
                <a:srgbClr val="666666"/>
              </a:solidFill>
            </a:endParaRPr>
          </a:p>
        </p:txBody>
      </p:sp>
      <p:sp>
        <p:nvSpPr>
          <p:cNvPr id="392" name="Google Shape;392;p37"/>
          <p:cNvSpPr txBox="1"/>
          <p:nvPr/>
        </p:nvSpPr>
        <p:spPr>
          <a:xfrm>
            <a:off x="1207500" y="176188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1</a:t>
            </a:r>
            <a:endParaRPr b="1" i="1" sz="1800">
              <a:solidFill>
                <a:srgbClr val="53585F"/>
              </a:solidFill>
              <a:latin typeface="Open Sans"/>
              <a:ea typeface="Open Sans"/>
              <a:cs typeface="Open Sans"/>
              <a:sym typeface="Open Sans"/>
            </a:endParaRPr>
          </a:p>
        </p:txBody>
      </p:sp>
      <p:sp>
        <p:nvSpPr>
          <p:cNvPr id="393" name="Google Shape;393;p37"/>
          <p:cNvSpPr txBox="1"/>
          <p:nvPr/>
        </p:nvSpPr>
        <p:spPr>
          <a:xfrm>
            <a:off x="2785488" y="176188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2</a:t>
            </a:r>
            <a:endParaRPr b="1" i="1" sz="1800">
              <a:solidFill>
                <a:srgbClr val="53585F"/>
              </a:solidFill>
              <a:latin typeface="Open Sans"/>
              <a:ea typeface="Open Sans"/>
              <a:cs typeface="Open Sans"/>
              <a:sym typeface="Open Sans"/>
            </a:endParaRPr>
          </a:p>
        </p:txBody>
      </p:sp>
      <p:sp>
        <p:nvSpPr>
          <p:cNvPr id="394" name="Google Shape;394;p37"/>
          <p:cNvSpPr txBox="1"/>
          <p:nvPr/>
        </p:nvSpPr>
        <p:spPr>
          <a:xfrm>
            <a:off x="4363488" y="176188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3</a:t>
            </a:r>
            <a:endParaRPr b="1" i="1" sz="1800">
              <a:solidFill>
                <a:srgbClr val="53585F"/>
              </a:solidFill>
              <a:latin typeface="Open Sans"/>
              <a:ea typeface="Open Sans"/>
              <a:cs typeface="Open Sans"/>
              <a:sym typeface="Open Sans"/>
            </a:endParaRPr>
          </a:p>
        </p:txBody>
      </p:sp>
      <p:sp>
        <p:nvSpPr>
          <p:cNvPr id="395" name="Google Shape;395;p37"/>
          <p:cNvSpPr txBox="1"/>
          <p:nvPr/>
        </p:nvSpPr>
        <p:spPr>
          <a:xfrm>
            <a:off x="5941488" y="176188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4</a:t>
            </a:r>
            <a:endParaRPr b="1" i="1" sz="1800">
              <a:solidFill>
                <a:srgbClr val="53585F"/>
              </a:solidFill>
              <a:latin typeface="Open Sans"/>
              <a:ea typeface="Open Sans"/>
              <a:cs typeface="Open Sans"/>
              <a:sym typeface="Open Sans"/>
            </a:endParaRPr>
          </a:p>
        </p:txBody>
      </p:sp>
      <p:sp>
        <p:nvSpPr>
          <p:cNvPr id="396" name="Google Shape;396;p37"/>
          <p:cNvSpPr txBox="1"/>
          <p:nvPr/>
        </p:nvSpPr>
        <p:spPr>
          <a:xfrm>
            <a:off x="7519488" y="1761888"/>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5</a:t>
            </a:r>
            <a:endParaRPr b="1" i="1" sz="1800">
              <a:solidFill>
                <a:srgbClr val="53585F"/>
              </a:solidFill>
              <a:latin typeface="Open Sans"/>
              <a:ea typeface="Open Sans"/>
              <a:cs typeface="Open Sans"/>
              <a:sym typeface="Open Sans"/>
            </a:endParaRPr>
          </a:p>
        </p:txBody>
      </p:sp>
      <p:sp>
        <p:nvSpPr>
          <p:cNvPr id="397" name="Google Shape;397;p37"/>
          <p:cNvSpPr txBox="1"/>
          <p:nvPr/>
        </p:nvSpPr>
        <p:spPr>
          <a:xfrm>
            <a:off x="1207513" y="3237613"/>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6</a:t>
            </a:r>
            <a:endParaRPr b="1" i="1" sz="1800">
              <a:solidFill>
                <a:srgbClr val="53585F"/>
              </a:solidFill>
              <a:latin typeface="Open Sans"/>
              <a:ea typeface="Open Sans"/>
              <a:cs typeface="Open Sans"/>
              <a:sym typeface="Open Sans"/>
            </a:endParaRPr>
          </a:p>
        </p:txBody>
      </p:sp>
      <p:sp>
        <p:nvSpPr>
          <p:cNvPr id="398" name="Google Shape;398;p37"/>
          <p:cNvSpPr txBox="1"/>
          <p:nvPr/>
        </p:nvSpPr>
        <p:spPr>
          <a:xfrm>
            <a:off x="2785500" y="3237613"/>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7</a:t>
            </a:r>
            <a:endParaRPr b="1" i="1" sz="1800">
              <a:solidFill>
                <a:srgbClr val="53585F"/>
              </a:solidFill>
              <a:latin typeface="Open Sans"/>
              <a:ea typeface="Open Sans"/>
              <a:cs typeface="Open Sans"/>
              <a:sym typeface="Open Sans"/>
            </a:endParaRPr>
          </a:p>
        </p:txBody>
      </p:sp>
      <p:sp>
        <p:nvSpPr>
          <p:cNvPr id="399" name="Google Shape;399;p37"/>
          <p:cNvSpPr txBox="1"/>
          <p:nvPr/>
        </p:nvSpPr>
        <p:spPr>
          <a:xfrm>
            <a:off x="4363500" y="3237613"/>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8</a:t>
            </a:r>
            <a:endParaRPr b="1" i="1" sz="1800">
              <a:solidFill>
                <a:srgbClr val="53585F"/>
              </a:solidFill>
              <a:latin typeface="Open Sans"/>
              <a:ea typeface="Open Sans"/>
              <a:cs typeface="Open Sans"/>
              <a:sym typeface="Open Sans"/>
            </a:endParaRPr>
          </a:p>
        </p:txBody>
      </p:sp>
      <p:sp>
        <p:nvSpPr>
          <p:cNvPr id="400" name="Google Shape;400;p37"/>
          <p:cNvSpPr txBox="1"/>
          <p:nvPr/>
        </p:nvSpPr>
        <p:spPr>
          <a:xfrm>
            <a:off x="5941500" y="3237613"/>
            <a:ext cx="4875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9</a:t>
            </a:r>
            <a:endParaRPr b="1" i="1" sz="1800">
              <a:solidFill>
                <a:srgbClr val="53585F"/>
              </a:solidFill>
              <a:latin typeface="Open Sans"/>
              <a:ea typeface="Open Sans"/>
              <a:cs typeface="Open Sans"/>
              <a:sym typeface="Open Sans"/>
            </a:endParaRPr>
          </a:p>
        </p:txBody>
      </p:sp>
      <p:sp>
        <p:nvSpPr>
          <p:cNvPr id="401" name="Google Shape;401;p37"/>
          <p:cNvSpPr txBox="1"/>
          <p:nvPr/>
        </p:nvSpPr>
        <p:spPr>
          <a:xfrm>
            <a:off x="7436354" y="3237625"/>
            <a:ext cx="653700" cy="63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US" sz="2400">
                <a:solidFill>
                  <a:srgbClr val="53585F"/>
                </a:solidFill>
                <a:latin typeface="Open Sans"/>
                <a:ea typeface="Open Sans"/>
                <a:cs typeface="Open Sans"/>
                <a:sym typeface="Open Sans"/>
              </a:rPr>
              <a:t>10</a:t>
            </a:r>
            <a:endParaRPr b="1" i="1" sz="1800">
              <a:solidFill>
                <a:srgbClr val="53585F"/>
              </a:solidFill>
              <a:latin typeface="Open Sans"/>
              <a:ea typeface="Open Sans"/>
              <a:cs typeface="Open Sans"/>
              <a:sym typeface="Open Sans"/>
            </a:endParaRPr>
          </a:p>
        </p:txBody>
      </p:sp>
      <p:sp>
        <p:nvSpPr>
          <p:cNvPr id="402" name="Google Shape;402;p37"/>
          <p:cNvSpPr txBox="1"/>
          <p:nvPr/>
        </p:nvSpPr>
        <p:spPr>
          <a:xfrm>
            <a:off x="602625" y="1228900"/>
            <a:ext cx="8010000" cy="63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2400">
                <a:solidFill>
                  <a:srgbClr val="53585F"/>
                </a:solidFill>
                <a:latin typeface="Open Sans"/>
                <a:ea typeface="Open Sans"/>
                <a:cs typeface="Open Sans"/>
                <a:sym typeface="Open Sans"/>
              </a:rPr>
              <a:t>All data objects are chunked into same-size pieces</a:t>
            </a:r>
            <a:endParaRPr i="1" sz="1800">
              <a:solidFill>
                <a:srgbClr val="53585F"/>
              </a:solidFill>
              <a:latin typeface="Open Sans"/>
              <a:ea typeface="Open Sans"/>
              <a:cs typeface="Open Sans"/>
              <a:sym typeface="Open Sans"/>
            </a:endParaRPr>
          </a:p>
        </p:txBody>
      </p:sp>
      <p:sp>
        <p:nvSpPr>
          <p:cNvPr id="403" name="Google Shape;403;p37"/>
          <p:cNvSpPr/>
          <p:nvPr/>
        </p:nvSpPr>
        <p:spPr>
          <a:xfrm>
            <a:off x="2383488" y="2371994"/>
            <a:ext cx="1292700" cy="63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A</a:t>
            </a:r>
            <a:endParaRPr sz="2400"/>
          </a:p>
        </p:txBody>
      </p:sp>
      <p:sp>
        <p:nvSpPr>
          <p:cNvPr id="404" name="Google Shape;404;p37"/>
          <p:cNvSpPr/>
          <p:nvPr/>
        </p:nvSpPr>
        <p:spPr>
          <a:xfrm>
            <a:off x="3961288" y="2371994"/>
            <a:ext cx="1292700" cy="631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B</a:t>
            </a:r>
            <a:endParaRPr sz="2400"/>
          </a:p>
        </p:txBody>
      </p:sp>
      <p:sp>
        <p:nvSpPr>
          <p:cNvPr id="405" name="Google Shape;405;p37"/>
          <p:cNvSpPr/>
          <p:nvPr/>
        </p:nvSpPr>
        <p:spPr>
          <a:xfrm>
            <a:off x="5539088" y="2371994"/>
            <a:ext cx="1292700" cy="631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C</a:t>
            </a:r>
            <a:endParaRPr sz="2400"/>
          </a:p>
        </p:txBody>
      </p:sp>
      <p:sp>
        <p:nvSpPr>
          <p:cNvPr id="406" name="Google Shape;406;p37"/>
          <p:cNvSpPr/>
          <p:nvPr/>
        </p:nvSpPr>
        <p:spPr>
          <a:xfrm>
            <a:off x="7116888" y="2371994"/>
            <a:ext cx="1292700" cy="631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D</a:t>
            </a:r>
            <a:endParaRPr sz="2400"/>
          </a:p>
        </p:txBody>
      </p:sp>
      <p:sp>
        <p:nvSpPr>
          <p:cNvPr id="407" name="Google Shape;407;p37"/>
          <p:cNvSpPr/>
          <p:nvPr/>
        </p:nvSpPr>
        <p:spPr>
          <a:xfrm>
            <a:off x="3961263" y="3881847"/>
            <a:ext cx="1292700" cy="631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rPr>
              <a:t>F</a:t>
            </a:r>
            <a:endParaRPr sz="2400">
              <a:solidFill>
                <a:srgbClr val="FFFFFF"/>
              </a:solidFill>
            </a:endParaRPr>
          </a:p>
        </p:txBody>
      </p:sp>
      <p:sp>
        <p:nvSpPr>
          <p:cNvPr id="408" name="Google Shape;408;p37"/>
          <p:cNvSpPr/>
          <p:nvPr/>
        </p:nvSpPr>
        <p:spPr>
          <a:xfrm>
            <a:off x="5539063" y="3881847"/>
            <a:ext cx="1292700" cy="631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C</a:t>
            </a:r>
            <a:endParaRPr sz="2400"/>
          </a:p>
        </p:txBody>
      </p:sp>
      <p:sp>
        <p:nvSpPr>
          <p:cNvPr id="409" name="Google Shape;409;p37"/>
          <p:cNvSpPr/>
          <p:nvPr/>
        </p:nvSpPr>
        <p:spPr>
          <a:xfrm>
            <a:off x="7116863" y="3881847"/>
            <a:ext cx="1292700" cy="631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rPr>
              <a:t>F</a:t>
            </a:r>
            <a:endParaRPr sz="24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8"/>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16" name="Google Shape;416;p38"/>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IFA Solution: Chunking</a:t>
            </a:r>
            <a:endParaRPr>
              <a:solidFill>
                <a:srgbClr val="666666"/>
              </a:solidFill>
            </a:endParaRPr>
          </a:p>
        </p:txBody>
      </p:sp>
      <p:sp>
        <p:nvSpPr>
          <p:cNvPr id="417" name="Google Shape;417;p38"/>
          <p:cNvSpPr txBox="1"/>
          <p:nvPr/>
        </p:nvSpPr>
        <p:spPr>
          <a:xfrm>
            <a:off x="602625" y="1228900"/>
            <a:ext cx="8010000" cy="3678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3585F"/>
              </a:buClr>
              <a:buSzPts val="1800"/>
              <a:buFont typeface="Open Sans"/>
              <a:buChar char="●"/>
            </a:pPr>
            <a:r>
              <a:rPr lang="en-US" sz="1800">
                <a:solidFill>
                  <a:srgbClr val="53585F"/>
                </a:solidFill>
                <a:latin typeface="Open Sans"/>
                <a:ea typeface="Open Sans"/>
                <a:cs typeface="Open Sans"/>
                <a:sym typeface="Open Sans"/>
              </a:rPr>
              <a:t>Related chunks need not be adjacent</a:t>
            </a:r>
            <a:endParaRPr sz="1800">
              <a:solidFill>
                <a:srgbClr val="53585F"/>
              </a:solidFill>
              <a:latin typeface="Open Sans"/>
              <a:ea typeface="Open Sans"/>
              <a:cs typeface="Open Sans"/>
              <a:sym typeface="Open Sans"/>
            </a:endParaRPr>
          </a:p>
          <a:p>
            <a:pPr indent="-317500" lvl="1" marL="914400" marR="0" rtl="0" algn="l">
              <a:lnSpc>
                <a:spcPct val="115000"/>
              </a:lnSpc>
              <a:spcBef>
                <a:spcPts val="0"/>
              </a:spcBef>
              <a:spcAft>
                <a:spcPts val="0"/>
              </a:spcAft>
              <a:buClr>
                <a:srgbClr val="53585F"/>
              </a:buClr>
              <a:buSzPts val="1400"/>
              <a:buFont typeface="Open Sans"/>
              <a:buChar char="○"/>
            </a:pPr>
            <a:r>
              <a:rPr i="1" lang="en-US">
                <a:solidFill>
                  <a:srgbClr val="53585F"/>
                </a:solidFill>
                <a:latin typeface="Open Sans"/>
                <a:ea typeface="Open Sans"/>
                <a:cs typeface="Open Sans"/>
                <a:sym typeface="Open Sans"/>
              </a:rPr>
              <a:t>e.g., a four-chunk object can use the first four open locations, no matter where they are </a:t>
            </a:r>
            <a:endParaRPr i="1">
              <a:solidFill>
                <a:srgbClr val="53585F"/>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53585F"/>
              </a:buClr>
              <a:buSzPts val="1800"/>
              <a:buFont typeface="Open Sans"/>
              <a:buChar char="●"/>
            </a:pPr>
            <a:r>
              <a:rPr lang="en-US" sz="1800">
                <a:solidFill>
                  <a:srgbClr val="53585F"/>
                </a:solidFill>
                <a:latin typeface="Open Sans"/>
                <a:ea typeface="Open Sans"/>
                <a:cs typeface="Open Sans"/>
                <a:sym typeface="Open Sans"/>
              </a:rPr>
              <a:t>Related chunks reference one another via IFA</a:t>
            </a:r>
            <a:endParaRPr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rPr b="1" i="1" lang="en-US" sz="1800">
                <a:solidFill>
                  <a:srgbClr val="53585F"/>
                </a:solidFill>
                <a:latin typeface="Open Sans"/>
                <a:ea typeface="Open Sans"/>
                <a:cs typeface="Open Sans"/>
                <a:sym typeface="Open Sans"/>
              </a:rPr>
              <a:t>Effect:</a:t>
            </a:r>
            <a:r>
              <a:rPr lang="en-US" sz="1800">
                <a:solidFill>
                  <a:srgbClr val="53585F"/>
                </a:solidFill>
                <a:latin typeface="Open Sans"/>
                <a:ea typeface="Open Sans"/>
                <a:cs typeface="Open Sans"/>
                <a:sym typeface="Open Sans"/>
              </a:rPr>
              <a:t> scanning for a value within a large data item can involve many “hidden” hops</a:t>
            </a:r>
            <a:endParaRPr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rPr b="1" i="1" lang="en-US" sz="1800">
                <a:solidFill>
                  <a:srgbClr val="53585F"/>
                </a:solidFill>
                <a:latin typeface="Open Sans"/>
                <a:ea typeface="Open Sans"/>
                <a:cs typeface="Open Sans"/>
                <a:sym typeface="Open Sans"/>
              </a:rPr>
              <a:t>Corollary: </a:t>
            </a:r>
            <a:r>
              <a:rPr lang="en-US" sz="1800">
                <a:solidFill>
                  <a:srgbClr val="53585F"/>
                </a:solidFill>
                <a:latin typeface="Open Sans"/>
                <a:ea typeface="Open Sans"/>
                <a:cs typeface="Open Sans"/>
                <a:sym typeface="Open Sans"/>
              </a:rPr>
              <a:t>it is frequently cheaper to perform multiple relationship hops rather than scan for a value within a single large object</a:t>
            </a:r>
            <a:endParaRPr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1800">
              <a:solidFill>
                <a:srgbClr val="53585F"/>
              </a:solidFill>
              <a:latin typeface="Open Sans"/>
              <a:ea typeface="Open Sans"/>
              <a:cs typeface="Open Sans"/>
              <a:sym typeface="Open Sans"/>
            </a:endParaRPr>
          </a:p>
          <a:p>
            <a:pPr indent="0" lvl="0" marL="0" rtl="0" algn="l">
              <a:lnSpc>
                <a:spcPct val="115000"/>
              </a:lnSpc>
              <a:spcBef>
                <a:spcPts val="0"/>
              </a:spcBef>
              <a:spcAft>
                <a:spcPts val="0"/>
              </a:spcAft>
              <a:buNone/>
            </a:pPr>
            <a:r>
              <a:rPr b="1" i="1" lang="en-US" sz="1800">
                <a:solidFill>
                  <a:srgbClr val="53585F"/>
                </a:solidFill>
                <a:latin typeface="Open Sans"/>
                <a:ea typeface="Open Sans"/>
                <a:cs typeface="Open Sans"/>
                <a:sym typeface="Open Sans"/>
              </a:rPr>
              <a:t>Corollary</a:t>
            </a:r>
            <a:r>
              <a:rPr i="1" lang="en-US" sz="1800">
                <a:solidFill>
                  <a:srgbClr val="53585F"/>
                </a:solidFill>
                <a:latin typeface="Open Sans"/>
                <a:ea typeface="Open Sans"/>
                <a:cs typeface="Open Sans"/>
                <a:sym typeface="Open Sans"/>
              </a:rPr>
              <a:t>: </a:t>
            </a:r>
            <a:r>
              <a:rPr lang="en-US" sz="1800">
                <a:solidFill>
                  <a:srgbClr val="53585F"/>
                </a:solidFill>
                <a:latin typeface="Open Sans"/>
                <a:ea typeface="Open Sans"/>
                <a:cs typeface="Open Sans"/>
                <a:sym typeface="Open Sans"/>
              </a:rPr>
              <a:t>in Neo4j, every object should store as little data as is feasible</a:t>
            </a:r>
            <a:endParaRPr sz="1800">
              <a:solidFill>
                <a:srgbClr val="53585F"/>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39"/>
          <p:cNvSpPr txBox="1"/>
          <p:nvPr>
            <p:ph type="title"/>
          </p:nvPr>
        </p:nvSpPr>
        <p:spPr>
          <a:xfrm>
            <a:off x="780815" y="1154250"/>
            <a:ext cx="7516500" cy="261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Summary</a:t>
            </a:r>
            <a:endParaRPr/>
          </a:p>
        </p:txBody>
      </p:sp>
      <p:sp>
        <p:nvSpPr>
          <p:cNvPr id="424" name="Google Shape;424;p39"/>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Summary</a:t>
            </a:r>
            <a:endParaRPr/>
          </a:p>
        </p:txBody>
      </p:sp>
      <p:sp>
        <p:nvSpPr>
          <p:cNvPr id="431" name="Google Shape;431;p40"/>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32" name="Google Shape;432;p40"/>
          <p:cNvSpPr txBox="1"/>
          <p:nvPr>
            <p:ph idx="1" type="body"/>
          </p:nvPr>
        </p:nvSpPr>
        <p:spPr>
          <a:xfrm>
            <a:off x="583325" y="1038825"/>
            <a:ext cx="8227500" cy="3411000"/>
          </a:xfrm>
          <a:prstGeom prst="rect">
            <a:avLst/>
          </a:prstGeom>
        </p:spPr>
        <p:txBody>
          <a:bodyPr anchorCtr="0" anchor="t" bIns="91425" lIns="91425" spcFirstLastPara="1" rIns="91425" wrap="square" tIns="91425">
            <a:noAutofit/>
          </a:bodyPr>
          <a:lstStyle/>
          <a:p>
            <a:pPr indent="-355600" lvl="0" marL="457200" rtl="0" algn="l">
              <a:spcBef>
                <a:spcPts val="500"/>
              </a:spcBef>
              <a:spcAft>
                <a:spcPts val="0"/>
              </a:spcAft>
              <a:buSzPts val="2000"/>
              <a:buChar char="•"/>
            </a:pPr>
            <a:r>
              <a:rPr lang="en-US"/>
              <a:t>RDBMS is very inefficient at traversal</a:t>
            </a:r>
            <a:endParaRPr/>
          </a:p>
          <a:p>
            <a:pPr indent="-317500" lvl="1" marL="914400" rtl="0" algn="l">
              <a:spcBef>
                <a:spcPts val="0"/>
              </a:spcBef>
              <a:spcAft>
                <a:spcPts val="0"/>
              </a:spcAft>
              <a:buSzPts val="1400"/>
              <a:buChar char="•"/>
            </a:pPr>
            <a:r>
              <a:rPr i="1" lang="en-US" sz="1400"/>
              <a:t>Foreign keys, lookup tables, and a four-step process are required</a:t>
            </a:r>
            <a:endParaRPr b="1" sz="1400"/>
          </a:p>
          <a:p>
            <a:pPr indent="-355600" lvl="0" marL="457200" rtl="0" algn="l">
              <a:spcBef>
                <a:spcPts val="0"/>
              </a:spcBef>
              <a:spcAft>
                <a:spcPts val="0"/>
              </a:spcAft>
              <a:buSzPts val="2000"/>
              <a:buChar char="•"/>
            </a:pPr>
            <a:r>
              <a:rPr lang="en-US"/>
              <a:t>Index-Free Adjacency speeds traversal by using </a:t>
            </a:r>
            <a:r>
              <a:rPr b="1" lang="en-US"/>
              <a:t>pointers </a:t>
            </a:r>
            <a:r>
              <a:rPr lang="en-US"/>
              <a:t>instead of keys and lookup tables</a:t>
            </a:r>
            <a:endParaRPr/>
          </a:p>
          <a:p>
            <a:pPr indent="0" lvl="0" marL="457200" rtl="0" algn="l">
              <a:spcBef>
                <a:spcPts val="500"/>
              </a:spcBef>
              <a:spcAft>
                <a:spcPts val="0"/>
              </a:spcAft>
              <a:buNone/>
            </a:pPr>
            <a:r>
              <a:t/>
            </a:r>
            <a:endParaRPr/>
          </a:p>
          <a:p>
            <a:pPr indent="-355600" lvl="0" marL="457200" rtl="0" algn="l">
              <a:spcBef>
                <a:spcPts val="500"/>
              </a:spcBef>
              <a:spcAft>
                <a:spcPts val="0"/>
              </a:spcAft>
              <a:buSzPts val="2000"/>
              <a:buChar char="•"/>
            </a:pPr>
            <a:r>
              <a:rPr lang="en-US"/>
              <a:t>Neo4j uses </a:t>
            </a:r>
            <a:r>
              <a:rPr b="1" lang="en-US"/>
              <a:t>chunking </a:t>
            </a:r>
            <a:r>
              <a:rPr lang="en-US"/>
              <a:t>to store data maximally efficiently</a:t>
            </a:r>
            <a:endParaRPr/>
          </a:p>
          <a:p>
            <a:pPr indent="-317500" lvl="1" marL="914400" rtl="0" algn="l">
              <a:spcBef>
                <a:spcPts val="0"/>
              </a:spcBef>
              <a:spcAft>
                <a:spcPts val="0"/>
              </a:spcAft>
              <a:buSzPts val="1400"/>
              <a:buChar char="•"/>
            </a:pPr>
            <a:r>
              <a:rPr i="1" lang="en-US" sz="1400"/>
              <a:t>Because of this, all objects should store as little data as feasible</a:t>
            </a:r>
            <a:endParaRPr i="1"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1"/>
          <p:cNvSpPr txBox="1"/>
          <p:nvPr>
            <p:ph type="title"/>
          </p:nvPr>
        </p:nvSpPr>
        <p:spPr>
          <a:xfrm>
            <a:off x="611489" y="1615214"/>
            <a:ext cx="7516500" cy="76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Font typeface="Open Sans ExtraBold"/>
              <a:buNone/>
            </a:pPr>
            <a:r>
              <a:rPr lang="en-US"/>
              <a:t>Introduction to </a:t>
            </a:r>
            <a:endParaRPr/>
          </a:p>
          <a:p>
            <a:pPr indent="0" lvl="0" marL="0" marR="0" rtl="0" algn="l">
              <a:spcBef>
                <a:spcPts val="0"/>
              </a:spcBef>
              <a:spcAft>
                <a:spcPts val="0"/>
              </a:spcAft>
              <a:buClr>
                <a:schemeClr val="lt1"/>
              </a:buClr>
              <a:buFont typeface="Open Sans ExtraBold"/>
              <a:buNone/>
            </a:pPr>
            <a:r>
              <a:rPr lang="en-US"/>
              <a:t>Neo4j</a:t>
            </a:r>
            <a:endParaRPr b="1" i="1" sz="4000" u="none" cap="none" strike="noStrike">
              <a:solidFill>
                <a:srgbClr val="2092E7"/>
              </a:solidFill>
              <a:latin typeface="Open Sans ExtraBold"/>
              <a:ea typeface="Open Sans ExtraBold"/>
              <a:cs typeface="Open Sans ExtraBold"/>
              <a:sym typeface="Open Sans ExtraBold"/>
            </a:endParaRPr>
          </a:p>
        </p:txBody>
      </p:sp>
      <p:sp>
        <p:nvSpPr>
          <p:cNvPr id="439" name="Google Shape;439;p41"/>
          <p:cNvSpPr txBox="1"/>
          <p:nvPr/>
        </p:nvSpPr>
        <p:spPr>
          <a:xfrm>
            <a:off x="134200" y="4701025"/>
            <a:ext cx="6606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2"/>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46" name="Google Shape;446;p42"/>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Overview</a:t>
            </a:r>
            <a:endParaRPr>
              <a:solidFill>
                <a:srgbClr val="666666"/>
              </a:solidFill>
            </a:endParaRPr>
          </a:p>
        </p:txBody>
      </p:sp>
      <p:sp>
        <p:nvSpPr>
          <p:cNvPr id="447" name="Google Shape;447;p42"/>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At the end of this module, you should be able to:</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US" sz="1800">
                <a:solidFill>
                  <a:srgbClr val="595959"/>
                </a:solidFill>
              </a:rPr>
              <a:t>Describe the components and benefits of the Neo4j Graph Platform.</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3"/>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54" name="Google Shape;454;p43"/>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Neo4j Graph Platform</a:t>
            </a:r>
            <a:endParaRPr>
              <a:solidFill>
                <a:srgbClr val="666666"/>
              </a:solidFill>
            </a:endParaRPr>
          </a:p>
        </p:txBody>
      </p:sp>
      <p:sp>
        <p:nvSpPr>
          <p:cNvPr id="455" name="Google Shape;455;p43"/>
          <p:cNvSpPr txBox="1"/>
          <p:nvPr/>
        </p:nvSpPr>
        <p:spPr>
          <a:xfrm>
            <a:off x="362225" y="1243425"/>
            <a:ext cx="8520600" cy="119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The Neo4j Graph Platform includes components that enable you to develop your graph-enabled application. To better understand the Neo4j Graph Platform, you will learn about these components and the benefits they provide.</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The heart of the Neo4j Graph Platform is the Neo4j Database.</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0"/>
              </a:spcAft>
              <a:buNone/>
            </a:pPr>
            <a:r>
              <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pic>
        <p:nvPicPr>
          <p:cNvPr id="456" name="Google Shape;456;p43"/>
          <p:cNvPicPr preferRelativeResize="0"/>
          <p:nvPr/>
        </p:nvPicPr>
        <p:blipFill>
          <a:blip r:embed="rId3">
            <a:alphaModFix/>
          </a:blip>
          <a:stretch>
            <a:fillRect/>
          </a:stretch>
        </p:blipFill>
        <p:spPr>
          <a:xfrm>
            <a:off x="3771266" y="3441050"/>
            <a:ext cx="2209800" cy="1314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4"/>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63" name="Google Shape;463;p44"/>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Neo4j Database: Index-free adjacency</a:t>
            </a:r>
            <a:endParaRPr/>
          </a:p>
        </p:txBody>
      </p:sp>
      <p:pic>
        <p:nvPicPr>
          <p:cNvPr id="464" name="Google Shape;464;p44"/>
          <p:cNvPicPr preferRelativeResize="0"/>
          <p:nvPr/>
        </p:nvPicPr>
        <p:blipFill>
          <a:blip r:embed="rId3">
            <a:alphaModFix/>
          </a:blip>
          <a:stretch>
            <a:fillRect/>
          </a:stretch>
        </p:blipFill>
        <p:spPr>
          <a:xfrm>
            <a:off x="2470298" y="2041249"/>
            <a:ext cx="4684849" cy="2610350"/>
          </a:xfrm>
          <a:prstGeom prst="rect">
            <a:avLst/>
          </a:prstGeom>
          <a:noFill/>
          <a:ln>
            <a:noFill/>
          </a:ln>
        </p:spPr>
      </p:pic>
      <p:sp>
        <p:nvSpPr>
          <p:cNvPr id="465" name="Google Shape;465;p44"/>
          <p:cNvSpPr txBox="1"/>
          <p:nvPr>
            <p:ph idx="1" type="body"/>
          </p:nvPr>
        </p:nvSpPr>
        <p:spPr>
          <a:xfrm>
            <a:off x="583323" y="1038816"/>
            <a:ext cx="8182800" cy="34110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Nod</a:t>
            </a:r>
            <a:r>
              <a:rPr lang="en-US">
                <a:solidFill>
                  <a:srgbClr val="666666"/>
                </a:solidFill>
              </a:rPr>
              <a:t>es a</a:t>
            </a:r>
            <a:r>
              <a:rPr lang="en-US"/>
              <a:t>nd relationships are stored on disk as a graph for fast navigational access using pointers.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5"/>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72" name="Google Shape;472;p45"/>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Neo4j Database: ACID</a:t>
            </a:r>
            <a:endParaRPr>
              <a:solidFill>
                <a:srgbClr val="666666"/>
              </a:solidFill>
            </a:endParaRPr>
          </a:p>
        </p:txBody>
      </p:sp>
      <p:sp>
        <p:nvSpPr>
          <p:cNvPr id="473" name="Google Shape;473;p45"/>
          <p:cNvSpPr txBox="1"/>
          <p:nvPr>
            <p:ph idx="1" type="body"/>
          </p:nvPr>
        </p:nvSpPr>
        <p:spPr>
          <a:xfrm>
            <a:off x="522698" y="968091"/>
            <a:ext cx="8182800" cy="34110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solidFill>
                  <a:srgbClr val="666666"/>
                </a:solidFill>
              </a:rPr>
              <a:t>Transactional consistency - all updates either succeed or fail.</a:t>
            </a:r>
            <a:endParaRPr>
              <a:solidFill>
                <a:srgbClr val="666666"/>
              </a:solidFill>
            </a:endParaRPr>
          </a:p>
        </p:txBody>
      </p:sp>
      <p:pic>
        <p:nvPicPr>
          <p:cNvPr id="474" name="Google Shape;474;p45"/>
          <p:cNvPicPr preferRelativeResize="0"/>
          <p:nvPr/>
        </p:nvPicPr>
        <p:blipFill>
          <a:blip r:embed="rId3">
            <a:alphaModFix/>
          </a:blip>
          <a:stretch>
            <a:fillRect/>
          </a:stretch>
        </p:blipFill>
        <p:spPr>
          <a:xfrm>
            <a:off x="824625" y="1860950"/>
            <a:ext cx="7941499" cy="290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idx="12" type="sldNum"/>
          </p:nvPr>
        </p:nvSpPr>
        <p:spPr>
          <a:xfrm>
            <a:off x="98016" y="43107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30" name="Google Shape;130;p19"/>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What is a Graph?</a:t>
            </a:r>
            <a:endParaRPr>
              <a:solidFill>
                <a:srgbClr val="666666"/>
              </a:solidFill>
            </a:endParaRPr>
          </a:p>
        </p:txBody>
      </p:sp>
      <p:sp>
        <p:nvSpPr>
          <p:cNvPr id="131" name="Google Shape;131;p19"/>
          <p:cNvSpPr txBox="1"/>
          <p:nvPr/>
        </p:nvSpPr>
        <p:spPr>
          <a:xfrm>
            <a:off x="602625" y="1228900"/>
            <a:ext cx="8223300" cy="83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3585F"/>
                </a:solidFill>
                <a:latin typeface="Open Sans"/>
                <a:ea typeface="Open Sans"/>
                <a:cs typeface="Open Sans"/>
                <a:sym typeface="Open Sans"/>
              </a:rPr>
              <a:t>A </a:t>
            </a:r>
            <a:r>
              <a:rPr b="1" lang="en-US" sz="1800">
                <a:solidFill>
                  <a:srgbClr val="53585F"/>
                </a:solidFill>
                <a:latin typeface="Open Sans"/>
                <a:ea typeface="Open Sans"/>
                <a:cs typeface="Open Sans"/>
                <a:sym typeface="Open Sans"/>
              </a:rPr>
              <a:t>graph </a:t>
            </a:r>
            <a:r>
              <a:rPr lang="en-US" sz="1800">
                <a:solidFill>
                  <a:srgbClr val="53585F"/>
                </a:solidFill>
                <a:latin typeface="Open Sans"/>
                <a:ea typeface="Open Sans"/>
                <a:cs typeface="Open Sans"/>
                <a:sym typeface="Open Sans"/>
              </a:rPr>
              <a:t>is set of discrete objects, each of which has some set of relationships with the other objects</a:t>
            </a:r>
            <a:endParaRPr sz="1800">
              <a:solidFill>
                <a:srgbClr val="53585F"/>
              </a:solidFill>
              <a:latin typeface="Open Sans"/>
              <a:ea typeface="Open Sans"/>
              <a:cs typeface="Open Sans"/>
              <a:sym typeface="Open Sans"/>
            </a:endParaRPr>
          </a:p>
        </p:txBody>
      </p:sp>
      <p:pic>
        <p:nvPicPr>
          <p:cNvPr id="132" name="Google Shape;132;p19"/>
          <p:cNvPicPr preferRelativeResize="0"/>
          <p:nvPr/>
        </p:nvPicPr>
        <p:blipFill>
          <a:blip r:embed="rId3">
            <a:alphaModFix/>
          </a:blip>
          <a:stretch>
            <a:fillRect/>
          </a:stretch>
        </p:blipFill>
        <p:spPr>
          <a:xfrm>
            <a:off x="602625" y="2126950"/>
            <a:ext cx="2239259" cy="1764700"/>
          </a:xfrm>
          <a:prstGeom prst="rect">
            <a:avLst/>
          </a:prstGeom>
          <a:noFill/>
          <a:ln>
            <a:noFill/>
          </a:ln>
        </p:spPr>
      </p:pic>
      <p:pic>
        <p:nvPicPr>
          <p:cNvPr id="133" name="Google Shape;133;p19"/>
          <p:cNvPicPr preferRelativeResize="0"/>
          <p:nvPr/>
        </p:nvPicPr>
        <p:blipFill>
          <a:blip r:embed="rId4">
            <a:alphaModFix/>
          </a:blip>
          <a:stretch>
            <a:fillRect/>
          </a:stretch>
        </p:blipFill>
        <p:spPr>
          <a:xfrm>
            <a:off x="6406749" y="2126950"/>
            <a:ext cx="2205876" cy="1764701"/>
          </a:xfrm>
          <a:prstGeom prst="rect">
            <a:avLst/>
          </a:prstGeom>
          <a:noFill/>
          <a:ln>
            <a:noFill/>
          </a:ln>
        </p:spPr>
      </p:pic>
      <p:pic>
        <p:nvPicPr>
          <p:cNvPr id="134" name="Google Shape;134;p19"/>
          <p:cNvPicPr preferRelativeResize="0"/>
          <p:nvPr/>
        </p:nvPicPr>
        <p:blipFill>
          <a:blip r:embed="rId5">
            <a:alphaModFix/>
          </a:blip>
          <a:stretch>
            <a:fillRect/>
          </a:stretch>
        </p:blipFill>
        <p:spPr>
          <a:xfrm>
            <a:off x="3631628" y="2164865"/>
            <a:ext cx="2111060" cy="1688859"/>
          </a:xfrm>
          <a:prstGeom prst="rect">
            <a:avLst/>
          </a:prstGeom>
          <a:noFill/>
          <a:ln>
            <a:noFill/>
          </a:ln>
        </p:spPr>
      </p:pic>
      <p:sp>
        <p:nvSpPr>
          <p:cNvPr id="135" name="Google Shape;135;p19"/>
          <p:cNvSpPr txBox="1"/>
          <p:nvPr/>
        </p:nvSpPr>
        <p:spPr>
          <a:xfrm>
            <a:off x="531525" y="4179300"/>
            <a:ext cx="8223300" cy="31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a:solidFill>
                  <a:srgbClr val="53585F"/>
                </a:solidFill>
                <a:latin typeface="Open Sans"/>
                <a:ea typeface="Open Sans"/>
                <a:cs typeface="Open Sans"/>
                <a:sym typeface="Open Sans"/>
              </a:rPr>
              <a:t>Seven Bridges of Konigsberg problem.  Leonhard Euler,  1735</a:t>
            </a:r>
            <a:endParaRPr i="1">
              <a:solidFill>
                <a:srgbClr val="53585F"/>
              </a:solidFill>
              <a:latin typeface="Open Sans"/>
              <a:ea typeface="Open Sans"/>
              <a:cs typeface="Open Sans"/>
              <a:sym typeface="Open Sans"/>
            </a:endParaRPr>
          </a:p>
        </p:txBody>
      </p:sp>
      <p:cxnSp>
        <p:nvCxnSpPr>
          <p:cNvPr id="136" name="Google Shape;136;p19"/>
          <p:cNvCxnSpPr>
            <a:endCxn id="134" idx="1"/>
          </p:cNvCxnSpPr>
          <p:nvPr/>
        </p:nvCxnSpPr>
        <p:spPr>
          <a:xfrm>
            <a:off x="2887328" y="3009294"/>
            <a:ext cx="744300" cy="0"/>
          </a:xfrm>
          <a:prstGeom prst="straightConnector1">
            <a:avLst/>
          </a:prstGeom>
          <a:noFill/>
          <a:ln cap="flat" cmpd="sng" w="19050">
            <a:solidFill>
              <a:srgbClr val="000000"/>
            </a:solidFill>
            <a:prstDash val="solid"/>
            <a:round/>
            <a:headEnd len="med" w="med" type="none"/>
            <a:tailEnd len="med" w="med" type="stealth"/>
          </a:ln>
        </p:spPr>
      </p:cxnSp>
      <p:cxnSp>
        <p:nvCxnSpPr>
          <p:cNvPr id="137" name="Google Shape;137;p19"/>
          <p:cNvCxnSpPr>
            <a:stCxn id="134" idx="3"/>
            <a:endCxn id="133" idx="1"/>
          </p:cNvCxnSpPr>
          <p:nvPr/>
        </p:nvCxnSpPr>
        <p:spPr>
          <a:xfrm>
            <a:off x="5742688" y="3009294"/>
            <a:ext cx="664200" cy="0"/>
          </a:xfrm>
          <a:prstGeom prst="straightConnector1">
            <a:avLst/>
          </a:prstGeom>
          <a:noFill/>
          <a:ln cap="flat" cmpd="sng" w="19050">
            <a:solidFill>
              <a:srgbClr val="000000"/>
            </a:solidFill>
            <a:prstDash val="solid"/>
            <a:round/>
            <a:headEnd len="med" w="med" type="none"/>
            <a:tailEnd len="med" w="med" type="stealth"/>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6"/>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81" name="Google Shape;481;p46"/>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Clusters</a:t>
            </a:r>
            <a:endParaRPr/>
          </a:p>
        </p:txBody>
      </p:sp>
      <p:sp>
        <p:nvSpPr>
          <p:cNvPr id="482" name="Google Shape;482;p46"/>
          <p:cNvSpPr txBox="1"/>
          <p:nvPr>
            <p:ph idx="1" type="body"/>
          </p:nvPr>
        </p:nvSpPr>
        <p:spPr>
          <a:xfrm>
            <a:off x="219548" y="1091304"/>
            <a:ext cx="8182800" cy="34110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ACID across locations.</a:t>
            </a:r>
            <a:endParaRPr/>
          </a:p>
        </p:txBody>
      </p:sp>
      <p:pic>
        <p:nvPicPr>
          <p:cNvPr id="483" name="Google Shape;483;p46"/>
          <p:cNvPicPr preferRelativeResize="0"/>
          <p:nvPr/>
        </p:nvPicPr>
        <p:blipFill>
          <a:blip r:embed="rId3">
            <a:alphaModFix/>
          </a:blip>
          <a:stretch>
            <a:fillRect/>
          </a:stretch>
        </p:blipFill>
        <p:spPr>
          <a:xfrm>
            <a:off x="2959550" y="914975"/>
            <a:ext cx="5761150" cy="3763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47"/>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90" name="Google Shape;490;p47"/>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Graph engine</a:t>
            </a:r>
            <a:endParaRPr/>
          </a:p>
        </p:txBody>
      </p:sp>
      <p:pic>
        <p:nvPicPr>
          <p:cNvPr id="491" name="Google Shape;491;p47"/>
          <p:cNvPicPr preferRelativeResize="0"/>
          <p:nvPr/>
        </p:nvPicPr>
        <p:blipFill>
          <a:blip r:embed="rId3">
            <a:alphaModFix/>
          </a:blip>
          <a:stretch>
            <a:fillRect/>
          </a:stretch>
        </p:blipFill>
        <p:spPr>
          <a:xfrm>
            <a:off x="6060958" y="1234424"/>
            <a:ext cx="2476500" cy="2209800"/>
          </a:xfrm>
          <a:prstGeom prst="rect">
            <a:avLst/>
          </a:prstGeom>
          <a:noFill/>
          <a:ln>
            <a:noFill/>
          </a:ln>
        </p:spPr>
      </p:pic>
      <p:sp>
        <p:nvSpPr>
          <p:cNvPr id="492" name="Google Shape;492;p47"/>
          <p:cNvSpPr txBox="1"/>
          <p:nvPr>
            <p:ph idx="1" type="body"/>
          </p:nvPr>
        </p:nvSpPr>
        <p:spPr>
          <a:xfrm>
            <a:off x="480599" y="1109550"/>
            <a:ext cx="4662900" cy="3411000"/>
          </a:xfrm>
          <a:prstGeom prst="rect">
            <a:avLst/>
          </a:prstGeom>
        </p:spPr>
        <p:txBody>
          <a:bodyPr anchorCtr="0" anchor="t" bIns="91425" lIns="91425" spcFirstLastPara="1" rIns="91425" wrap="square" tIns="91425">
            <a:noAutofit/>
          </a:bodyPr>
          <a:lstStyle/>
          <a:p>
            <a:pPr indent="-355600" lvl="0" marL="457200" rtl="0" algn="l">
              <a:spcBef>
                <a:spcPts val="500"/>
              </a:spcBef>
              <a:spcAft>
                <a:spcPts val="0"/>
              </a:spcAft>
              <a:buSzPts val="2000"/>
              <a:buChar char="•"/>
            </a:pPr>
            <a:r>
              <a:rPr lang="en-US"/>
              <a:t>Interpret Cypher statements</a:t>
            </a:r>
            <a:endParaRPr/>
          </a:p>
          <a:p>
            <a:pPr indent="-355600" lvl="0" marL="457200" rtl="0" algn="l">
              <a:spcBef>
                <a:spcPts val="0"/>
              </a:spcBef>
              <a:spcAft>
                <a:spcPts val="0"/>
              </a:spcAft>
              <a:buSzPts val="2000"/>
              <a:buChar char="•"/>
            </a:pPr>
            <a:r>
              <a:rPr lang="en-US"/>
              <a:t>Store and retrieve data</a:t>
            </a:r>
            <a:endParaRPr/>
          </a:p>
          <a:p>
            <a:pPr indent="-355600" lvl="0" marL="457200" rtl="0" algn="l">
              <a:spcBef>
                <a:spcPts val="0"/>
              </a:spcBef>
              <a:spcAft>
                <a:spcPts val="0"/>
              </a:spcAft>
              <a:buSzPts val="2000"/>
              <a:buChar char="•"/>
            </a:pPr>
            <a:r>
              <a:rPr lang="en-US"/>
              <a:t>Kernel-level access to filesystem</a:t>
            </a:r>
            <a:endParaRPr/>
          </a:p>
          <a:p>
            <a:pPr indent="-355600" lvl="0" marL="457200" rtl="0" algn="l">
              <a:spcBef>
                <a:spcPts val="0"/>
              </a:spcBef>
              <a:spcAft>
                <a:spcPts val="0"/>
              </a:spcAft>
              <a:buSzPts val="2000"/>
              <a:buChar char="•"/>
            </a:pPr>
            <a:r>
              <a:rPr lang="en-US"/>
              <a:t>Scalable</a:t>
            </a:r>
            <a:endParaRPr/>
          </a:p>
          <a:p>
            <a:pPr indent="-355600" lvl="0" marL="457200" rtl="0" algn="l">
              <a:spcBef>
                <a:spcPts val="0"/>
              </a:spcBef>
              <a:spcAft>
                <a:spcPts val="0"/>
              </a:spcAft>
              <a:buSzPts val="2000"/>
              <a:buChar char="•"/>
            </a:pPr>
            <a:r>
              <a:rPr lang="en-US"/>
              <a:t>Performant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48"/>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99" name="Google Shape;499;p48"/>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Language and driver support</a:t>
            </a:r>
            <a:endParaRPr/>
          </a:p>
        </p:txBody>
      </p:sp>
      <p:sp>
        <p:nvSpPr>
          <p:cNvPr id="500" name="Google Shape;500;p48"/>
          <p:cNvSpPr txBox="1"/>
          <p:nvPr>
            <p:ph idx="1" type="body"/>
          </p:nvPr>
        </p:nvSpPr>
        <p:spPr>
          <a:xfrm>
            <a:off x="460375" y="1089350"/>
            <a:ext cx="8229900" cy="3411000"/>
          </a:xfrm>
          <a:prstGeom prst="rect">
            <a:avLst/>
          </a:prstGeom>
        </p:spPr>
        <p:txBody>
          <a:bodyPr anchorCtr="0" anchor="t" bIns="91425" lIns="91425" spcFirstLastPara="1" rIns="91425" wrap="square" tIns="91425">
            <a:noAutofit/>
          </a:bodyPr>
          <a:lstStyle/>
          <a:p>
            <a:pPr indent="-355600" lvl="0" marL="457200" rtl="0" algn="l">
              <a:spcBef>
                <a:spcPts val="500"/>
              </a:spcBef>
              <a:spcAft>
                <a:spcPts val="0"/>
              </a:spcAft>
              <a:buSzPts val="2000"/>
              <a:buChar char="•"/>
            </a:pPr>
            <a:r>
              <a:rPr lang="en-US"/>
              <a:t>Cypher to access the database</a:t>
            </a:r>
            <a:endParaRPr/>
          </a:p>
          <a:p>
            <a:pPr indent="-355600" lvl="0" marL="457200" rtl="0" algn="l">
              <a:spcBef>
                <a:spcPts val="0"/>
              </a:spcBef>
              <a:spcAft>
                <a:spcPts val="0"/>
              </a:spcAft>
              <a:buSzPts val="2000"/>
              <a:buChar char="•"/>
            </a:pPr>
            <a:r>
              <a:rPr lang="en-US"/>
              <a:t>Open source Cypher</a:t>
            </a:r>
            <a:endParaRPr/>
          </a:p>
          <a:p>
            <a:pPr indent="-355600" lvl="0" marL="457200" rtl="0" algn="l">
              <a:spcBef>
                <a:spcPts val="0"/>
              </a:spcBef>
              <a:spcAft>
                <a:spcPts val="0"/>
              </a:spcAft>
              <a:buSzPts val="2000"/>
              <a:buChar char="•"/>
            </a:pPr>
            <a:r>
              <a:rPr lang="en-US"/>
              <a:t>You can write server-side extensions to access the database</a:t>
            </a:r>
            <a:endParaRPr/>
          </a:p>
          <a:p>
            <a:pPr indent="-355600" lvl="0" marL="457200" rtl="0" algn="l">
              <a:spcBef>
                <a:spcPts val="0"/>
              </a:spcBef>
              <a:spcAft>
                <a:spcPts val="0"/>
              </a:spcAft>
              <a:buSzPts val="2000"/>
              <a:buChar char="•"/>
            </a:pPr>
            <a:r>
              <a:rPr lang="en-US"/>
              <a:t>Out-of-the-box drivers to access the database via </a:t>
            </a:r>
            <a:r>
              <a:rPr b="1" lang="en-US"/>
              <a:t>bolt</a:t>
            </a:r>
            <a:r>
              <a:rPr lang="en-US"/>
              <a:t> protocol:</a:t>
            </a:r>
            <a:endParaRPr/>
          </a:p>
          <a:p>
            <a:pPr indent="-355600" lvl="1" marL="914400" rtl="0" algn="l">
              <a:spcBef>
                <a:spcPts val="0"/>
              </a:spcBef>
              <a:spcAft>
                <a:spcPts val="0"/>
              </a:spcAft>
              <a:buSzPts val="2000"/>
              <a:buChar char="•"/>
            </a:pPr>
            <a:r>
              <a:rPr lang="en-US"/>
              <a:t>Java</a:t>
            </a:r>
            <a:endParaRPr/>
          </a:p>
          <a:p>
            <a:pPr indent="-355600" lvl="1" marL="914400" rtl="0" algn="l">
              <a:spcBef>
                <a:spcPts val="0"/>
              </a:spcBef>
              <a:spcAft>
                <a:spcPts val="0"/>
              </a:spcAft>
              <a:buSzPts val="2000"/>
              <a:buChar char="•"/>
            </a:pPr>
            <a:r>
              <a:rPr lang="en-US"/>
              <a:t>JavaScript</a:t>
            </a:r>
            <a:endParaRPr/>
          </a:p>
          <a:p>
            <a:pPr indent="-355600" lvl="1" marL="914400" rtl="0" algn="l">
              <a:spcBef>
                <a:spcPts val="0"/>
              </a:spcBef>
              <a:spcAft>
                <a:spcPts val="0"/>
              </a:spcAft>
              <a:buSzPts val="2000"/>
              <a:buChar char="•"/>
            </a:pPr>
            <a:r>
              <a:rPr lang="en-US"/>
              <a:t>Python</a:t>
            </a:r>
            <a:endParaRPr/>
          </a:p>
          <a:p>
            <a:pPr indent="-355600" lvl="1" marL="914400" rtl="0" algn="l">
              <a:spcBef>
                <a:spcPts val="0"/>
              </a:spcBef>
              <a:spcAft>
                <a:spcPts val="0"/>
              </a:spcAft>
              <a:buSzPts val="2000"/>
              <a:buChar char="•"/>
            </a:pPr>
            <a:r>
              <a:rPr lang="en-US"/>
              <a:t>C#</a:t>
            </a:r>
            <a:endParaRPr/>
          </a:p>
          <a:p>
            <a:pPr indent="-355600" lvl="1" marL="914400" rtl="0" algn="l">
              <a:spcBef>
                <a:spcPts val="0"/>
              </a:spcBef>
              <a:spcAft>
                <a:spcPts val="0"/>
              </a:spcAft>
              <a:buSzPts val="2000"/>
              <a:buChar char="•"/>
            </a:pPr>
            <a:r>
              <a:rPr lang="en-US"/>
              <a:t>Go</a:t>
            </a:r>
            <a:endParaRPr/>
          </a:p>
          <a:p>
            <a:pPr indent="-355600" lvl="0" marL="457200" rtl="0" algn="l">
              <a:spcBef>
                <a:spcPts val="0"/>
              </a:spcBef>
              <a:spcAft>
                <a:spcPts val="0"/>
              </a:spcAft>
              <a:buSzPts val="2000"/>
              <a:buChar char="•"/>
            </a:pPr>
            <a:r>
              <a:rPr lang="en-US"/>
              <a:t>Neo4j community contributions for other languages</a:t>
            </a:r>
            <a:endParaRPr/>
          </a:p>
          <a:p>
            <a:pPr indent="0" lvl="0" marL="914400" marR="0" rtl="0" algn="l">
              <a:lnSpc>
                <a:spcPct val="110000"/>
              </a:lnSpc>
              <a:spcBef>
                <a:spcPts val="5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49"/>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07" name="Google Shape;507;p49"/>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Libraries</a:t>
            </a:r>
            <a:endParaRPr/>
          </a:p>
        </p:txBody>
      </p:sp>
      <p:sp>
        <p:nvSpPr>
          <p:cNvPr id="508" name="Google Shape;508;p49"/>
          <p:cNvSpPr txBox="1"/>
          <p:nvPr>
            <p:ph idx="1" type="body"/>
          </p:nvPr>
        </p:nvSpPr>
        <p:spPr>
          <a:xfrm>
            <a:off x="480600" y="1109550"/>
            <a:ext cx="3723000" cy="34110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Out-of-the-box:</a:t>
            </a:r>
            <a:endParaRPr/>
          </a:p>
          <a:p>
            <a:pPr indent="-355600" lvl="0" marL="457200" rtl="0" algn="l">
              <a:spcBef>
                <a:spcPts val="500"/>
              </a:spcBef>
              <a:spcAft>
                <a:spcPts val="0"/>
              </a:spcAft>
              <a:buSzPts val="2000"/>
              <a:buChar char="•"/>
            </a:pPr>
            <a:r>
              <a:rPr lang="en-US"/>
              <a:t>Awesome Procedures on Cypher (APOC)</a:t>
            </a:r>
            <a:endParaRPr/>
          </a:p>
          <a:p>
            <a:pPr indent="-355600" lvl="0" marL="457200" rtl="0" algn="l">
              <a:spcBef>
                <a:spcPts val="0"/>
              </a:spcBef>
              <a:spcAft>
                <a:spcPts val="0"/>
              </a:spcAft>
              <a:buSzPts val="2000"/>
              <a:buChar char="•"/>
            </a:pPr>
            <a:r>
              <a:rPr lang="en-US"/>
              <a:t>Graph Algorithms</a:t>
            </a:r>
            <a:endParaRPr/>
          </a:p>
          <a:p>
            <a:pPr indent="-355600" lvl="0" marL="457200" rtl="0" algn="l">
              <a:spcBef>
                <a:spcPts val="0"/>
              </a:spcBef>
              <a:spcAft>
                <a:spcPts val="0"/>
              </a:spcAft>
              <a:buSzPts val="2000"/>
              <a:buChar char="•"/>
            </a:pPr>
            <a:r>
              <a:rPr lang="en-US"/>
              <a:t>GraphQL</a:t>
            </a:r>
            <a:endParaRPr/>
          </a:p>
          <a:p>
            <a:pPr indent="0" lvl="0" marL="457200" rtl="0" algn="l">
              <a:spcBef>
                <a:spcPts val="500"/>
              </a:spcBef>
              <a:spcAft>
                <a:spcPts val="0"/>
              </a:spcAft>
              <a:buNone/>
            </a:pPr>
            <a:r>
              <a:t/>
            </a:r>
            <a:endParaRPr/>
          </a:p>
          <a:p>
            <a:pPr indent="0" lvl="0" marL="0" rtl="0" algn="l">
              <a:spcBef>
                <a:spcPts val="500"/>
              </a:spcBef>
              <a:spcAft>
                <a:spcPts val="0"/>
              </a:spcAft>
              <a:buNone/>
            </a:pPr>
            <a:r>
              <a:rPr lang="en-US"/>
              <a:t>Neo4j community has contributed many specialized libraries also.</a:t>
            </a:r>
            <a:endParaRPr/>
          </a:p>
        </p:txBody>
      </p:sp>
      <p:pic>
        <p:nvPicPr>
          <p:cNvPr id="509" name="Google Shape;509;p49"/>
          <p:cNvPicPr preferRelativeResize="0"/>
          <p:nvPr/>
        </p:nvPicPr>
        <p:blipFill>
          <a:blip r:embed="rId3">
            <a:alphaModFix/>
          </a:blip>
          <a:stretch>
            <a:fillRect/>
          </a:stretch>
        </p:blipFill>
        <p:spPr>
          <a:xfrm>
            <a:off x="4328700" y="1191225"/>
            <a:ext cx="4662897" cy="230539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0"/>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16" name="Google Shape;516;p50"/>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Tools</a:t>
            </a:r>
            <a:endParaRPr/>
          </a:p>
        </p:txBody>
      </p:sp>
      <p:sp>
        <p:nvSpPr>
          <p:cNvPr id="517" name="Google Shape;517;p50"/>
          <p:cNvSpPr txBox="1"/>
          <p:nvPr>
            <p:ph idx="1" type="body"/>
          </p:nvPr>
        </p:nvSpPr>
        <p:spPr>
          <a:xfrm>
            <a:off x="521000" y="1196375"/>
            <a:ext cx="2975400" cy="3411000"/>
          </a:xfrm>
          <a:prstGeom prst="rect">
            <a:avLst/>
          </a:prstGeom>
        </p:spPr>
        <p:txBody>
          <a:bodyPr anchorCtr="0" anchor="t" bIns="91425" lIns="91425" spcFirstLastPara="1" rIns="91425" wrap="square" tIns="91425">
            <a:noAutofit/>
          </a:bodyPr>
          <a:lstStyle/>
          <a:p>
            <a:pPr indent="-355600" lvl="0" marL="457200" rtl="0" algn="l">
              <a:spcBef>
                <a:spcPts val="500"/>
              </a:spcBef>
              <a:spcAft>
                <a:spcPts val="0"/>
              </a:spcAft>
              <a:buSzPts val="2000"/>
              <a:buChar char="•"/>
            </a:pPr>
            <a:r>
              <a:rPr lang="en-US"/>
              <a:t>Neo4j Desktop</a:t>
            </a:r>
            <a:endParaRPr/>
          </a:p>
          <a:p>
            <a:pPr indent="-355600" lvl="0" marL="457200" rtl="0" algn="l">
              <a:spcBef>
                <a:spcPts val="0"/>
              </a:spcBef>
              <a:spcAft>
                <a:spcPts val="0"/>
              </a:spcAft>
              <a:buSzPts val="2000"/>
              <a:buChar char="•"/>
            </a:pPr>
            <a:r>
              <a:rPr lang="en-US"/>
              <a:t>Neo4j Browser</a:t>
            </a:r>
            <a:endParaRPr/>
          </a:p>
          <a:p>
            <a:pPr indent="-355600" lvl="0" marL="457200" rtl="0" algn="l">
              <a:spcBef>
                <a:spcPts val="0"/>
              </a:spcBef>
              <a:spcAft>
                <a:spcPts val="0"/>
              </a:spcAft>
              <a:buSzPts val="2000"/>
              <a:buChar char="•"/>
            </a:pPr>
            <a:r>
              <a:rPr lang="en-US"/>
              <a:t>Neo4j Bloom</a:t>
            </a:r>
            <a:endParaRPr/>
          </a:p>
          <a:p>
            <a:pPr indent="-355600" lvl="0" marL="457200" rtl="0" algn="l">
              <a:spcBef>
                <a:spcPts val="0"/>
              </a:spcBef>
              <a:spcAft>
                <a:spcPts val="0"/>
              </a:spcAft>
              <a:buSzPts val="2000"/>
              <a:buChar char="•"/>
            </a:pPr>
            <a:r>
              <a:rPr lang="en-US"/>
              <a:t>Neo4j ETL Tool</a:t>
            </a:r>
            <a:endParaRPr/>
          </a:p>
          <a:p>
            <a:pPr indent="0" lvl="0" marL="457200" rtl="0" algn="l">
              <a:spcBef>
                <a:spcPts val="500"/>
              </a:spcBef>
              <a:spcAft>
                <a:spcPts val="0"/>
              </a:spcAft>
              <a:buNone/>
            </a:pPr>
            <a:r>
              <a:t/>
            </a:r>
            <a:endParaRPr/>
          </a:p>
          <a:p>
            <a:pPr indent="0" lvl="0" marL="0" rtl="0" algn="l">
              <a:spcBef>
                <a:spcPts val="500"/>
              </a:spcBef>
              <a:spcAft>
                <a:spcPts val="0"/>
              </a:spcAft>
              <a:buNone/>
            </a:pPr>
            <a:r>
              <a:rPr lang="en-US"/>
              <a:t>Neo4j community has contributed many specialized tools also.</a:t>
            </a:r>
            <a:endParaRPr/>
          </a:p>
        </p:txBody>
      </p:sp>
      <p:pic>
        <p:nvPicPr>
          <p:cNvPr id="518" name="Google Shape;518;p50"/>
          <p:cNvPicPr preferRelativeResize="0"/>
          <p:nvPr/>
        </p:nvPicPr>
        <p:blipFill>
          <a:blip r:embed="rId3">
            <a:alphaModFix/>
          </a:blip>
          <a:stretch>
            <a:fillRect/>
          </a:stretch>
        </p:blipFill>
        <p:spPr>
          <a:xfrm>
            <a:off x="3839950" y="1191225"/>
            <a:ext cx="5151650" cy="2907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51"/>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25" name="Google Shape;525;p51"/>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Neo4j Graph Platform architecture</a:t>
            </a:r>
            <a:endParaRPr/>
          </a:p>
        </p:txBody>
      </p:sp>
      <p:pic>
        <p:nvPicPr>
          <p:cNvPr id="526" name="Google Shape;526;p51"/>
          <p:cNvPicPr preferRelativeResize="0"/>
          <p:nvPr/>
        </p:nvPicPr>
        <p:blipFill>
          <a:blip r:embed="rId3">
            <a:alphaModFix/>
          </a:blip>
          <a:stretch>
            <a:fillRect/>
          </a:stretch>
        </p:blipFill>
        <p:spPr>
          <a:xfrm>
            <a:off x="644633" y="837549"/>
            <a:ext cx="7722329" cy="37998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52"/>
          <p:cNvSpPr txBox="1"/>
          <p:nvPr>
            <p:ph type="title"/>
          </p:nvPr>
        </p:nvSpPr>
        <p:spPr>
          <a:xfrm>
            <a:off x="611489" y="161521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Check your understanding</a:t>
            </a:r>
            <a:endParaRPr/>
          </a:p>
        </p:txBody>
      </p:sp>
      <p:sp>
        <p:nvSpPr>
          <p:cNvPr id="533" name="Google Shape;533;p52"/>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53"/>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1</a:t>
            </a:r>
            <a:endParaRPr>
              <a:solidFill>
                <a:srgbClr val="666666"/>
              </a:solidFill>
            </a:endParaRPr>
          </a:p>
        </p:txBody>
      </p:sp>
      <p:sp>
        <p:nvSpPr>
          <p:cNvPr id="540" name="Google Shape;540;p53"/>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8B8B8B"/>
                </a:solidFill>
              </a:rPr>
              <a:t>‹#›</a:t>
            </a:fld>
            <a:endParaRPr>
              <a:solidFill>
                <a:srgbClr val="8B8B8B"/>
              </a:solidFill>
            </a:endParaRPr>
          </a:p>
        </p:txBody>
      </p:sp>
      <p:sp>
        <p:nvSpPr>
          <p:cNvPr id="541" name="Google Shape;541;p53"/>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What are some of the benefits provided by the Neo4j Graph Platform?</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answers.</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Database clustering</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ACID</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Index free adjacency</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Optimized graph engine</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54"/>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1</a:t>
            </a:r>
            <a:endParaRPr>
              <a:solidFill>
                <a:srgbClr val="666666"/>
              </a:solidFill>
            </a:endParaRPr>
          </a:p>
        </p:txBody>
      </p:sp>
      <p:sp>
        <p:nvSpPr>
          <p:cNvPr id="548" name="Google Shape;548;p54"/>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549" name="Google Shape;549;p54"/>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What are some of the benefits provided by the Neo4j Graph Platform?</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answers.</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Database clustering</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ACID</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Index free adjacency</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Optimized graph engine</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55"/>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2</a:t>
            </a:r>
            <a:endParaRPr>
              <a:solidFill>
                <a:srgbClr val="666666"/>
              </a:solidFill>
            </a:endParaRPr>
          </a:p>
        </p:txBody>
      </p:sp>
      <p:sp>
        <p:nvSpPr>
          <p:cNvPr id="556" name="Google Shape;556;p55"/>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557" name="Google Shape;557;p55"/>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What libraries are included with Neo4j Graph Platform?</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answers.</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APOC</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JGraph</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GRAPH ALGORITHMS</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GraphQL</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0"/>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44" name="Google Shape;144;p20"/>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Anything can be a graph</a:t>
            </a:r>
            <a:endParaRPr>
              <a:solidFill>
                <a:srgbClr val="666666"/>
              </a:solidFill>
            </a:endParaRPr>
          </a:p>
        </p:txBody>
      </p:sp>
      <p:pic>
        <p:nvPicPr>
          <p:cNvPr id="145" name="Google Shape;145;p20"/>
          <p:cNvPicPr preferRelativeResize="0"/>
          <p:nvPr/>
        </p:nvPicPr>
        <p:blipFill>
          <a:blip r:embed="rId3">
            <a:alphaModFix/>
          </a:blip>
          <a:stretch>
            <a:fillRect/>
          </a:stretch>
        </p:blipFill>
        <p:spPr>
          <a:xfrm>
            <a:off x="1092141" y="1805525"/>
            <a:ext cx="3451678" cy="2571500"/>
          </a:xfrm>
          <a:prstGeom prst="rect">
            <a:avLst/>
          </a:prstGeom>
          <a:noFill/>
          <a:ln>
            <a:noFill/>
          </a:ln>
        </p:spPr>
      </p:pic>
      <p:sp>
        <p:nvSpPr>
          <p:cNvPr id="146" name="Google Shape;146;p20"/>
          <p:cNvSpPr txBox="1"/>
          <p:nvPr/>
        </p:nvSpPr>
        <p:spPr>
          <a:xfrm>
            <a:off x="1987130" y="1223775"/>
            <a:ext cx="1661700" cy="47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1800">
                <a:solidFill>
                  <a:srgbClr val="53585F"/>
                </a:solidFill>
                <a:latin typeface="Open Sans"/>
                <a:ea typeface="Open Sans"/>
                <a:cs typeface="Open Sans"/>
                <a:sym typeface="Open Sans"/>
              </a:rPr>
              <a:t>the Internet</a:t>
            </a:r>
            <a:endParaRPr sz="1800">
              <a:solidFill>
                <a:srgbClr val="53585F"/>
              </a:solidFill>
              <a:latin typeface="Open Sans"/>
              <a:ea typeface="Open Sans"/>
              <a:cs typeface="Open Sans"/>
              <a:sym typeface="Open Sans"/>
            </a:endParaRPr>
          </a:p>
        </p:txBody>
      </p:sp>
      <p:sp>
        <p:nvSpPr>
          <p:cNvPr id="147" name="Google Shape;147;p20"/>
          <p:cNvSpPr txBox="1"/>
          <p:nvPr/>
        </p:nvSpPr>
        <p:spPr>
          <a:xfrm>
            <a:off x="5583050" y="1223775"/>
            <a:ext cx="2231700" cy="47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1800">
                <a:solidFill>
                  <a:srgbClr val="53585F"/>
                </a:solidFill>
                <a:latin typeface="Open Sans"/>
                <a:ea typeface="Open Sans"/>
                <a:cs typeface="Open Sans"/>
                <a:sym typeface="Open Sans"/>
              </a:rPr>
              <a:t>a water molecule</a:t>
            </a:r>
            <a:endParaRPr sz="1800">
              <a:solidFill>
                <a:srgbClr val="53585F"/>
              </a:solidFill>
              <a:latin typeface="Open Sans"/>
              <a:ea typeface="Open Sans"/>
              <a:cs typeface="Open Sans"/>
              <a:sym typeface="Open Sans"/>
            </a:endParaRPr>
          </a:p>
        </p:txBody>
      </p:sp>
      <p:grpSp>
        <p:nvGrpSpPr>
          <p:cNvPr id="148" name="Google Shape;148;p20"/>
          <p:cNvGrpSpPr/>
          <p:nvPr/>
        </p:nvGrpSpPr>
        <p:grpSpPr>
          <a:xfrm>
            <a:off x="5793225" y="2217463"/>
            <a:ext cx="1811350" cy="1626925"/>
            <a:chOff x="5623750" y="2217463"/>
            <a:chExt cx="1811350" cy="1626925"/>
          </a:xfrm>
        </p:grpSpPr>
        <p:cxnSp>
          <p:nvCxnSpPr>
            <p:cNvPr id="149" name="Google Shape;149;p20"/>
            <p:cNvCxnSpPr/>
            <p:nvPr/>
          </p:nvCxnSpPr>
          <p:spPr>
            <a:xfrm>
              <a:off x="5894575" y="2631550"/>
              <a:ext cx="766500" cy="649800"/>
            </a:xfrm>
            <a:prstGeom prst="straightConnector1">
              <a:avLst/>
            </a:prstGeom>
            <a:noFill/>
            <a:ln cap="flat" cmpd="sng" w="28575">
              <a:solidFill>
                <a:srgbClr val="000000"/>
              </a:solidFill>
              <a:prstDash val="solid"/>
              <a:round/>
              <a:headEnd len="med" w="med" type="none"/>
              <a:tailEnd len="med" w="med" type="none"/>
            </a:ln>
          </p:spPr>
        </p:cxnSp>
        <p:cxnSp>
          <p:nvCxnSpPr>
            <p:cNvPr id="150" name="Google Shape;150;p20"/>
            <p:cNvCxnSpPr/>
            <p:nvPr/>
          </p:nvCxnSpPr>
          <p:spPr>
            <a:xfrm flipH="1">
              <a:off x="6666050" y="2470600"/>
              <a:ext cx="549600" cy="810900"/>
            </a:xfrm>
            <a:prstGeom prst="straightConnector1">
              <a:avLst/>
            </a:prstGeom>
            <a:noFill/>
            <a:ln cap="flat" cmpd="sng" w="28575">
              <a:solidFill>
                <a:srgbClr val="000000"/>
              </a:solidFill>
              <a:prstDash val="solid"/>
              <a:round/>
              <a:headEnd len="med" w="med" type="none"/>
              <a:tailEnd len="med" w="med" type="none"/>
            </a:ln>
          </p:spPr>
        </p:cxnSp>
        <p:sp>
          <p:nvSpPr>
            <p:cNvPr id="151" name="Google Shape;151;p20"/>
            <p:cNvSpPr/>
            <p:nvPr/>
          </p:nvSpPr>
          <p:spPr>
            <a:xfrm>
              <a:off x="5623750" y="2373413"/>
              <a:ext cx="491700" cy="491700"/>
            </a:xfrm>
            <a:prstGeom prst="ellipse">
              <a:avLst/>
            </a:prstGeom>
            <a:solidFill>
              <a:schemeClr val="accent2"/>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2400">
                  <a:solidFill>
                    <a:srgbClr val="FFFFFF"/>
                  </a:solidFill>
                </a:rPr>
                <a:t>H</a:t>
              </a:r>
              <a:r>
                <a:rPr b="1" lang="en-US" sz="2400">
                  <a:solidFill>
                    <a:srgbClr val="FFFFFF"/>
                  </a:solidFill>
                </a:rPr>
                <a:t> </a:t>
              </a:r>
              <a:endParaRPr b="1" sz="2400">
                <a:solidFill>
                  <a:srgbClr val="FFFFFF"/>
                </a:solidFill>
              </a:endParaRPr>
            </a:p>
          </p:txBody>
        </p:sp>
        <p:sp>
          <p:nvSpPr>
            <p:cNvPr id="152" name="Google Shape;152;p20"/>
            <p:cNvSpPr/>
            <p:nvPr/>
          </p:nvSpPr>
          <p:spPr>
            <a:xfrm>
              <a:off x="6115450" y="2717588"/>
              <a:ext cx="1126800" cy="11268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O</a:t>
              </a:r>
              <a:endParaRPr b="1" sz="2400">
                <a:solidFill>
                  <a:srgbClr val="FFFFFF"/>
                </a:solidFill>
              </a:endParaRPr>
            </a:p>
          </p:txBody>
        </p:sp>
        <p:sp>
          <p:nvSpPr>
            <p:cNvPr id="153" name="Google Shape;153;p20"/>
            <p:cNvSpPr/>
            <p:nvPr/>
          </p:nvSpPr>
          <p:spPr>
            <a:xfrm>
              <a:off x="6943400" y="2217463"/>
              <a:ext cx="491700" cy="491700"/>
            </a:xfrm>
            <a:prstGeom prst="ellipse">
              <a:avLst/>
            </a:prstGeom>
            <a:solidFill>
              <a:schemeClr val="accent2"/>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2400">
                  <a:solidFill>
                    <a:srgbClr val="FFFFFF"/>
                  </a:solidFill>
                </a:rPr>
                <a:t>H </a:t>
              </a:r>
              <a:endParaRPr b="1" sz="2400">
                <a:solidFill>
                  <a:srgbClr val="FFFFFF"/>
                </a:solidFil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2</a:t>
            </a:r>
            <a:endParaRPr>
              <a:solidFill>
                <a:srgbClr val="666666"/>
              </a:solidFill>
            </a:endParaRPr>
          </a:p>
        </p:txBody>
      </p:sp>
      <p:sp>
        <p:nvSpPr>
          <p:cNvPr id="564" name="Google Shape;564;p56"/>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565" name="Google Shape;565;p56"/>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What libraries are included with Neo4j Graph Platform?</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answers.</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APOC</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JGraph</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GRAPH ALGORITHMS</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GraphQL</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57"/>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3</a:t>
            </a:r>
            <a:endParaRPr>
              <a:solidFill>
                <a:srgbClr val="666666"/>
              </a:solidFill>
            </a:endParaRPr>
          </a:p>
        </p:txBody>
      </p:sp>
      <p:sp>
        <p:nvSpPr>
          <p:cNvPr id="572" name="Google Shape;572;p57"/>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573" name="Google Shape;573;p57"/>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What are some of the language drivers that come with Neo4j out of the box?</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answers.</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Java</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Ruby</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Python</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JavaScript</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58"/>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3</a:t>
            </a:r>
            <a:endParaRPr>
              <a:solidFill>
                <a:srgbClr val="666666"/>
              </a:solidFill>
            </a:endParaRPr>
          </a:p>
        </p:txBody>
      </p:sp>
      <p:sp>
        <p:nvSpPr>
          <p:cNvPr id="580" name="Google Shape;580;p58"/>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581" name="Google Shape;581;p58"/>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What are some of the language drivers that come with Neo4j out of the box?</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answers.</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Java</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Ruby</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Python</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JavaScript</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59"/>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88" name="Google Shape;588;p59"/>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Summary</a:t>
            </a:r>
            <a:endParaRPr>
              <a:solidFill>
                <a:srgbClr val="666666"/>
              </a:solidFill>
            </a:endParaRPr>
          </a:p>
        </p:txBody>
      </p:sp>
      <p:sp>
        <p:nvSpPr>
          <p:cNvPr id="589" name="Google Shape;589;p59"/>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You should be able to:</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US" sz="1800">
                <a:solidFill>
                  <a:srgbClr val="595959"/>
                </a:solidFill>
              </a:rPr>
              <a:t>Describe the components and benefits of the Neo4j Graph Platform.</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60"/>
          <p:cNvSpPr txBox="1"/>
          <p:nvPr>
            <p:ph type="title"/>
          </p:nvPr>
        </p:nvSpPr>
        <p:spPr>
          <a:xfrm>
            <a:off x="611489" y="1615214"/>
            <a:ext cx="7516500" cy="76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Font typeface="Open Sans ExtraBold"/>
              <a:buNone/>
            </a:pPr>
            <a:r>
              <a:rPr lang="en-US"/>
              <a:t>Setting Up Your</a:t>
            </a:r>
            <a:endParaRPr/>
          </a:p>
          <a:p>
            <a:pPr indent="0" lvl="0" marL="0" marR="0" rtl="0" algn="l">
              <a:spcBef>
                <a:spcPts val="0"/>
              </a:spcBef>
              <a:spcAft>
                <a:spcPts val="0"/>
              </a:spcAft>
              <a:buClr>
                <a:schemeClr val="lt1"/>
              </a:buClr>
              <a:buFont typeface="Open Sans ExtraBold"/>
              <a:buNone/>
            </a:pPr>
            <a:r>
              <a:rPr lang="en-US"/>
              <a:t>Development Environment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61"/>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602" name="Google Shape;602;p61"/>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Overview</a:t>
            </a:r>
            <a:endParaRPr>
              <a:solidFill>
                <a:srgbClr val="666666"/>
              </a:solidFill>
            </a:endParaRPr>
          </a:p>
        </p:txBody>
      </p:sp>
      <p:sp>
        <p:nvSpPr>
          <p:cNvPr id="603" name="Google Shape;603;p61"/>
          <p:cNvSpPr txBox="1"/>
          <p:nvPr/>
        </p:nvSpPr>
        <p:spPr>
          <a:xfrm>
            <a:off x="362225" y="970600"/>
            <a:ext cx="8520600" cy="36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At the end of this module, you should be able to:</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US" sz="1800">
                <a:solidFill>
                  <a:srgbClr val="595959"/>
                </a:solidFill>
              </a:rPr>
              <a:t>Determine your ideal Neo4j development environment</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Start using Neo4j Desktop / Neo4j Sandbox</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Start using Neo4j Browser</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62"/>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610" name="Google Shape;610;p62"/>
          <p:cNvSpPr txBox="1"/>
          <p:nvPr>
            <p:ph type="title"/>
          </p:nvPr>
        </p:nvSpPr>
        <p:spPr>
          <a:xfrm>
            <a:off x="48061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Neo4j Desktop</a:t>
            </a:r>
            <a:endParaRPr/>
          </a:p>
        </p:txBody>
      </p:sp>
      <p:pic>
        <p:nvPicPr>
          <p:cNvPr id="611" name="Google Shape;611;p62"/>
          <p:cNvPicPr preferRelativeResize="0"/>
          <p:nvPr/>
        </p:nvPicPr>
        <p:blipFill>
          <a:blip r:embed="rId3">
            <a:alphaModFix/>
          </a:blip>
          <a:stretch>
            <a:fillRect/>
          </a:stretch>
        </p:blipFill>
        <p:spPr>
          <a:xfrm>
            <a:off x="4036099" y="919988"/>
            <a:ext cx="4957475" cy="3303525"/>
          </a:xfrm>
          <a:prstGeom prst="rect">
            <a:avLst/>
          </a:prstGeom>
          <a:noFill/>
          <a:ln>
            <a:noFill/>
          </a:ln>
        </p:spPr>
      </p:pic>
      <p:sp>
        <p:nvSpPr>
          <p:cNvPr id="612" name="Google Shape;612;p62"/>
          <p:cNvSpPr txBox="1"/>
          <p:nvPr>
            <p:ph idx="1" type="body"/>
          </p:nvPr>
        </p:nvSpPr>
        <p:spPr>
          <a:xfrm>
            <a:off x="278499" y="1196375"/>
            <a:ext cx="4016100" cy="3411000"/>
          </a:xfrm>
          <a:prstGeom prst="rect">
            <a:avLst/>
          </a:prstGeom>
        </p:spPr>
        <p:txBody>
          <a:bodyPr anchorCtr="0" anchor="t" bIns="91425" lIns="91425" spcFirstLastPara="1" rIns="91425" wrap="square" tIns="91425">
            <a:noAutofit/>
          </a:bodyPr>
          <a:lstStyle/>
          <a:p>
            <a:pPr indent="-355600" lvl="0" marL="457200" rtl="0" algn="l">
              <a:spcBef>
                <a:spcPts val="500"/>
              </a:spcBef>
              <a:spcAft>
                <a:spcPts val="0"/>
              </a:spcAft>
              <a:buSzPts val="2000"/>
              <a:buChar char="•"/>
            </a:pPr>
            <a:r>
              <a:rPr lang="en-US"/>
              <a:t>Create local databases</a:t>
            </a:r>
            <a:endParaRPr/>
          </a:p>
          <a:p>
            <a:pPr indent="-355600" lvl="0" marL="457200" rtl="0" algn="l">
              <a:spcBef>
                <a:spcPts val="0"/>
              </a:spcBef>
              <a:spcAft>
                <a:spcPts val="0"/>
              </a:spcAft>
              <a:buSzPts val="2000"/>
              <a:buChar char="•"/>
            </a:pPr>
            <a:r>
              <a:rPr lang="en-US"/>
              <a:t>Manage multiple projects</a:t>
            </a:r>
            <a:endParaRPr/>
          </a:p>
          <a:p>
            <a:pPr indent="-355600" lvl="0" marL="457200" rtl="0" algn="l">
              <a:spcBef>
                <a:spcPts val="0"/>
              </a:spcBef>
              <a:spcAft>
                <a:spcPts val="0"/>
              </a:spcAft>
              <a:buSzPts val="2000"/>
              <a:buChar char="•"/>
            </a:pPr>
            <a:r>
              <a:rPr lang="en-US"/>
              <a:t>Manage Database Server</a:t>
            </a:r>
            <a:endParaRPr/>
          </a:p>
          <a:p>
            <a:pPr indent="-355600" lvl="0" marL="457200" rtl="0" algn="l">
              <a:spcBef>
                <a:spcPts val="0"/>
              </a:spcBef>
              <a:spcAft>
                <a:spcPts val="0"/>
              </a:spcAft>
              <a:buSzPts val="2000"/>
              <a:buChar char="•"/>
            </a:pPr>
            <a:r>
              <a:rPr lang="en-US"/>
              <a:t>Start Neo4j Browser instances</a:t>
            </a:r>
            <a:endParaRPr/>
          </a:p>
          <a:p>
            <a:pPr indent="-355600" lvl="0" marL="457200" rtl="0" algn="l">
              <a:spcBef>
                <a:spcPts val="0"/>
              </a:spcBef>
              <a:spcAft>
                <a:spcPts val="0"/>
              </a:spcAft>
              <a:buSzPts val="2000"/>
              <a:buChar char="•"/>
            </a:pPr>
            <a:r>
              <a:rPr lang="en-US"/>
              <a:t>Install plugins (libraries) for use with a project</a:t>
            </a:r>
            <a:endParaRPr/>
          </a:p>
          <a:p>
            <a:pPr indent="-355600" lvl="0" marL="457200" rtl="0" algn="l">
              <a:spcBef>
                <a:spcPts val="0"/>
              </a:spcBef>
              <a:spcAft>
                <a:spcPts val="0"/>
              </a:spcAft>
              <a:buSzPts val="2000"/>
              <a:buChar char="•"/>
            </a:pPr>
            <a:r>
              <a:rPr lang="en-US"/>
              <a:t>OS X, Linux, Windows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63"/>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19" name="Google Shape;619;p63"/>
          <p:cNvSpPr txBox="1"/>
          <p:nvPr>
            <p:ph type="title"/>
          </p:nvPr>
        </p:nvSpPr>
        <p:spPr>
          <a:xfrm>
            <a:off x="48061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Neo4j Sandbox</a:t>
            </a:r>
            <a:endParaRPr/>
          </a:p>
        </p:txBody>
      </p:sp>
      <p:sp>
        <p:nvSpPr>
          <p:cNvPr id="620" name="Google Shape;620;p63"/>
          <p:cNvSpPr txBox="1"/>
          <p:nvPr>
            <p:ph idx="1" type="body"/>
          </p:nvPr>
        </p:nvSpPr>
        <p:spPr>
          <a:xfrm>
            <a:off x="154449" y="920000"/>
            <a:ext cx="4016100" cy="3411000"/>
          </a:xfrm>
          <a:prstGeom prst="rect">
            <a:avLst/>
          </a:prstGeom>
        </p:spPr>
        <p:txBody>
          <a:bodyPr anchorCtr="0" anchor="t" bIns="91425" lIns="91425" spcFirstLastPara="1" rIns="91425" wrap="square" tIns="91425">
            <a:noAutofit/>
          </a:bodyPr>
          <a:lstStyle/>
          <a:p>
            <a:pPr indent="-342900" lvl="0" marL="457200" rtl="0" algn="l">
              <a:spcBef>
                <a:spcPts val="500"/>
              </a:spcBef>
              <a:spcAft>
                <a:spcPts val="0"/>
              </a:spcAft>
              <a:buSzPts val="1800"/>
              <a:buChar char="•"/>
            </a:pPr>
            <a:r>
              <a:rPr lang="en-US" sz="1800"/>
              <a:t>Web browser access to Neo4j Database Server and Neo4j Database in the cloud</a:t>
            </a:r>
            <a:endParaRPr sz="1800"/>
          </a:p>
          <a:p>
            <a:pPr indent="-342900" lvl="0" marL="457200" rtl="0" algn="l">
              <a:spcBef>
                <a:spcPts val="0"/>
              </a:spcBef>
              <a:spcAft>
                <a:spcPts val="0"/>
              </a:spcAft>
              <a:buSzPts val="1800"/>
              <a:buChar char="•"/>
            </a:pPr>
            <a:r>
              <a:rPr lang="en-US" sz="1800"/>
              <a:t>Comes with a blank or pre-populated database</a:t>
            </a:r>
            <a:endParaRPr sz="1800"/>
          </a:p>
          <a:p>
            <a:pPr indent="-342900" lvl="0" marL="457200" rtl="0" algn="l">
              <a:spcBef>
                <a:spcPts val="0"/>
              </a:spcBef>
              <a:spcAft>
                <a:spcPts val="0"/>
              </a:spcAft>
              <a:buSzPts val="1800"/>
              <a:buChar char="•"/>
            </a:pPr>
            <a:r>
              <a:rPr lang="en-US" sz="1800"/>
              <a:t>Temporary access</a:t>
            </a:r>
            <a:endParaRPr sz="1800"/>
          </a:p>
          <a:p>
            <a:pPr indent="-342900" lvl="0" marL="457200" rtl="0" algn="l">
              <a:spcBef>
                <a:spcPts val="0"/>
              </a:spcBef>
              <a:spcAft>
                <a:spcPts val="0"/>
              </a:spcAft>
              <a:buSzPts val="1800"/>
              <a:buChar char="•"/>
            </a:pPr>
            <a:r>
              <a:rPr lang="en-US" sz="1800"/>
              <a:t>Save Cypher scripts for use in other sandboxes or Neo4j projects</a:t>
            </a:r>
            <a:endParaRPr sz="1800"/>
          </a:p>
          <a:p>
            <a:pPr indent="-342900" lvl="0" marL="457200" rtl="0" algn="l">
              <a:spcBef>
                <a:spcPts val="0"/>
              </a:spcBef>
              <a:spcAft>
                <a:spcPts val="0"/>
              </a:spcAft>
              <a:buSzPts val="1800"/>
              <a:buChar char="•"/>
            </a:pPr>
            <a:r>
              <a:rPr lang="en-US" sz="1800"/>
              <a:t>Instance lives for up to ten days</a:t>
            </a:r>
            <a:endParaRPr sz="1800"/>
          </a:p>
          <a:p>
            <a:pPr indent="-342900" lvl="0" marL="457200" rtl="0" algn="l">
              <a:spcBef>
                <a:spcPts val="0"/>
              </a:spcBef>
              <a:spcAft>
                <a:spcPts val="0"/>
              </a:spcAft>
              <a:buSzPts val="1800"/>
              <a:buChar char="•"/>
            </a:pPr>
            <a:r>
              <a:rPr lang="en-US" sz="1800"/>
              <a:t>No need to install Neo4j on your machine</a:t>
            </a:r>
            <a:endParaRPr sz="1800"/>
          </a:p>
          <a:p>
            <a:pPr indent="0" lvl="0" marL="457200" rtl="0" algn="l">
              <a:spcBef>
                <a:spcPts val="500"/>
              </a:spcBef>
              <a:spcAft>
                <a:spcPts val="0"/>
              </a:spcAft>
              <a:buNone/>
            </a:pPr>
            <a:r>
              <a:t/>
            </a:r>
            <a:endParaRPr/>
          </a:p>
        </p:txBody>
      </p:sp>
      <p:pic>
        <p:nvPicPr>
          <p:cNvPr id="621" name="Google Shape;621;p63"/>
          <p:cNvPicPr preferRelativeResize="0"/>
          <p:nvPr/>
        </p:nvPicPr>
        <p:blipFill>
          <a:blip r:embed="rId3">
            <a:alphaModFix/>
          </a:blip>
          <a:stretch>
            <a:fillRect/>
          </a:stretch>
        </p:blipFill>
        <p:spPr>
          <a:xfrm>
            <a:off x="4322949" y="1191224"/>
            <a:ext cx="4668650" cy="295647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6" name="Shape 626"/>
        <p:cNvGrpSpPr/>
        <p:nvPr/>
      </p:nvGrpSpPr>
      <p:grpSpPr>
        <a:xfrm>
          <a:off x="0" y="0"/>
          <a:ext cx="0" cy="0"/>
          <a:chOff x="0" y="0"/>
          <a:chExt cx="0" cy="0"/>
        </a:xfrm>
      </p:grpSpPr>
      <p:sp>
        <p:nvSpPr>
          <p:cNvPr id="627" name="Google Shape;627;p64"/>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28" name="Google Shape;628;p64"/>
          <p:cNvSpPr txBox="1"/>
          <p:nvPr>
            <p:ph type="title"/>
          </p:nvPr>
        </p:nvSpPr>
        <p:spPr>
          <a:xfrm>
            <a:off x="240299" y="170225"/>
            <a:ext cx="86634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Setting up your development environment</a:t>
            </a:r>
            <a:endParaRPr/>
          </a:p>
        </p:txBody>
      </p:sp>
      <p:sp>
        <p:nvSpPr>
          <p:cNvPr id="629" name="Google Shape;629;p64"/>
          <p:cNvSpPr txBox="1"/>
          <p:nvPr>
            <p:ph idx="1" type="body"/>
          </p:nvPr>
        </p:nvSpPr>
        <p:spPr>
          <a:xfrm>
            <a:off x="154451" y="920000"/>
            <a:ext cx="8586600" cy="34110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b="1" lang="en-US" sz="1800"/>
              <a:t>If using Neo4j Sandbox:</a:t>
            </a:r>
            <a:endParaRPr b="1" sz="1800"/>
          </a:p>
          <a:p>
            <a:pPr indent="-342900" lvl="0" marL="457200" rtl="0" algn="l">
              <a:spcBef>
                <a:spcPts val="500"/>
              </a:spcBef>
              <a:spcAft>
                <a:spcPts val="0"/>
              </a:spcAft>
              <a:buSzPts val="1800"/>
              <a:buAutoNum type="arabicPeriod"/>
            </a:pPr>
            <a:r>
              <a:rPr lang="en-US" sz="1800"/>
              <a:t>Start a Neo4j Sandbox (use latest Neo4j release).</a:t>
            </a:r>
            <a:endParaRPr sz="1800"/>
          </a:p>
          <a:p>
            <a:pPr indent="-342900" lvl="1" marL="914400" rtl="0" algn="l">
              <a:spcBef>
                <a:spcPts val="0"/>
              </a:spcBef>
              <a:spcAft>
                <a:spcPts val="0"/>
              </a:spcAft>
              <a:buSzPts val="1800"/>
              <a:buAutoNum type="alphaLcPeriod"/>
            </a:pPr>
            <a:r>
              <a:rPr lang="en-US" sz="1800"/>
              <a:t>Has a blank database that is started.</a:t>
            </a:r>
            <a:endParaRPr sz="1800"/>
          </a:p>
          <a:p>
            <a:pPr indent="-342900" lvl="0" marL="457200" rtl="0" algn="l">
              <a:spcBef>
                <a:spcPts val="0"/>
              </a:spcBef>
              <a:spcAft>
                <a:spcPts val="0"/>
              </a:spcAft>
              <a:buSzPts val="1800"/>
              <a:buAutoNum type="arabicPeriod"/>
            </a:pPr>
            <a:r>
              <a:rPr lang="en-US" sz="1800"/>
              <a:t>Click the link to access Neo4j Browser.</a:t>
            </a:r>
            <a:endParaRPr sz="1800"/>
          </a:p>
          <a:p>
            <a:pPr indent="0" lvl="0" marL="457200" rtl="0" algn="l">
              <a:spcBef>
                <a:spcPts val="500"/>
              </a:spcBef>
              <a:spcAft>
                <a:spcPts val="0"/>
              </a:spcAft>
              <a:buNone/>
            </a:pPr>
            <a:r>
              <a:t/>
            </a:r>
            <a:endParaRPr sz="1800"/>
          </a:p>
          <a:p>
            <a:pPr indent="0" lvl="0" marL="0" rtl="0" algn="l">
              <a:spcBef>
                <a:spcPts val="500"/>
              </a:spcBef>
              <a:spcAft>
                <a:spcPts val="0"/>
              </a:spcAft>
              <a:buNone/>
            </a:pPr>
            <a:r>
              <a:rPr b="1" lang="en-US" sz="1800"/>
              <a:t>If using Neo4j Desktop:</a:t>
            </a:r>
            <a:endParaRPr b="1" sz="1800"/>
          </a:p>
          <a:p>
            <a:pPr indent="-342900" lvl="0" marL="457200" rtl="0" algn="l">
              <a:spcBef>
                <a:spcPts val="500"/>
              </a:spcBef>
              <a:spcAft>
                <a:spcPts val="0"/>
              </a:spcAft>
              <a:buSzPts val="1800"/>
              <a:buAutoNum type="arabicPeriod"/>
            </a:pPr>
            <a:r>
              <a:rPr lang="en-US" sz="1800"/>
              <a:t>Install Neo4j Desktop.</a:t>
            </a:r>
            <a:endParaRPr sz="1800"/>
          </a:p>
          <a:p>
            <a:pPr indent="-342900" lvl="0" marL="457200" rtl="0" algn="l">
              <a:spcBef>
                <a:spcPts val="0"/>
              </a:spcBef>
              <a:spcAft>
                <a:spcPts val="0"/>
              </a:spcAft>
              <a:buSzPts val="1800"/>
              <a:buAutoNum type="arabicPeriod"/>
            </a:pPr>
            <a:r>
              <a:rPr lang="en-US" sz="1800"/>
              <a:t>In a project, create a local graph (database).</a:t>
            </a:r>
            <a:endParaRPr sz="1800"/>
          </a:p>
          <a:p>
            <a:pPr indent="-342900" lvl="0" marL="457200" rtl="0" algn="l">
              <a:spcBef>
                <a:spcPts val="0"/>
              </a:spcBef>
              <a:spcAft>
                <a:spcPts val="0"/>
              </a:spcAft>
              <a:buSzPts val="1800"/>
              <a:buAutoNum type="arabicPeriod"/>
            </a:pPr>
            <a:r>
              <a:rPr lang="en-US" sz="1800"/>
              <a:t>Start the database.</a:t>
            </a:r>
            <a:endParaRPr sz="1800"/>
          </a:p>
          <a:p>
            <a:pPr indent="-342900" lvl="0" marL="457200" rtl="0" algn="l">
              <a:spcBef>
                <a:spcPts val="0"/>
              </a:spcBef>
              <a:spcAft>
                <a:spcPts val="0"/>
              </a:spcAft>
              <a:buSzPts val="1800"/>
              <a:buAutoNum type="arabicPeriod"/>
            </a:pPr>
            <a:r>
              <a:rPr lang="en-US" sz="1800"/>
              <a:t>Click the Neo4j Browser application.</a:t>
            </a:r>
            <a:endParaRPr sz="1800"/>
          </a:p>
          <a:p>
            <a:pPr indent="0" lvl="0" marL="457200" rtl="0" algn="l">
              <a:spcBef>
                <a:spcPts val="5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65"/>
          <p:cNvSpPr txBox="1"/>
          <p:nvPr>
            <p:ph type="title"/>
          </p:nvPr>
        </p:nvSpPr>
        <p:spPr>
          <a:xfrm>
            <a:off x="625589" y="89776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Guided Exercise: Getting Started with Neo4j Desktop</a:t>
            </a:r>
            <a:endParaRPr/>
          </a:p>
        </p:txBody>
      </p:sp>
      <p:sp>
        <p:nvSpPr>
          <p:cNvPr id="636" name="Google Shape;636;p65"/>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F2F2F2"/>
                </a:solidFill>
              </a:rPr>
              <a:t>‹#›</a:t>
            </a:fld>
            <a:endParaRPr>
              <a:solidFill>
                <a:srgbClr val="F2F2F2"/>
              </a:solidFill>
            </a:endParaRPr>
          </a:p>
        </p:txBody>
      </p:sp>
      <p:sp>
        <p:nvSpPr>
          <p:cNvPr id="637" name="Google Shape;637;p65"/>
          <p:cNvSpPr txBox="1"/>
          <p:nvPr>
            <p:ph idx="1" type="body"/>
          </p:nvPr>
        </p:nvSpPr>
        <p:spPr>
          <a:xfrm>
            <a:off x="639710" y="2417703"/>
            <a:ext cx="7488300" cy="2069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2200">
                <a:solidFill>
                  <a:srgbClr val="FFFFFF"/>
                </a:solidFill>
                <a:latin typeface="Arial"/>
                <a:ea typeface="Arial"/>
                <a:cs typeface="Arial"/>
                <a:sym typeface="Arial"/>
              </a:rPr>
              <a:t>Note: You must either install Neo4j Desktop or create a Neo4j Sandbox to perform the hands-on exercises.</a:t>
            </a:r>
            <a:r>
              <a:rPr lang="en-US" sz="2200">
                <a:solidFill>
                  <a:srgbClr val="595959"/>
                </a:solidFill>
                <a:highlight>
                  <a:schemeClr val="lt1"/>
                </a:highlight>
                <a:latin typeface="Arial"/>
                <a:ea typeface="Arial"/>
                <a:cs typeface="Arial"/>
                <a:sym typeface="Arial"/>
              </a:rPr>
              <a:t> </a:t>
            </a:r>
            <a:endParaRPr>
              <a:solidFill>
                <a:srgbClr val="333333"/>
              </a:solidFill>
              <a:highlight>
                <a:schemeClr val="lt1"/>
              </a:highlight>
              <a:latin typeface="Calibri"/>
              <a:ea typeface="Calibri"/>
              <a:cs typeface="Calibri"/>
              <a:sym typeface="Calibri"/>
            </a:endParaRPr>
          </a:p>
          <a:p>
            <a:pPr indent="0" lvl="0" marL="0" rtl="0" algn="l">
              <a:spcBef>
                <a:spcPts val="11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780815" y="1154250"/>
            <a:ext cx="7516500" cy="261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Graph Concepts</a:t>
            </a:r>
            <a:endParaRPr/>
          </a:p>
        </p:txBody>
      </p:sp>
      <p:sp>
        <p:nvSpPr>
          <p:cNvPr id="160" name="Google Shape;160;p21"/>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66"/>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44" name="Google Shape;644;p66"/>
          <p:cNvSpPr txBox="1"/>
          <p:nvPr>
            <p:ph type="title"/>
          </p:nvPr>
        </p:nvSpPr>
        <p:spPr>
          <a:xfrm>
            <a:off x="48061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Neo4j Browser</a:t>
            </a:r>
            <a:endParaRPr>
              <a:solidFill>
                <a:srgbClr val="666666"/>
              </a:solidFill>
            </a:endParaRPr>
          </a:p>
        </p:txBody>
      </p:sp>
      <p:sp>
        <p:nvSpPr>
          <p:cNvPr id="645" name="Google Shape;645;p66"/>
          <p:cNvSpPr txBox="1"/>
          <p:nvPr>
            <p:ph idx="1" type="body"/>
          </p:nvPr>
        </p:nvSpPr>
        <p:spPr>
          <a:xfrm>
            <a:off x="154449" y="920000"/>
            <a:ext cx="4016100" cy="3411000"/>
          </a:xfrm>
          <a:prstGeom prst="rect">
            <a:avLst/>
          </a:prstGeom>
        </p:spPr>
        <p:txBody>
          <a:bodyPr anchorCtr="0" anchor="t" bIns="91425" lIns="91425" spcFirstLastPara="1" rIns="91425" wrap="square" tIns="91425">
            <a:noAutofit/>
          </a:bodyPr>
          <a:lstStyle/>
          <a:p>
            <a:pPr indent="-355600" lvl="0" marL="457200" rtl="0" algn="l">
              <a:spcBef>
                <a:spcPts val="500"/>
              </a:spcBef>
              <a:spcAft>
                <a:spcPts val="0"/>
              </a:spcAft>
              <a:buSzPts val="2000"/>
              <a:buChar char="•"/>
            </a:pPr>
            <a:r>
              <a:rPr lang="en-US"/>
              <a:t>Web browser access to Neo4j Database Server and Neo4j Database </a:t>
            </a:r>
            <a:endParaRPr/>
          </a:p>
          <a:p>
            <a:pPr indent="-355600" lvl="0" marL="457200" rtl="0" algn="l">
              <a:spcBef>
                <a:spcPts val="0"/>
              </a:spcBef>
              <a:spcAft>
                <a:spcPts val="0"/>
              </a:spcAft>
              <a:buSzPts val="2000"/>
              <a:buChar char="•"/>
            </a:pPr>
            <a:r>
              <a:rPr lang="en-US"/>
              <a:t>Access local database (Neo4j Desktop) or database in the cloud (Sandbox)</a:t>
            </a:r>
            <a:endParaRPr/>
          </a:p>
          <a:p>
            <a:pPr indent="-355600" lvl="0" marL="457200" rtl="0" algn="l">
              <a:spcBef>
                <a:spcPts val="0"/>
              </a:spcBef>
              <a:spcAft>
                <a:spcPts val="0"/>
              </a:spcAft>
              <a:buSzPts val="2000"/>
              <a:buChar char="•"/>
            </a:pPr>
            <a:r>
              <a:rPr lang="en-US"/>
              <a:t>Access the database with commands or Cypher statements</a:t>
            </a:r>
            <a:endParaRPr/>
          </a:p>
          <a:p>
            <a:pPr indent="0" lvl="0" marL="457200" rtl="0" algn="l">
              <a:spcBef>
                <a:spcPts val="500"/>
              </a:spcBef>
              <a:spcAft>
                <a:spcPts val="0"/>
              </a:spcAft>
              <a:buNone/>
            </a:pPr>
            <a:r>
              <a:t/>
            </a:r>
            <a:endParaRPr/>
          </a:p>
        </p:txBody>
      </p:sp>
      <p:pic>
        <p:nvPicPr>
          <p:cNvPr id="646" name="Google Shape;646;p66"/>
          <p:cNvPicPr preferRelativeResize="0"/>
          <p:nvPr/>
        </p:nvPicPr>
        <p:blipFill>
          <a:blip r:embed="rId3">
            <a:alphaModFix/>
          </a:blip>
          <a:stretch>
            <a:fillRect/>
          </a:stretch>
        </p:blipFill>
        <p:spPr>
          <a:xfrm>
            <a:off x="4282549" y="1342799"/>
            <a:ext cx="4668649" cy="271050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67"/>
          <p:cNvSpPr txBox="1"/>
          <p:nvPr>
            <p:ph type="title"/>
          </p:nvPr>
        </p:nvSpPr>
        <p:spPr>
          <a:xfrm>
            <a:off x="625589" y="89776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Guided Exercise: Getting Started with Neo4j Browser</a:t>
            </a:r>
            <a:endParaRPr/>
          </a:p>
        </p:txBody>
      </p:sp>
      <p:sp>
        <p:nvSpPr>
          <p:cNvPr id="653" name="Google Shape;653;p67"/>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F2F2F2"/>
                </a:solidFill>
              </a:rPr>
              <a:t>‹#›</a:t>
            </a:fld>
            <a:endParaRPr>
              <a:solidFill>
                <a:srgbClr val="F2F2F2"/>
              </a:solidFill>
            </a:endParaRPr>
          </a:p>
        </p:txBody>
      </p:sp>
      <p:sp>
        <p:nvSpPr>
          <p:cNvPr id="654" name="Google Shape;654;p67"/>
          <p:cNvSpPr txBox="1"/>
          <p:nvPr>
            <p:ph idx="1" type="body"/>
          </p:nvPr>
        </p:nvSpPr>
        <p:spPr>
          <a:xfrm>
            <a:off x="639710" y="2417703"/>
            <a:ext cx="7488300" cy="2069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2200">
                <a:solidFill>
                  <a:srgbClr val="FFFFFF"/>
                </a:solidFill>
                <a:latin typeface="Arial"/>
                <a:ea typeface="Arial"/>
                <a:cs typeface="Arial"/>
                <a:sym typeface="Arial"/>
              </a:rPr>
              <a:t>Note: You must have created a Neo4j Database locally or a Neo4j Sandbox to begin using Neo4j Browser. In this exercise,  you will populate the database used for the hands-on exercises.</a:t>
            </a:r>
            <a:endParaRPr>
              <a:solidFill>
                <a:srgbClr val="333333"/>
              </a:solidFill>
              <a:highlight>
                <a:schemeClr val="lt1"/>
              </a:highlight>
              <a:latin typeface="Calibri"/>
              <a:ea typeface="Calibri"/>
              <a:cs typeface="Calibri"/>
              <a:sym typeface="Calibri"/>
            </a:endParaRPr>
          </a:p>
          <a:p>
            <a:pPr indent="0" lvl="0" marL="0" rtl="0" algn="l">
              <a:spcBef>
                <a:spcPts val="11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68"/>
          <p:cNvSpPr txBox="1"/>
          <p:nvPr>
            <p:ph type="title"/>
          </p:nvPr>
        </p:nvSpPr>
        <p:spPr>
          <a:xfrm>
            <a:off x="611489" y="161521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Check your understanding</a:t>
            </a:r>
            <a:endParaRPr/>
          </a:p>
        </p:txBody>
      </p:sp>
      <p:sp>
        <p:nvSpPr>
          <p:cNvPr id="661" name="Google Shape;661;p68"/>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69"/>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1</a:t>
            </a:r>
            <a:endParaRPr>
              <a:solidFill>
                <a:srgbClr val="666666"/>
              </a:solidFill>
            </a:endParaRPr>
          </a:p>
        </p:txBody>
      </p:sp>
      <p:sp>
        <p:nvSpPr>
          <p:cNvPr id="668" name="Google Shape;668;p69"/>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8B8B8B"/>
                </a:solidFill>
              </a:rPr>
              <a:t>‹#›</a:t>
            </a:fld>
            <a:endParaRPr>
              <a:solidFill>
                <a:srgbClr val="8B8B8B"/>
              </a:solidFill>
            </a:endParaRPr>
          </a:p>
        </p:txBody>
      </p:sp>
      <p:sp>
        <p:nvSpPr>
          <p:cNvPr id="669" name="Google Shape;669;p69"/>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What development environment should you use if you want to develop a graph-enabled application using a local Neo4j Database?</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Neo4j Desktop</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Neo4j Sandbox</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0"/>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1</a:t>
            </a:r>
            <a:endParaRPr>
              <a:solidFill>
                <a:srgbClr val="666666"/>
              </a:solidFill>
            </a:endParaRPr>
          </a:p>
        </p:txBody>
      </p:sp>
      <p:sp>
        <p:nvSpPr>
          <p:cNvPr id="676" name="Google Shape;676;p70"/>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677" name="Google Shape;677;p70"/>
          <p:cNvSpPr txBox="1"/>
          <p:nvPr/>
        </p:nvSpPr>
        <p:spPr>
          <a:xfrm>
            <a:off x="311700" y="111380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What development environment should you use if you want to develop a graph-enabled application using a local Neo4j Database?</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Neo4j Desktop</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Neo4j Sandbox</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71"/>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2</a:t>
            </a:r>
            <a:endParaRPr>
              <a:solidFill>
                <a:srgbClr val="666666"/>
              </a:solidFill>
            </a:endParaRPr>
          </a:p>
        </p:txBody>
      </p:sp>
      <p:sp>
        <p:nvSpPr>
          <p:cNvPr id="684" name="Google Shape;684;p71"/>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685" name="Google Shape;685;p71"/>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What development environment should you use if you want develop a graph-enabled application using a temporary, cloud-based Neo4j Database?</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Neo4j Desktop</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Neo4j Sandbox</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72"/>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2</a:t>
            </a:r>
            <a:endParaRPr>
              <a:solidFill>
                <a:srgbClr val="666666"/>
              </a:solidFill>
            </a:endParaRPr>
          </a:p>
        </p:txBody>
      </p:sp>
      <p:sp>
        <p:nvSpPr>
          <p:cNvPr id="692" name="Google Shape;692;p72"/>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693" name="Google Shape;693;p72"/>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What development environment should you use if you want develop a graph-enabled application using a temporary, cloud-based Neo4j Database?</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Neo4j Desktop</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Neo4j Sandbox</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73"/>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Question 3</a:t>
            </a:r>
            <a:endParaRPr>
              <a:solidFill>
                <a:srgbClr val="666666"/>
              </a:solidFill>
            </a:endParaRPr>
          </a:p>
        </p:txBody>
      </p:sp>
      <p:sp>
        <p:nvSpPr>
          <p:cNvPr id="700" name="Google Shape;700;p73"/>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701" name="Google Shape;701;p73"/>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Which Neo4j Browser command do you use to view a browser guide for the Movie graph?</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MATCH (Movie Graph)</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:MATCH (Movie Graph)</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play Movie Graph</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:play Movie Graph</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74"/>
          <p:cNvSpPr txBox="1"/>
          <p:nvPr>
            <p:ph type="title"/>
          </p:nvPr>
        </p:nvSpPr>
        <p:spPr>
          <a:xfrm>
            <a:off x="526826" y="280703"/>
            <a:ext cx="792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Answer 3</a:t>
            </a:r>
            <a:endParaRPr>
              <a:solidFill>
                <a:srgbClr val="666666"/>
              </a:solidFill>
            </a:endParaRPr>
          </a:p>
        </p:txBody>
      </p:sp>
      <p:sp>
        <p:nvSpPr>
          <p:cNvPr id="708" name="Google Shape;708;p74"/>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solidFill>
                  <a:srgbClr val="8B8B8B"/>
                </a:solidFill>
              </a:rPr>
              <a:t>‹#›</a:t>
            </a:fld>
            <a:endParaRPr>
              <a:solidFill>
                <a:srgbClr val="8B8B8B"/>
              </a:solidFill>
            </a:endParaRPr>
          </a:p>
        </p:txBody>
      </p:sp>
      <p:sp>
        <p:nvSpPr>
          <p:cNvPr id="709" name="Google Shape;709;p74"/>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Which Neo4j Browser command do you use to view a browser guide for the Movie graph?</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Select the correct answer.</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MATCH (Movie Graph)</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:MATCH (Movie Graph)</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play Movie Graph</a:t>
            </a:r>
            <a:endParaRPr sz="1800">
              <a:solidFill>
                <a:srgbClr val="595959"/>
              </a:solidFill>
            </a:endParaRPr>
          </a:p>
          <a:p>
            <a:pPr indent="0" lvl="0" marL="0" rtl="0" algn="l">
              <a:lnSpc>
                <a:spcPct val="115000"/>
              </a:lnSpc>
              <a:spcBef>
                <a:spcPts val="1600"/>
              </a:spcBef>
              <a:spcAft>
                <a:spcPts val="0"/>
              </a:spcAft>
              <a:buNone/>
            </a:pPr>
            <a:r>
              <a:rPr lang="en-US" sz="1800">
                <a:solidFill>
                  <a:srgbClr val="595959"/>
                </a:solidFill>
              </a:rPr>
              <a:t>✅ :play Movie Graph</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75"/>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716" name="Google Shape;716;p75"/>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Summary</a:t>
            </a:r>
            <a:endParaRPr>
              <a:solidFill>
                <a:srgbClr val="666666"/>
              </a:solidFill>
            </a:endParaRPr>
          </a:p>
        </p:txBody>
      </p:sp>
      <p:sp>
        <p:nvSpPr>
          <p:cNvPr id="717" name="Google Shape;717;p75"/>
          <p:cNvSpPr txBox="1"/>
          <p:nvPr/>
        </p:nvSpPr>
        <p:spPr>
          <a:xfrm>
            <a:off x="362225" y="970600"/>
            <a:ext cx="8520600" cy="36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You should be able to:</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US" sz="1800">
                <a:solidFill>
                  <a:srgbClr val="595959"/>
                </a:solidFill>
              </a:rPr>
              <a:t>Determine your ideal Neo4j development environment</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Start using Neo4j Desktop / Neo4j Sandbox</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Start using Neo4j Browser</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2"/>
          <p:cNvSpPr txBox="1"/>
          <p:nvPr/>
        </p:nvSpPr>
        <p:spPr>
          <a:xfrm>
            <a:off x="602625" y="1228900"/>
            <a:ext cx="8637000" cy="363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US" sz="2400">
                <a:solidFill>
                  <a:srgbClr val="53585F"/>
                </a:solidFill>
                <a:latin typeface="Open Sans"/>
                <a:ea typeface="Open Sans"/>
                <a:cs typeface="Open Sans"/>
                <a:sym typeface="Open Sans"/>
              </a:rPr>
              <a:t>Node </a:t>
            </a:r>
            <a:r>
              <a:rPr lang="en-US" sz="2400">
                <a:solidFill>
                  <a:srgbClr val="53585F"/>
                </a:solidFill>
                <a:latin typeface="Open Sans"/>
                <a:ea typeface="Open Sans"/>
                <a:cs typeface="Open Sans"/>
                <a:sym typeface="Open Sans"/>
              </a:rPr>
              <a:t>(Vertex)</a:t>
            </a:r>
            <a:endParaRPr sz="2400">
              <a:solidFill>
                <a:srgbClr val="53585F"/>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53585F"/>
              </a:buClr>
              <a:buSzPts val="1800"/>
              <a:buFont typeface="Open Sans"/>
              <a:buChar char="●"/>
            </a:pPr>
            <a:r>
              <a:rPr lang="en-US" sz="1800">
                <a:solidFill>
                  <a:srgbClr val="53585F"/>
                </a:solidFill>
                <a:latin typeface="Open Sans"/>
                <a:ea typeface="Open Sans"/>
                <a:cs typeface="Open Sans"/>
                <a:sym typeface="Open Sans"/>
              </a:rPr>
              <a:t>The main data element from which graphs are constructed </a:t>
            </a:r>
            <a:br>
              <a:rPr lang="en-US" sz="1800">
                <a:solidFill>
                  <a:srgbClr val="53585F"/>
                </a:solidFill>
                <a:latin typeface="Open Sans"/>
                <a:ea typeface="Open Sans"/>
                <a:cs typeface="Open Sans"/>
                <a:sym typeface="Open Sans"/>
              </a:rPr>
            </a:br>
            <a:r>
              <a:rPr i="1" lang="en-US" sz="1800">
                <a:solidFill>
                  <a:srgbClr val="53585F"/>
                </a:solidFill>
                <a:latin typeface="Open Sans"/>
                <a:ea typeface="Open Sans"/>
                <a:cs typeface="Open Sans"/>
                <a:sym typeface="Open Sans"/>
              </a:rPr>
              <a:t>A node without relationships is permitted.  A relationship without nodes is not.</a:t>
            </a:r>
            <a:endParaRPr i="1" sz="1800">
              <a:solidFill>
                <a:srgbClr val="53585F"/>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53585F"/>
              </a:buClr>
              <a:buSzPts val="1800"/>
              <a:buFont typeface="Open Sans"/>
              <a:buChar char="●"/>
            </a:pPr>
            <a:r>
              <a:rPr lang="en-US" sz="1800">
                <a:solidFill>
                  <a:srgbClr val="53585F"/>
                </a:solidFill>
                <a:latin typeface="Open Sans"/>
                <a:ea typeface="Open Sans"/>
                <a:cs typeface="Open Sans"/>
                <a:sym typeface="Open Sans"/>
              </a:rPr>
              <a:t>A waypoint along a traversal route</a:t>
            </a:r>
            <a:endParaRPr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b="1" sz="24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rPr b="1" lang="en-US" sz="2400">
                <a:solidFill>
                  <a:srgbClr val="53585F"/>
                </a:solidFill>
                <a:latin typeface="Open Sans"/>
                <a:ea typeface="Open Sans"/>
                <a:cs typeface="Open Sans"/>
                <a:sym typeface="Open Sans"/>
              </a:rPr>
              <a:t>Relationship </a:t>
            </a:r>
            <a:r>
              <a:rPr lang="en-US" sz="2400">
                <a:solidFill>
                  <a:srgbClr val="53585F"/>
                </a:solidFill>
                <a:latin typeface="Open Sans"/>
                <a:ea typeface="Open Sans"/>
                <a:cs typeface="Open Sans"/>
                <a:sym typeface="Open Sans"/>
              </a:rPr>
              <a:t>(Edge)</a:t>
            </a:r>
            <a:endParaRPr sz="2400">
              <a:solidFill>
                <a:srgbClr val="53585F"/>
              </a:solidFill>
              <a:latin typeface="Open Sans"/>
              <a:ea typeface="Open Sans"/>
              <a:cs typeface="Open Sans"/>
              <a:sym typeface="Open Sans"/>
            </a:endParaRPr>
          </a:p>
          <a:p>
            <a:pPr indent="0" lvl="0" marL="457200" marR="0" rtl="0" algn="l">
              <a:lnSpc>
                <a:spcPct val="115000"/>
              </a:lnSpc>
              <a:spcBef>
                <a:spcPts val="0"/>
              </a:spcBef>
              <a:spcAft>
                <a:spcPts val="0"/>
              </a:spcAft>
              <a:buNone/>
            </a:pPr>
            <a:r>
              <a:t/>
            </a:r>
            <a:endParaRPr i="1" sz="1800">
              <a:solidFill>
                <a:srgbClr val="53585F"/>
              </a:solidFill>
              <a:latin typeface="Open Sans"/>
              <a:ea typeface="Open Sans"/>
              <a:cs typeface="Open Sans"/>
              <a:sym typeface="Open Sans"/>
            </a:endParaRPr>
          </a:p>
        </p:txBody>
      </p:sp>
      <p:sp>
        <p:nvSpPr>
          <p:cNvPr id="167" name="Google Shape;167;p22"/>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68" name="Google Shape;168;p22"/>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Graph Components</a:t>
            </a:r>
            <a:endParaRPr>
              <a:solidFill>
                <a:srgbClr val="666666"/>
              </a:solidFill>
            </a:endParaRPr>
          </a:p>
        </p:txBody>
      </p:sp>
      <p:cxnSp>
        <p:nvCxnSpPr>
          <p:cNvPr id="169" name="Google Shape;169;p22"/>
          <p:cNvCxnSpPr>
            <a:stCxn id="170" idx="2"/>
            <a:endCxn id="171" idx="6"/>
          </p:cNvCxnSpPr>
          <p:nvPr/>
        </p:nvCxnSpPr>
        <p:spPr>
          <a:xfrm rot="10800000">
            <a:off x="6483905" y="3048249"/>
            <a:ext cx="1499700" cy="0"/>
          </a:xfrm>
          <a:prstGeom prst="straightConnector1">
            <a:avLst/>
          </a:prstGeom>
          <a:noFill/>
          <a:ln cap="flat" cmpd="sng" w="28575">
            <a:solidFill>
              <a:srgbClr val="000000"/>
            </a:solidFill>
            <a:prstDash val="solid"/>
            <a:round/>
            <a:headEnd len="med" w="med" type="none"/>
            <a:tailEnd len="med" w="med" type="none"/>
          </a:ln>
        </p:spPr>
      </p:cxnSp>
      <p:sp>
        <p:nvSpPr>
          <p:cNvPr id="171" name="Google Shape;171;p22"/>
          <p:cNvSpPr/>
          <p:nvPr/>
        </p:nvSpPr>
        <p:spPr>
          <a:xfrm>
            <a:off x="5668850" y="2640699"/>
            <a:ext cx="815100" cy="815100"/>
          </a:xfrm>
          <a:prstGeom prst="ellipse">
            <a:avLst/>
          </a:prstGeom>
          <a:solidFill>
            <a:schemeClr val="accent1"/>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800">
                <a:solidFill>
                  <a:srgbClr val="FFFFFF"/>
                </a:solidFill>
              </a:rPr>
              <a:t>Jane</a:t>
            </a:r>
            <a:endParaRPr b="1" sz="1800">
              <a:solidFill>
                <a:srgbClr val="FFFFFF"/>
              </a:solidFill>
            </a:endParaRPr>
          </a:p>
        </p:txBody>
      </p:sp>
      <p:sp>
        <p:nvSpPr>
          <p:cNvPr id="170" name="Google Shape;170;p22"/>
          <p:cNvSpPr/>
          <p:nvPr/>
        </p:nvSpPr>
        <p:spPr>
          <a:xfrm>
            <a:off x="7983605" y="2640699"/>
            <a:ext cx="815100" cy="8151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car</a:t>
            </a:r>
            <a:endParaRPr b="1" sz="1800">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76"/>
          <p:cNvSpPr txBox="1"/>
          <p:nvPr>
            <p:ph type="title"/>
          </p:nvPr>
        </p:nvSpPr>
        <p:spPr>
          <a:xfrm>
            <a:off x="611489" y="1615214"/>
            <a:ext cx="7516500" cy="76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Font typeface="Open Sans ExtraBold"/>
              <a:buNone/>
            </a:pPr>
            <a:r>
              <a:rPr lang="en-US"/>
              <a:t>Introduction to Cypher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77"/>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730" name="Google Shape;730;p77"/>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Overview</a:t>
            </a:r>
            <a:endParaRPr>
              <a:solidFill>
                <a:srgbClr val="666666"/>
              </a:solidFill>
            </a:endParaRPr>
          </a:p>
        </p:txBody>
      </p:sp>
      <p:sp>
        <p:nvSpPr>
          <p:cNvPr id="731" name="Google Shape;731;p77"/>
          <p:cNvSpPr txBox="1"/>
          <p:nvPr/>
        </p:nvSpPr>
        <p:spPr>
          <a:xfrm>
            <a:off x="311775" y="9772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595959"/>
                </a:solidFill>
              </a:rPr>
              <a:t>At the end of this module, you should be able to write Cypher statements to:</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US" sz="1800">
                <a:solidFill>
                  <a:srgbClr val="595959"/>
                </a:solidFill>
              </a:rPr>
              <a:t>Retrieve nodes from the graph.</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Filter nodes retrieved using labels and property values of nodes.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Retrieve property values from nodes in the graph.</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Filter nodes retrieved using relationships.</a:t>
            </a:r>
            <a:endParaRPr sz="1800">
              <a:solidFill>
                <a:srgbClr val="595959"/>
              </a:solidFill>
            </a:endParaRPr>
          </a:p>
          <a:p>
            <a:pPr indent="0" lvl="0" marL="0" rtl="0" algn="l">
              <a:lnSpc>
                <a:spcPct val="115000"/>
              </a:lnSpc>
              <a:spcBef>
                <a:spcPts val="1600"/>
              </a:spcBef>
              <a:spcAft>
                <a:spcPts val="1600"/>
              </a:spcAft>
              <a:buNone/>
            </a:pPr>
            <a:r>
              <a:t/>
            </a:r>
            <a:endParaRPr sz="1800">
              <a:solidFill>
                <a:srgbClr val="595959"/>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78"/>
          <p:cNvSpPr txBox="1"/>
          <p:nvPr>
            <p:ph type="title"/>
          </p:nvPr>
        </p:nvSpPr>
        <p:spPr>
          <a:xfrm>
            <a:off x="531525" y="307343"/>
            <a:ext cx="8081100" cy="55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Font typeface="Open Sans ExtraBold"/>
              <a:buNone/>
            </a:pPr>
            <a:r>
              <a:rPr lang="en-US">
                <a:solidFill>
                  <a:srgbClr val="666666"/>
                </a:solidFill>
              </a:rPr>
              <a:t>What is Cypher?</a:t>
            </a:r>
            <a:endParaRPr b="1" i="0" sz="3000" u="none" cap="none" strike="noStrike">
              <a:solidFill>
                <a:srgbClr val="666666"/>
              </a:solidFill>
              <a:latin typeface="Open Sans ExtraBold"/>
              <a:ea typeface="Open Sans ExtraBold"/>
              <a:cs typeface="Open Sans ExtraBold"/>
              <a:sym typeface="Open Sans ExtraBold"/>
            </a:endParaRPr>
          </a:p>
        </p:txBody>
      </p:sp>
      <p:sp>
        <p:nvSpPr>
          <p:cNvPr id="737" name="Google Shape;737;p78"/>
          <p:cNvSpPr txBox="1"/>
          <p:nvPr>
            <p:ph idx="12" type="sldNum"/>
          </p:nvPr>
        </p:nvSpPr>
        <p:spPr>
          <a:xfrm>
            <a:off x="98016" y="4755508"/>
            <a:ext cx="428700" cy="274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738" name="Google Shape;738;p78"/>
          <p:cNvSpPr txBox="1"/>
          <p:nvPr>
            <p:ph idx="4294967295" type="body"/>
          </p:nvPr>
        </p:nvSpPr>
        <p:spPr>
          <a:xfrm>
            <a:off x="175105" y="979041"/>
            <a:ext cx="3841800" cy="3185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2"/>
              </a:buClr>
              <a:buFont typeface="Arial"/>
              <a:buNone/>
            </a:pPr>
            <a:r>
              <a:t/>
            </a:r>
            <a:endParaRPr b="0" i="0" sz="1900" u="none" cap="none" strike="noStrike">
              <a:solidFill>
                <a:srgbClr val="434343"/>
              </a:solidFill>
              <a:latin typeface="Calibri"/>
              <a:ea typeface="Calibri"/>
              <a:cs typeface="Calibri"/>
              <a:sym typeface="Calibri"/>
            </a:endParaRPr>
          </a:p>
          <a:p>
            <a:pPr indent="-228600" lvl="0" marL="228600" marR="0" rtl="0" algn="l">
              <a:lnSpc>
                <a:spcPct val="90000"/>
              </a:lnSpc>
              <a:spcBef>
                <a:spcPts val="200"/>
              </a:spcBef>
              <a:spcAft>
                <a:spcPts val="0"/>
              </a:spcAft>
              <a:buSzPts val="1995"/>
              <a:buFont typeface="Arial"/>
              <a:buChar char="•"/>
            </a:pPr>
            <a:r>
              <a:rPr lang="en-US" sz="1900"/>
              <a:t>Declarative query language</a:t>
            </a:r>
            <a:endParaRPr sz="1900"/>
          </a:p>
          <a:p>
            <a:pPr indent="-222567" lvl="0" marL="228600" marR="0" rtl="0" algn="l">
              <a:lnSpc>
                <a:spcPct val="90000"/>
              </a:lnSpc>
              <a:spcBef>
                <a:spcPts val="200"/>
              </a:spcBef>
              <a:spcAft>
                <a:spcPts val="0"/>
              </a:spcAft>
              <a:buSzPts val="1900"/>
              <a:buFont typeface="Arial"/>
              <a:buChar char="•"/>
            </a:pPr>
            <a:r>
              <a:rPr lang="en-US" sz="1900"/>
              <a:t>Focuses on </a:t>
            </a:r>
            <a:r>
              <a:rPr b="1" lang="en-US" sz="1900"/>
              <a:t>what</a:t>
            </a:r>
            <a:r>
              <a:rPr lang="en-US" sz="1900"/>
              <a:t>, not how to retrieve</a:t>
            </a:r>
            <a:endParaRPr sz="1900"/>
          </a:p>
          <a:p>
            <a:pPr indent="-222567" lvl="0" marL="228600" marR="0" rtl="0" algn="l">
              <a:lnSpc>
                <a:spcPct val="90000"/>
              </a:lnSpc>
              <a:spcBef>
                <a:spcPts val="200"/>
              </a:spcBef>
              <a:spcAft>
                <a:spcPts val="0"/>
              </a:spcAft>
              <a:buSzPts val="1900"/>
              <a:buFont typeface="Arial"/>
              <a:buChar char="•"/>
            </a:pPr>
            <a:r>
              <a:rPr lang="en-US" sz="1900"/>
              <a:t>Uses keywords such as </a:t>
            </a:r>
            <a:r>
              <a:rPr b="1" lang="en-US" sz="1900"/>
              <a:t>MATCH</a:t>
            </a:r>
            <a:r>
              <a:rPr lang="en-US" sz="1900"/>
              <a:t>, </a:t>
            </a:r>
            <a:r>
              <a:rPr b="1" lang="en-US" sz="1900"/>
              <a:t>WHERE</a:t>
            </a:r>
            <a:r>
              <a:rPr lang="en-US" sz="1900"/>
              <a:t>, </a:t>
            </a:r>
            <a:r>
              <a:rPr b="1" lang="en-US" sz="1900"/>
              <a:t>CREATE</a:t>
            </a:r>
            <a:endParaRPr sz="1900"/>
          </a:p>
          <a:p>
            <a:pPr indent="-222567" lvl="0" marL="228600" marR="0" rtl="0" algn="l">
              <a:lnSpc>
                <a:spcPct val="90000"/>
              </a:lnSpc>
              <a:spcBef>
                <a:spcPts val="200"/>
              </a:spcBef>
              <a:spcAft>
                <a:spcPts val="0"/>
              </a:spcAft>
              <a:buSzPts val="1900"/>
              <a:buFont typeface="Arial"/>
              <a:buChar char="•"/>
            </a:pPr>
            <a:r>
              <a:rPr lang="en-US" sz="1900"/>
              <a:t>Runs in the database server for the graph</a:t>
            </a:r>
            <a:endParaRPr sz="1900"/>
          </a:p>
          <a:p>
            <a:pPr indent="-222567" lvl="0" marL="228600" rtl="0" algn="l">
              <a:lnSpc>
                <a:spcPct val="90000"/>
              </a:lnSpc>
              <a:spcBef>
                <a:spcPts val="200"/>
              </a:spcBef>
              <a:spcAft>
                <a:spcPts val="0"/>
              </a:spcAft>
              <a:buSzPts val="1900"/>
              <a:buFont typeface="Arial"/>
              <a:buChar char="•"/>
            </a:pPr>
            <a:r>
              <a:rPr lang="en-US" sz="1900"/>
              <a:t>ASCII art to represent nodes and relationships</a:t>
            </a:r>
            <a:endParaRPr sz="1900"/>
          </a:p>
          <a:p>
            <a:pPr indent="0" lvl="0" marL="228600" marR="0" rtl="0" algn="l">
              <a:lnSpc>
                <a:spcPct val="90000"/>
              </a:lnSpc>
              <a:spcBef>
                <a:spcPts val="200"/>
              </a:spcBef>
              <a:spcAft>
                <a:spcPts val="0"/>
              </a:spcAft>
              <a:buNone/>
            </a:pPr>
            <a:r>
              <a:t/>
            </a:r>
            <a:endParaRPr sz="1900"/>
          </a:p>
        </p:txBody>
      </p:sp>
      <p:sp>
        <p:nvSpPr>
          <p:cNvPr id="739" name="Google Shape;739;p78"/>
          <p:cNvSpPr/>
          <p:nvPr/>
        </p:nvSpPr>
        <p:spPr>
          <a:xfrm>
            <a:off x="6096711" y="3495806"/>
            <a:ext cx="1259700" cy="1259700"/>
          </a:xfrm>
          <a:prstGeom prst="ellipse">
            <a:avLst/>
          </a:prstGeom>
          <a:solidFill>
            <a:srgbClr val="509873"/>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40" name="Google Shape;740;p78"/>
          <p:cNvSpPr/>
          <p:nvPr/>
        </p:nvSpPr>
        <p:spPr>
          <a:xfrm>
            <a:off x="4352030" y="1418943"/>
            <a:ext cx="1259700" cy="1259700"/>
          </a:xfrm>
          <a:prstGeom prst="ellipse">
            <a:avLst/>
          </a:prstGeom>
          <a:solidFill>
            <a:srgbClr val="2794B8"/>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741" name="Google Shape;741;p78"/>
          <p:cNvGrpSpPr/>
          <p:nvPr/>
        </p:nvGrpSpPr>
        <p:grpSpPr>
          <a:xfrm>
            <a:off x="4550546" y="1543555"/>
            <a:ext cx="878728" cy="930104"/>
            <a:chOff x="3899736" y="1043841"/>
            <a:chExt cx="1236600" cy="1308900"/>
          </a:xfrm>
        </p:grpSpPr>
        <p:pic>
          <p:nvPicPr>
            <p:cNvPr descr="ManAvatarAqua.png" id="742" name="Google Shape;742;p78"/>
            <p:cNvPicPr preferRelativeResize="0"/>
            <p:nvPr/>
          </p:nvPicPr>
          <p:blipFill rotWithShape="1">
            <a:blip r:embed="rId3">
              <a:alphaModFix/>
            </a:blip>
            <a:srcRect b="0" l="0" r="0" t="0"/>
            <a:stretch/>
          </p:blipFill>
          <p:spPr>
            <a:xfrm>
              <a:off x="3932327" y="1043841"/>
              <a:ext cx="1181400" cy="1308900"/>
            </a:xfrm>
            <a:prstGeom prst="rect">
              <a:avLst/>
            </a:prstGeom>
            <a:noFill/>
            <a:ln>
              <a:noFill/>
            </a:ln>
          </p:spPr>
        </p:pic>
        <p:sp>
          <p:nvSpPr>
            <p:cNvPr id="743" name="Google Shape;743;p78"/>
            <p:cNvSpPr txBox="1"/>
            <p:nvPr/>
          </p:nvSpPr>
          <p:spPr>
            <a:xfrm>
              <a:off x="3899736" y="1876686"/>
              <a:ext cx="1236600" cy="45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sp>
        <p:nvSpPr>
          <p:cNvPr id="744" name="Google Shape;744;p78"/>
          <p:cNvSpPr/>
          <p:nvPr/>
        </p:nvSpPr>
        <p:spPr>
          <a:xfrm>
            <a:off x="7698780" y="1408318"/>
            <a:ext cx="1259700" cy="1259700"/>
          </a:xfrm>
          <a:prstGeom prst="ellipse">
            <a:avLst/>
          </a:prstGeom>
          <a:solidFill>
            <a:srgbClr val="2794B8"/>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745" name="Google Shape;745;p78"/>
          <p:cNvGrpSpPr/>
          <p:nvPr/>
        </p:nvGrpSpPr>
        <p:grpSpPr>
          <a:xfrm>
            <a:off x="7899720" y="1537716"/>
            <a:ext cx="862739" cy="932873"/>
            <a:chOff x="7096117" y="1080434"/>
            <a:chExt cx="1214100" cy="1323600"/>
          </a:xfrm>
        </p:grpSpPr>
        <p:pic>
          <p:nvPicPr>
            <p:cNvPr descr="WomanAvatarOrange.png" id="746" name="Google Shape;746;p78"/>
            <p:cNvPicPr preferRelativeResize="0"/>
            <p:nvPr/>
          </p:nvPicPr>
          <p:blipFill rotWithShape="1">
            <a:blip r:embed="rId4">
              <a:alphaModFix/>
            </a:blip>
            <a:srcRect b="0" l="0" r="0" t="0"/>
            <a:stretch/>
          </p:blipFill>
          <p:spPr>
            <a:xfrm>
              <a:off x="7164172" y="1080434"/>
              <a:ext cx="1078200" cy="1323600"/>
            </a:xfrm>
            <a:prstGeom prst="rect">
              <a:avLst/>
            </a:prstGeom>
            <a:noFill/>
            <a:ln>
              <a:noFill/>
            </a:ln>
          </p:spPr>
        </p:pic>
        <p:sp>
          <p:nvSpPr>
            <p:cNvPr id="747" name="Google Shape;747;p78"/>
            <p:cNvSpPr txBox="1"/>
            <p:nvPr/>
          </p:nvSpPr>
          <p:spPr>
            <a:xfrm>
              <a:off x="7096117" y="1917489"/>
              <a:ext cx="1214100" cy="458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grpSp>
        <p:nvGrpSpPr>
          <p:cNvPr id="748" name="Google Shape;748;p78"/>
          <p:cNvGrpSpPr/>
          <p:nvPr/>
        </p:nvGrpSpPr>
        <p:grpSpPr>
          <a:xfrm>
            <a:off x="6289968" y="3705944"/>
            <a:ext cx="979005" cy="839420"/>
            <a:chOff x="1564047" y="2768278"/>
            <a:chExt cx="1604400" cy="1374522"/>
          </a:xfrm>
        </p:grpSpPr>
        <p:sp>
          <p:nvSpPr>
            <p:cNvPr id="749" name="Google Shape;749;p78"/>
            <p:cNvSpPr/>
            <p:nvPr/>
          </p:nvSpPr>
          <p:spPr>
            <a:xfrm>
              <a:off x="1833225" y="3825100"/>
              <a:ext cx="407400" cy="31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8"/>
            <p:cNvSpPr/>
            <p:nvPr/>
          </p:nvSpPr>
          <p:spPr>
            <a:xfrm>
              <a:off x="2483675" y="3825100"/>
              <a:ext cx="407400" cy="31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8"/>
            <p:cNvSpPr/>
            <p:nvPr/>
          </p:nvSpPr>
          <p:spPr>
            <a:xfrm>
              <a:off x="1833325" y="3598750"/>
              <a:ext cx="1057800" cy="22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8"/>
            <p:cNvSpPr/>
            <p:nvPr/>
          </p:nvSpPr>
          <p:spPr>
            <a:xfrm>
              <a:off x="1833325" y="3038950"/>
              <a:ext cx="1057800" cy="5598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8"/>
            <p:cNvSpPr/>
            <p:nvPr/>
          </p:nvSpPr>
          <p:spPr>
            <a:xfrm rot="2697426">
              <a:off x="2157842" y="3151396"/>
              <a:ext cx="1133210" cy="121764"/>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8"/>
            <p:cNvSpPr/>
            <p:nvPr/>
          </p:nvSpPr>
          <p:spPr>
            <a:xfrm rot="8097426">
              <a:off x="1440842" y="3151396"/>
              <a:ext cx="1133210" cy="121764"/>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8"/>
            <p:cNvSpPr/>
            <p:nvPr/>
          </p:nvSpPr>
          <p:spPr>
            <a:xfrm rot="-2705154">
              <a:off x="1694208" y="2989889"/>
              <a:ext cx="282984" cy="1731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8"/>
            <p:cNvSpPr/>
            <p:nvPr/>
          </p:nvSpPr>
          <p:spPr>
            <a:xfrm>
              <a:off x="1776300" y="2812450"/>
              <a:ext cx="220500" cy="22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78"/>
          <p:cNvSpPr txBox="1"/>
          <p:nvPr/>
        </p:nvSpPr>
        <p:spPr>
          <a:xfrm>
            <a:off x="6096667" y="4010925"/>
            <a:ext cx="1365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Location</a:t>
            </a:r>
            <a:endParaRPr sz="1000">
              <a:latin typeface="Calibri"/>
              <a:ea typeface="Calibri"/>
              <a:cs typeface="Calibri"/>
              <a:sym typeface="Calibri"/>
            </a:endParaRPr>
          </a:p>
          <a:p>
            <a:pPr indent="0" lvl="0" marL="0" marR="0" rtl="0" algn="ctr">
              <a:spcBef>
                <a:spcPts val="0"/>
              </a:spcBef>
              <a:spcAft>
                <a:spcPts val="0"/>
              </a:spcAft>
              <a:buNone/>
            </a:pPr>
            <a:r>
              <a:rPr lang="en-US" sz="1000">
                <a:latin typeface="Calibri"/>
                <a:ea typeface="Calibri"/>
                <a:cs typeface="Calibri"/>
                <a:sym typeface="Calibri"/>
              </a:rPr>
              <a:t>Residence</a:t>
            </a:r>
            <a:endParaRPr sz="1000">
              <a:latin typeface="Calibri"/>
              <a:ea typeface="Calibri"/>
              <a:cs typeface="Calibri"/>
              <a:sym typeface="Calibri"/>
            </a:endParaRPr>
          </a:p>
        </p:txBody>
      </p:sp>
      <p:cxnSp>
        <p:nvCxnSpPr>
          <p:cNvPr id="758" name="Google Shape;758;p78"/>
          <p:cNvCxnSpPr>
            <a:stCxn id="744" idx="5"/>
          </p:cNvCxnSpPr>
          <p:nvPr/>
        </p:nvCxnSpPr>
        <p:spPr>
          <a:xfrm rot="5400000">
            <a:off x="7370601" y="2434639"/>
            <a:ext cx="1354500" cy="1452300"/>
          </a:xfrm>
          <a:prstGeom prst="curvedConnector2">
            <a:avLst/>
          </a:prstGeom>
          <a:noFill/>
          <a:ln cap="flat" cmpd="sng" w="76200">
            <a:solidFill>
              <a:srgbClr val="B7B7B7"/>
            </a:solidFill>
            <a:prstDash val="solid"/>
            <a:round/>
            <a:headEnd len="med" w="med" type="none"/>
            <a:tailEnd len="med" w="med" type="triangle"/>
          </a:ln>
        </p:spPr>
      </p:cxnSp>
      <p:cxnSp>
        <p:nvCxnSpPr>
          <p:cNvPr id="759" name="Google Shape;759;p78"/>
          <p:cNvCxnSpPr>
            <a:stCxn id="744" idx="4"/>
            <a:endCxn id="739" idx="7"/>
          </p:cNvCxnSpPr>
          <p:nvPr/>
        </p:nvCxnSpPr>
        <p:spPr>
          <a:xfrm rot="5400000">
            <a:off x="7244130" y="2595718"/>
            <a:ext cx="1012200" cy="1156800"/>
          </a:xfrm>
          <a:prstGeom prst="curvedConnector3">
            <a:avLst>
              <a:gd fmla="val 40891" name="adj1"/>
            </a:avLst>
          </a:prstGeom>
          <a:noFill/>
          <a:ln cap="flat" cmpd="sng" w="76200">
            <a:solidFill>
              <a:srgbClr val="B7B7B7"/>
            </a:solidFill>
            <a:prstDash val="solid"/>
            <a:round/>
            <a:headEnd len="med" w="med" type="none"/>
            <a:tailEnd len="med" w="med" type="triangle"/>
          </a:ln>
        </p:spPr>
      </p:cxnSp>
      <p:cxnSp>
        <p:nvCxnSpPr>
          <p:cNvPr id="760" name="Google Shape;760;p78"/>
          <p:cNvCxnSpPr>
            <a:stCxn id="740" idx="4"/>
            <a:endCxn id="757" idx="1"/>
          </p:cNvCxnSpPr>
          <p:nvPr/>
        </p:nvCxnSpPr>
        <p:spPr>
          <a:xfrm flipH="1" rot="-5400000">
            <a:off x="4788530" y="2871993"/>
            <a:ext cx="1501500" cy="1114800"/>
          </a:xfrm>
          <a:prstGeom prst="curvedConnector2">
            <a:avLst/>
          </a:prstGeom>
          <a:noFill/>
          <a:ln cap="flat" cmpd="sng" w="76200">
            <a:solidFill>
              <a:srgbClr val="B7B7B7"/>
            </a:solidFill>
            <a:prstDash val="solid"/>
            <a:round/>
            <a:headEnd len="med" w="med" type="none"/>
            <a:tailEnd len="med" w="med" type="triangle"/>
          </a:ln>
        </p:spPr>
      </p:cxnSp>
      <p:cxnSp>
        <p:nvCxnSpPr>
          <p:cNvPr id="761" name="Google Shape;761;p78"/>
          <p:cNvCxnSpPr>
            <a:stCxn id="740" idx="7"/>
            <a:endCxn id="744" idx="0"/>
          </p:cNvCxnSpPr>
          <p:nvPr/>
        </p:nvCxnSpPr>
        <p:spPr>
          <a:xfrm rot="-5400000">
            <a:off x="6780402" y="55272"/>
            <a:ext cx="195000" cy="2901300"/>
          </a:xfrm>
          <a:prstGeom prst="curvedConnector3">
            <a:avLst>
              <a:gd fmla="val 222169" name="adj1"/>
            </a:avLst>
          </a:prstGeom>
          <a:noFill/>
          <a:ln cap="flat" cmpd="sng" w="76200">
            <a:solidFill>
              <a:srgbClr val="B7B7B7"/>
            </a:solidFill>
            <a:prstDash val="solid"/>
            <a:round/>
            <a:headEnd len="med" w="med" type="none"/>
            <a:tailEnd len="med" w="med" type="triangle"/>
          </a:ln>
        </p:spPr>
      </p:cxnSp>
      <p:sp>
        <p:nvSpPr>
          <p:cNvPr id="762" name="Google Shape;762;p78"/>
          <p:cNvSpPr/>
          <p:nvPr/>
        </p:nvSpPr>
        <p:spPr>
          <a:xfrm>
            <a:off x="5996288" y="1033438"/>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MARRIED</a:t>
            </a:r>
            <a:endParaRPr sz="1000"/>
          </a:p>
        </p:txBody>
      </p:sp>
      <p:sp>
        <p:nvSpPr>
          <p:cNvPr id="763" name="Google Shape;763;p78"/>
          <p:cNvSpPr/>
          <p:nvPr/>
        </p:nvSpPr>
        <p:spPr>
          <a:xfrm>
            <a:off x="4734850" y="3280638"/>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LIVES_AT</a:t>
            </a:r>
            <a:endParaRPr sz="1000"/>
          </a:p>
        </p:txBody>
      </p:sp>
      <p:sp>
        <p:nvSpPr>
          <p:cNvPr id="764" name="Google Shape;764;p78"/>
          <p:cNvSpPr/>
          <p:nvPr/>
        </p:nvSpPr>
        <p:spPr>
          <a:xfrm>
            <a:off x="7462263" y="2842688"/>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LIVES_AT</a:t>
            </a:r>
            <a:endParaRPr sz="1000"/>
          </a:p>
        </p:txBody>
      </p:sp>
      <p:sp>
        <p:nvSpPr>
          <p:cNvPr id="765" name="Google Shape;765;p78"/>
          <p:cNvSpPr/>
          <p:nvPr/>
        </p:nvSpPr>
        <p:spPr>
          <a:xfrm>
            <a:off x="7899725" y="3303113"/>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OWNS</a:t>
            </a:r>
            <a:endParaRPr sz="1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79"/>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Cypher is ASCII Art</a:t>
            </a:r>
            <a:endParaRPr>
              <a:solidFill>
                <a:srgbClr val="666666"/>
              </a:solidFill>
            </a:endParaRPr>
          </a:p>
        </p:txBody>
      </p:sp>
      <p:sp>
        <p:nvSpPr>
          <p:cNvPr id="772" name="Google Shape;772;p79"/>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73" name="Google Shape;773;p79"/>
          <p:cNvSpPr/>
          <p:nvPr/>
        </p:nvSpPr>
        <p:spPr>
          <a:xfrm>
            <a:off x="3921800" y="1301375"/>
            <a:ext cx="690600" cy="655200"/>
          </a:xfrm>
          <a:prstGeom prst="ellipse">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666666"/>
                </a:solidFill>
              </a:rPr>
              <a:t>A</a:t>
            </a:r>
            <a:endParaRPr b="1">
              <a:solidFill>
                <a:srgbClr val="666666"/>
              </a:solidFill>
            </a:endParaRPr>
          </a:p>
        </p:txBody>
      </p:sp>
      <p:sp>
        <p:nvSpPr>
          <p:cNvPr id="774" name="Google Shape;774;p79"/>
          <p:cNvSpPr/>
          <p:nvPr/>
        </p:nvSpPr>
        <p:spPr>
          <a:xfrm>
            <a:off x="3038325" y="2337200"/>
            <a:ext cx="690600" cy="655200"/>
          </a:xfrm>
          <a:prstGeom prst="ellipse">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666666"/>
                </a:solidFill>
              </a:rPr>
              <a:t>B</a:t>
            </a:r>
            <a:endParaRPr b="1">
              <a:solidFill>
                <a:srgbClr val="666666"/>
              </a:solidFill>
            </a:endParaRPr>
          </a:p>
        </p:txBody>
      </p:sp>
      <p:sp>
        <p:nvSpPr>
          <p:cNvPr id="775" name="Google Shape;775;p79"/>
          <p:cNvSpPr/>
          <p:nvPr/>
        </p:nvSpPr>
        <p:spPr>
          <a:xfrm>
            <a:off x="4754075" y="2337200"/>
            <a:ext cx="690600" cy="655200"/>
          </a:xfrm>
          <a:prstGeom prst="ellipse">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666666"/>
                </a:solidFill>
              </a:rPr>
              <a:t>C</a:t>
            </a:r>
            <a:endParaRPr b="1">
              <a:solidFill>
                <a:srgbClr val="666666"/>
              </a:solidFill>
            </a:endParaRPr>
          </a:p>
        </p:txBody>
      </p:sp>
      <p:cxnSp>
        <p:nvCxnSpPr>
          <p:cNvPr id="776" name="Google Shape;776;p79"/>
          <p:cNvCxnSpPr>
            <a:stCxn id="773" idx="5"/>
            <a:endCxn id="775" idx="0"/>
          </p:cNvCxnSpPr>
          <p:nvPr/>
        </p:nvCxnSpPr>
        <p:spPr>
          <a:xfrm>
            <a:off x="4511264" y="1860623"/>
            <a:ext cx="588000" cy="476700"/>
          </a:xfrm>
          <a:prstGeom prst="straightConnector1">
            <a:avLst/>
          </a:prstGeom>
          <a:noFill/>
          <a:ln cap="flat" cmpd="sng" w="19050">
            <a:solidFill>
              <a:srgbClr val="999999"/>
            </a:solidFill>
            <a:prstDash val="solid"/>
            <a:round/>
            <a:headEnd len="med" w="med" type="none"/>
            <a:tailEnd len="med" w="med" type="triangle"/>
          </a:ln>
        </p:spPr>
      </p:cxnSp>
      <p:cxnSp>
        <p:nvCxnSpPr>
          <p:cNvPr id="777" name="Google Shape;777;p79"/>
          <p:cNvCxnSpPr>
            <a:stCxn id="773" idx="3"/>
            <a:endCxn id="774" idx="0"/>
          </p:cNvCxnSpPr>
          <p:nvPr/>
        </p:nvCxnSpPr>
        <p:spPr>
          <a:xfrm flipH="1">
            <a:off x="3383636" y="1860623"/>
            <a:ext cx="639300" cy="476700"/>
          </a:xfrm>
          <a:prstGeom prst="straightConnector1">
            <a:avLst/>
          </a:prstGeom>
          <a:noFill/>
          <a:ln cap="flat" cmpd="sng" w="19050">
            <a:solidFill>
              <a:srgbClr val="999999"/>
            </a:solidFill>
            <a:prstDash val="solid"/>
            <a:round/>
            <a:headEnd len="med" w="med" type="none"/>
            <a:tailEnd len="med" w="med" type="triangle"/>
          </a:ln>
        </p:spPr>
      </p:cxnSp>
      <p:cxnSp>
        <p:nvCxnSpPr>
          <p:cNvPr id="778" name="Google Shape;778;p79"/>
          <p:cNvCxnSpPr>
            <a:stCxn id="774" idx="6"/>
            <a:endCxn id="775" idx="2"/>
          </p:cNvCxnSpPr>
          <p:nvPr/>
        </p:nvCxnSpPr>
        <p:spPr>
          <a:xfrm>
            <a:off x="3728925" y="2664800"/>
            <a:ext cx="1025100" cy="0"/>
          </a:xfrm>
          <a:prstGeom prst="straightConnector1">
            <a:avLst/>
          </a:prstGeom>
          <a:noFill/>
          <a:ln cap="flat" cmpd="sng" w="19050">
            <a:solidFill>
              <a:srgbClr val="999999"/>
            </a:solidFill>
            <a:prstDash val="solid"/>
            <a:round/>
            <a:headEnd len="med" w="med" type="none"/>
            <a:tailEnd len="med" w="med" type="triangle"/>
          </a:ln>
        </p:spPr>
      </p:cxnSp>
      <p:sp>
        <p:nvSpPr>
          <p:cNvPr id="779" name="Google Shape;779;p79"/>
          <p:cNvSpPr/>
          <p:nvPr/>
        </p:nvSpPr>
        <p:spPr>
          <a:xfrm>
            <a:off x="4460100" y="1921050"/>
            <a:ext cx="690606" cy="221454"/>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LIKES</a:t>
            </a:r>
            <a:endParaRPr sz="1000"/>
          </a:p>
        </p:txBody>
      </p:sp>
      <p:sp>
        <p:nvSpPr>
          <p:cNvPr id="780" name="Google Shape;780;p79"/>
          <p:cNvSpPr/>
          <p:nvPr/>
        </p:nvSpPr>
        <p:spPr>
          <a:xfrm>
            <a:off x="3383625" y="1921050"/>
            <a:ext cx="690606" cy="221454"/>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LIKES</a:t>
            </a:r>
            <a:endParaRPr sz="1000"/>
          </a:p>
        </p:txBody>
      </p:sp>
      <p:sp>
        <p:nvSpPr>
          <p:cNvPr id="781" name="Google Shape;781;p79"/>
          <p:cNvSpPr/>
          <p:nvPr/>
        </p:nvSpPr>
        <p:spPr>
          <a:xfrm>
            <a:off x="3896200" y="2554075"/>
            <a:ext cx="690606" cy="221454"/>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LIKES</a:t>
            </a:r>
            <a:endParaRPr sz="1000"/>
          </a:p>
        </p:txBody>
      </p:sp>
      <p:sp>
        <p:nvSpPr>
          <p:cNvPr id="782" name="Google Shape;782;p79"/>
          <p:cNvSpPr txBox="1"/>
          <p:nvPr/>
        </p:nvSpPr>
        <p:spPr>
          <a:xfrm>
            <a:off x="703350" y="3293325"/>
            <a:ext cx="7737300" cy="10533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ourier New"/>
                <a:ea typeface="Courier New"/>
                <a:cs typeface="Courier New"/>
                <a:sym typeface="Courier New"/>
              </a:rPr>
              <a:t>(A)-[:LIKES]-&gt;(B),(A)-[:LIKES]-&gt;(C),(B)-[:LIKES]-&gt;(C)</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ctr">
              <a:spcBef>
                <a:spcPts val="0"/>
              </a:spcBef>
              <a:spcAft>
                <a:spcPts val="0"/>
              </a:spcAft>
              <a:buNone/>
            </a:pPr>
            <a:r>
              <a:rPr lang="en-US" sz="1800">
                <a:latin typeface="Courier New"/>
                <a:ea typeface="Courier New"/>
                <a:cs typeface="Courier New"/>
                <a:sym typeface="Courier New"/>
              </a:rPr>
              <a:t>(A)-[:LIKES]-&gt;(B)-[:LIKES]-&gt;(C)&lt;-[:LIKES]-(A)</a:t>
            </a:r>
            <a:endParaRPr sz="1800">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80"/>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Cypher is readable</a:t>
            </a:r>
            <a:endParaRPr>
              <a:solidFill>
                <a:srgbClr val="666666"/>
              </a:solidFill>
            </a:endParaRPr>
          </a:p>
        </p:txBody>
      </p:sp>
      <p:sp>
        <p:nvSpPr>
          <p:cNvPr id="789" name="Google Shape;789;p80"/>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790" name="Google Shape;790;p80"/>
          <p:cNvSpPr/>
          <p:nvPr/>
        </p:nvSpPr>
        <p:spPr>
          <a:xfrm>
            <a:off x="798825" y="1583525"/>
            <a:ext cx="1658100" cy="376200"/>
          </a:xfrm>
          <a:prstGeom prst="wedgeRoundRectCallout">
            <a:avLst>
              <a:gd fmla="val 69451" name="adj1"/>
              <a:gd fmla="val -3070" name="adj2"/>
              <a:gd fmla="val 0" name="adj3"/>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666666"/>
                </a:solidFill>
              </a:rPr>
              <a:t>Dan</a:t>
            </a:r>
            <a:endParaRPr b="1" sz="1100">
              <a:solidFill>
                <a:srgbClr val="666666"/>
              </a:solidFill>
            </a:endParaRPr>
          </a:p>
        </p:txBody>
      </p:sp>
      <p:sp>
        <p:nvSpPr>
          <p:cNvPr id="791" name="Google Shape;791;p80"/>
          <p:cNvSpPr/>
          <p:nvPr/>
        </p:nvSpPr>
        <p:spPr>
          <a:xfrm>
            <a:off x="2771775" y="1345525"/>
            <a:ext cx="959700" cy="9597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100">
                <a:solidFill>
                  <a:srgbClr val="666666"/>
                </a:solidFill>
              </a:rPr>
              <a:t>Person</a:t>
            </a:r>
            <a:endParaRPr b="1" sz="1100">
              <a:solidFill>
                <a:srgbClr val="666666"/>
              </a:solidFill>
            </a:endParaRPr>
          </a:p>
        </p:txBody>
      </p:sp>
      <p:cxnSp>
        <p:nvCxnSpPr>
          <p:cNvPr id="792" name="Google Shape;792;p80"/>
          <p:cNvCxnSpPr/>
          <p:nvPr/>
        </p:nvCxnSpPr>
        <p:spPr>
          <a:xfrm>
            <a:off x="3731475" y="1771625"/>
            <a:ext cx="1834800" cy="0"/>
          </a:xfrm>
          <a:prstGeom prst="straightConnector1">
            <a:avLst/>
          </a:prstGeom>
          <a:noFill/>
          <a:ln cap="flat" cmpd="sng" w="38100">
            <a:solidFill>
              <a:srgbClr val="666666"/>
            </a:solidFill>
            <a:prstDash val="solid"/>
            <a:round/>
            <a:headEnd len="med" w="med" type="none"/>
            <a:tailEnd len="med" w="med" type="triangle"/>
          </a:ln>
        </p:spPr>
      </p:cxnSp>
      <p:sp>
        <p:nvSpPr>
          <p:cNvPr id="793" name="Google Shape;793;p80"/>
          <p:cNvSpPr/>
          <p:nvPr/>
        </p:nvSpPr>
        <p:spPr>
          <a:xfrm>
            <a:off x="5534300" y="1291775"/>
            <a:ext cx="959700" cy="9597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666666"/>
                </a:solidFill>
              </a:rPr>
              <a:t>Person</a:t>
            </a:r>
            <a:endParaRPr b="1" sz="1100">
              <a:solidFill>
                <a:srgbClr val="666666"/>
              </a:solidFill>
            </a:endParaRPr>
          </a:p>
        </p:txBody>
      </p:sp>
      <p:sp>
        <p:nvSpPr>
          <p:cNvPr id="794" name="Google Shape;794;p80"/>
          <p:cNvSpPr/>
          <p:nvPr/>
        </p:nvSpPr>
        <p:spPr>
          <a:xfrm>
            <a:off x="6777975" y="1499075"/>
            <a:ext cx="1658100" cy="376200"/>
          </a:xfrm>
          <a:prstGeom prst="wedgeRoundRectCallout">
            <a:avLst>
              <a:gd fmla="val -65699" name="adj1"/>
              <a:gd fmla="val 38198" name="adj2"/>
              <a:gd fmla="val 0" name="adj3"/>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666666"/>
                </a:solidFill>
              </a:rPr>
              <a:t>Ann</a:t>
            </a:r>
            <a:endParaRPr b="1" sz="1100">
              <a:solidFill>
                <a:srgbClr val="666666"/>
              </a:solidFill>
            </a:endParaRPr>
          </a:p>
        </p:txBody>
      </p:sp>
      <p:sp>
        <p:nvSpPr>
          <p:cNvPr id="795" name="Google Shape;795;p80"/>
          <p:cNvSpPr/>
          <p:nvPr/>
        </p:nvSpPr>
        <p:spPr>
          <a:xfrm>
            <a:off x="3731475" y="2073700"/>
            <a:ext cx="1658100" cy="376200"/>
          </a:xfrm>
          <a:prstGeom prst="wedgeRoundRectCallout">
            <a:avLst>
              <a:gd fmla="val 924" name="adj1"/>
              <a:gd fmla="val -119086" name="adj2"/>
              <a:gd fmla="val 0" name="adj3"/>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666666"/>
                </a:solidFill>
              </a:rPr>
              <a:t>1970-02-14</a:t>
            </a:r>
            <a:endParaRPr b="1" sz="1100">
              <a:solidFill>
                <a:srgbClr val="666666"/>
              </a:solidFill>
            </a:endParaRPr>
          </a:p>
        </p:txBody>
      </p:sp>
      <p:sp>
        <p:nvSpPr>
          <p:cNvPr id="796" name="Google Shape;796;p80"/>
          <p:cNvSpPr txBox="1"/>
          <p:nvPr/>
        </p:nvSpPr>
        <p:spPr>
          <a:xfrm>
            <a:off x="4046325" y="1439825"/>
            <a:ext cx="8811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666666"/>
                </a:solidFill>
              </a:rPr>
              <a:t>MARRIED</a:t>
            </a:r>
            <a:endParaRPr b="1" sz="1100">
              <a:solidFill>
                <a:srgbClr val="666666"/>
              </a:solidFill>
            </a:endParaRPr>
          </a:p>
        </p:txBody>
      </p:sp>
      <p:sp>
        <p:nvSpPr>
          <p:cNvPr id="797" name="Google Shape;797;p80"/>
          <p:cNvSpPr/>
          <p:nvPr/>
        </p:nvSpPr>
        <p:spPr>
          <a:xfrm>
            <a:off x="928200" y="3271300"/>
            <a:ext cx="1658100" cy="376200"/>
          </a:xfrm>
          <a:prstGeom prst="wedgeRoundRectCallout">
            <a:avLst>
              <a:gd fmla="val 69451" name="adj1"/>
              <a:gd fmla="val -3070" name="adj2"/>
              <a:gd fmla="val 0" name="adj3"/>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666666"/>
                </a:solidFill>
              </a:rPr>
              <a:t>adjective</a:t>
            </a:r>
            <a:endParaRPr b="1" sz="1100">
              <a:solidFill>
                <a:srgbClr val="666666"/>
              </a:solidFill>
            </a:endParaRPr>
          </a:p>
        </p:txBody>
      </p:sp>
      <p:sp>
        <p:nvSpPr>
          <p:cNvPr id="798" name="Google Shape;798;p80"/>
          <p:cNvSpPr/>
          <p:nvPr/>
        </p:nvSpPr>
        <p:spPr>
          <a:xfrm>
            <a:off x="2901150" y="3033300"/>
            <a:ext cx="959700" cy="9597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100">
                <a:solidFill>
                  <a:srgbClr val="666666"/>
                </a:solidFill>
              </a:rPr>
              <a:t>Noun</a:t>
            </a:r>
            <a:endParaRPr b="1" sz="1100">
              <a:solidFill>
                <a:srgbClr val="666666"/>
              </a:solidFill>
            </a:endParaRPr>
          </a:p>
        </p:txBody>
      </p:sp>
      <p:cxnSp>
        <p:nvCxnSpPr>
          <p:cNvPr id="799" name="Google Shape;799;p80"/>
          <p:cNvCxnSpPr/>
          <p:nvPr/>
        </p:nvCxnSpPr>
        <p:spPr>
          <a:xfrm>
            <a:off x="3860850" y="3459400"/>
            <a:ext cx="1834800" cy="0"/>
          </a:xfrm>
          <a:prstGeom prst="straightConnector1">
            <a:avLst/>
          </a:prstGeom>
          <a:noFill/>
          <a:ln cap="flat" cmpd="sng" w="38100">
            <a:solidFill>
              <a:srgbClr val="666666"/>
            </a:solidFill>
            <a:prstDash val="solid"/>
            <a:round/>
            <a:headEnd len="med" w="med" type="none"/>
            <a:tailEnd len="med" w="med" type="triangle"/>
          </a:ln>
        </p:spPr>
      </p:cxnSp>
      <p:sp>
        <p:nvSpPr>
          <p:cNvPr id="800" name="Google Shape;800;p80"/>
          <p:cNvSpPr/>
          <p:nvPr/>
        </p:nvSpPr>
        <p:spPr>
          <a:xfrm>
            <a:off x="5663675" y="2979550"/>
            <a:ext cx="959700" cy="959700"/>
          </a:xfrm>
          <a:prstGeom prst="ellipse">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666666"/>
                </a:solidFill>
              </a:rPr>
              <a:t>Noun</a:t>
            </a:r>
            <a:endParaRPr b="1" sz="1100">
              <a:solidFill>
                <a:srgbClr val="666666"/>
              </a:solidFill>
            </a:endParaRPr>
          </a:p>
        </p:txBody>
      </p:sp>
      <p:sp>
        <p:nvSpPr>
          <p:cNvPr id="801" name="Google Shape;801;p80"/>
          <p:cNvSpPr/>
          <p:nvPr/>
        </p:nvSpPr>
        <p:spPr>
          <a:xfrm>
            <a:off x="6907350" y="3186850"/>
            <a:ext cx="1658100" cy="376200"/>
          </a:xfrm>
          <a:prstGeom prst="wedgeRoundRectCallout">
            <a:avLst>
              <a:gd fmla="val -65699" name="adj1"/>
              <a:gd fmla="val 38198" name="adj2"/>
              <a:gd fmla="val 0" name="adj3"/>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666666"/>
                </a:solidFill>
              </a:rPr>
              <a:t>adjective</a:t>
            </a:r>
            <a:endParaRPr b="1" sz="1100">
              <a:solidFill>
                <a:srgbClr val="666666"/>
              </a:solidFill>
            </a:endParaRPr>
          </a:p>
        </p:txBody>
      </p:sp>
      <p:sp>
        <p:nvSpPr>
          <p:cNvPr id="802" name="Google Shape;802;p80"/>
          <p:cNvSpPr/>
          <p:nvPr/>
        </p:nvSpPr>
        <p:spPr>
          <a:xfrm>
            <a:off x="3860850" y="3761475"/>
            <a:ext cx="1658100" cy="376200"/>
          </a:xfrm>
          <a:prstGeom prst="wedgeRoundRectCallout">
            <a:avLst>
              <a:gd fmla="val 924" name="adj1"/>
              <a:gd fmla="val -119086" name="adj2"/>
              <a:gd fmla="val 0" name="adj3"/>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666666"/>
                </a:solidFill>
              </a:rPr>
              <a:t>adverb</a:t>
            </a:r>
            <a:endParaRPr b="1" sz="1100">
              <a:solidFill>
                <a:srgbClr val="666666"/>
              </a:solidFill>
            </a:endParaRPr>
          </a:p>
        </p:txBody>
      </p:sp>
      <p:sp>
        <p:nvSpPr>
          <p:cNvPr id="803" name="Google Shape;803;p80"/>
          <p:cNvSpPr txBox="1"/>
          <p:nvPr/>
        </p:nvSpPr>
        <p:spPr>
          <a:xfrm>
            <a:off x="4175700" y="3127600"/>
            <a:ext cx="7518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666666"/>
                </a:solidFill>
              </a:rPr>
              <a:t>VERB</a:t>
            </a:r>
            <a:endParaRPr b="1" sz="1100">
              <a:solidFill>
                <a:srgbClr val="666666"/>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81"/>
          <p:cNvSpPr txBox="1"/>
          <p:nvPr>
            <p:ph type="title"/>
          </p:nvPr>
        </p:nvSpPr>
        <p:spPr>
          <a:xfrm>
            <a:off x="531525" y="307343"/>
            <a:ext cx="8081100" cy="55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Font typeface="Open Sans ExtraBold"/>
              <a:buNone/>
            </a:pPr>
            <a:r>
              <a:rPr lang="en-US">
                <a:solidFill>
                  <a:srgbClr val="666666"/>
                </a:solidFill>
              </a:rPr>
              <a:t>Nodes</a:t>
            </a:r>
            <a:endParaRPr b="1" i="0" sz="3000" u="none" cap="none" strike="noStrike">
              <a:solidFill>
                <a:srgbClr val="666666"/>
              </a:solidFill>
              <a:latin typeface="Open Sans ExtraBold"/>
              <a:ea typeface="Open Sans ExtraBold"/>
              <a:cs typeface="Open Sans ExtraBold"/>
              <a:sym typeface="Open Sans ExtraBold"/>
            </a:endParaRPr>
          </a:p>
        </p:txBody>
      </p:sp>
      <p:sp>
        <p:nvSpPr>
          <p:cNvPr id="809" name="Google Shape;809;p81"/>
          <p:cNvSpPr txBox="1"/>
          <p:nvPr>
            <p:ph idx="12" type="sldNum"/>
          </p:nvPr>
        </p:nvSpPr>
        <p:spPr>
          <a:xfrm>
            <a:off x="98016" y="4755508"/>
            <a:ext cx="428700" cy="274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10" name="Google Shape;810;p81"/>
          <p:cNvSpPr/>
          <p:nvPr/>
        </p:nvSpPr>
        <p:spPr>
          <a:xfrm>
            <a:off x="5918736" y="3626406"/>
            <a:ext cx="1259700" cy="1259700"/>
          </a:xfrm>
          <a:prstGeom prst="ellipse">
            <a:avLst/>
          </a:prstGeom>
          <a:solidFill>
            <a:schemeClr val="lt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1" name="Google Shape;811;p81"/>
          <p:cNvSpPr/>
          <p:nvPr/>
        </p:nvSpPr>
        <p:spPr>
          <a:xfrm>
            <a:off x="4174055" y="1549543"/>
            <a:ext cx="1259700" cy="1259700"/>
          </a:xfrm>
          <a:prstGeom prst="ellipse">
            <a:avLst/>
          </a:prstGeom>
          <a:solidFill>
            <a:schemeClr val="dk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12" name="Google Shape;812;p81"/>
          <p:cNvGrpSpPr/>
          <p:nvPr/>
        </p:nvGrpSpPr>
        <p:grpSpPr>
          <a:xfrm>
            <a:off x="4372571" y="1674155"/>
            <a:ext cx="878728" cy="930104"/>
            <a:chOff x="3899736" y="1043841"/>
            <a:chExt cx="1236600" cy="1308900"/>
          </a:xfrm>
        </p:grpSpPr>
        <p:pic>
          <p:nvPicPr>
            <p:cNvPr descr="ManAvatarAqua.png" id="813" name="Google Shape;813;p81"/>
            <p:cNvPicPr preferRelativeResize="0"/>
            <p:nvPr/>
          </p:nvPicPr>
          <p:blipFill rotWithShape="1">
            <a:blip r:embed="rId3">
              <a:alphaModFix/>
            </a:blip>
            <a:srcRect b="0" l="0" r="0" t="0"/>
            <a:stretch/>
          </p:blipFill>
          <p:spPr>
            <a:xfrm>
              <a:off x="3932327" y="1043841"/>
              <a:ext cx="1181400" cy="1308900"/>
            </a:xfrm>
            <a:prstGeom prst="rect">
              <a:avLst/>
            </a:prstGeom>
            <a:noFill/>
            <a:ln>
              <a:noFill/>
            </a:ln>
          </p:spPr>
        </p:pic>
        <p:sp>
          <p:nvSpPr>
            <p:cNvPr id="814" name="Google Shape;814;p81"/>
            <p:cNvSpPr txBox="1"/>
            <p:nvPr/>
          </p:nvSpPr>
          <p:spPr>
            <a:xfrm>
              <a:off x="3899736" y="1876686"/>
              <a:ext cx="1236600" cy="45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sp>
        <p:nvSpPr>
          <p:cNvPr id="815" name="Google Shape;815;p81"/>
          <p:cNvSpPr/>
          <p:nvPr/>
        </p:nvSpPr>
        <p:spPr>
          <a:xfrm>
            <a:off x="7520805" y="1538918"/>
            <a:ext cx="1259700" cy="1259700"/>
          </a:xfrm>
          <a:prstGeom prst="ellipse">
            <a:avLst/>
          </a:prstGeom>
          <a:solidFill>
            <a:schemeClr val="dk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16" name="Google Shape;816;p81"/>
          <p:cNvGrpSpPr/>
          <p:nvPr/>
        </p:nvGrpSpPr>
        <p:grpSpPr>
          <a:xfrm>
            <a:off x="7721745" y="1668316"/>
            <a:ext cx="862739" cy="932873"/>
            <a:chOff x="7096117" y="1080434"/>
            <a:chExt cx="1214100" cy="1323600"/>
          </a:xfrm>
        </p:grpSpPr>
        <p:pic>
          <p:nvPicPr>
            <p:cNvPr descr="WomanAvatarOrange.png" id="817" name="Google Shape;817;p81"/>
            <p:cNvPicPr preferRelativeResize="0"/>
            <p:nvPr/>
          </p:nvPicPr>
          <p:blipFill rotWithShape="1">
            <a:blip r:embed="rId4">
              <a:alphaModFix/>
            </a:blip>
            <a:srcRect b="0" l="0" r="0" t="0"/>
            <a:stretch/>
          </p:blipFill>
          <p:spPr>
            <a:xfrm>
              <a:off x="7164172" y="1080434"/>
              <a:ext cx="1078200" cy="1323600"/>
            </a:xfrm>
            <a:prstGeom prst="rect">
              <a:avLst/>
            </a:prstGeom>
            <a:noFill/>
            <a:ln>
              <a:noFill/>
            </a:ln>
          </p:spPr>
        </p:pic>
        <p:sp>
          <p:nvSpPr>
            <p:cNvPr id="818" name="Google Shape;818;p81"/>
            <p:cNvSpPr txBox="1"/>
            <p:nvPr/>
          </p:nvSpPr>
          <p:spPr>
            <a:xfrm>
              <a:off x="7096117" y="1917489"/>
              <a:ext cx="1214100" cy="458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grpSp>
        <p:nvGrpSpPr>
          <p:cNvPr id="819" name="Google Shape;819;p81"/>
          <p:cNvGrpSpPr/>
          <p:nvPr/>
        </p:nvGrpSpPr>
        <p:grpSpPr>
          <a:xfrm>
            <a:off x="6111993" y="3836544"/>
            <a:ext cx="979005" cy="839420"/>
            <a:chOff x="1564047" y="2768278"/>
            <a:chExt cx="1604400" cy="1374522"/>
          </a:xfrm>
        </p:grpSpPr>
        <p:sp>
          <p:nvSpPr>
            <p:cNvPr id="820" name="Google Shape;820;p81"/>
            <p:cNvSpPr/>
            <p:nvPr/>
          </p:nvSpPr>
          <p:spPr>
            <a:xfrm>
              <a:off x="1833225" y="3825100"/>
              <a:ext cx="407400" cy="31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1"/>
            <p:cNvSpPr/>
            <p:nvPr/>
          </p:nvSpPr>
          <p:spPr>
            <a:xfrm>
              <a:off x="2483675" y="3825100"/>
              <a:ext cx="407400" cy="31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1"/>
            <p:cNvSpPr/>
            <p:nvPr/>
          </p:nvSpPr>
          <p:spPr>
            <a:xfrm>
              <a:off x="1833325" y="3598750"/>
              <a:ext cx="1057800" cy="22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1"/>
            <p:cNvSpPr/>
            <p:nvPr/>
          </p:nvSpPr>
          <p:spPr>
            <a:xfrm>
              <a:off x="1833325" y="3038950"/>
              <a:ext cx="1057800" cy="5598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1"/>
            <p:cNvSpPr/>
            <p:nvPr/>
          </p:nvSpPr>
          <p:spPr>
            <a:xfrm rot="2697426">
              <a:off x="2157842" y="3151396"/>
              <a:ext cx="1133210" cy="121764"/>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1"/>
            <p:cNvSpPr/>
            <p:nvPr/>
          </p:nvSpPr>
          <p:spPr>
            <a:xfrm rot="8097426">
              <a:off x="1440842" y="3151396"/>
              <a:ext cx="1133210" cy="121764"/>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1"/>
            <p:cNvSpPr/>
            <p:nvPr/>
          </p:nvSpPr>
          <p:spPr>
            <a:xfrm rot="-2705154">
              <a:off x="1694208" y="2989889"/>
              <a:ext cx="282984" cy="1731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1"/>
            <p:cNvSpPr/>
            <p:nvPr/>
          </p:nvSpPr>
          <p:spPr>
            <a:xfrm>
              <a:off x="1776300" y="2812450"/>
              <a:ext cx="220500" cy="22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81"/>
          <p:cNvSpPr txBox="1"/>
          <p:nvPr/>
        </p:nvSpPr>
        <p:spPr>
          <a:xfrm>
            <a:off x="5918692" y="4141525"/>
            <a:ext cx="1365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Location</a:t>
            </a:r>
            <a:endParaRPr sz="1000">
              <a:latin typeface="Calibri"/>
              <a:ea typeface="Calibri"/>
              <a:cs typeface="Calibri"/>
              <a:sym typeface="Calibri"/>
            </a:endParaRPr>
          </a:p>
          <a:p>
            <a:pPr indent="0" lvl="0" marL="0" marR="0" rtl="0" algn="ctr">
              <a:spcBef>
                <a:spcPts val="0"/>
              </a:spcBef>
              <a:spcAft>
                <a:spcPts val="0"/>
              </a:spcAft>
              <a:buNone/>
            </a:pPr>
            <a:r>
              <a:rPr lang="en-US" sz="1000">
                <a:latin typeface="Calibri"/>
                <a:ea typeface="Calibri"/>
                <a:cs typeface="Calibri"/>
                <a:sym typeface="Calibri"/>
              </a:rPr>
              <a:t>Residence</a:t>
            </a:r>
            <a:endParaRPr sz="1000">
              <a:latin typeface="Calibri"/>
              <a:ea typeface="Calibri"/>
              <a:cs typeface="Calibri"/>
              <a:sym typeface="Calibri"/>
            </a:endParaRPr>
          </a:p>
        </p:txBody>
      </p:sp>
      <p:cxnSp>
        <p:nvCxnSpPr>
          <p:cNvPr id="829" name="Google Shape;829;p81"/>
          <p:cNvCxnSpPr>
            <a:stCxn id="815" idx="5"/>
          </p:cNvCxnSpPr>
          <p:nvPr/>
        </p:nvCxnSpPr>
        <p:spPr>
          <a:xfrm rot="5400000">
            <a:off x="7192626" y="2565239"/>
            <a:ext cx="1354500" cy="1452300"/>
          </a:xfrm>
          <a:prstGeom prst="curvedConnector2">
            <a:avLst/>
          </a:prstGeom>
          <a:noFill/>
          <a:ln cap="flat" cmpd="sng" w="76200">
            <a:solidFill>
              <a:srgbClr val="B7B7B7"/>
            </a:solidFill>
            <a:prstDash val="solid"/>
            <a:round/>
            <a:headEnd len="med" w="med" type="none"/>
            <a:tailEnd len="med" w="med" type="triangle"/>
          </a:ln>
        </p:spPr>
      </p:cxnSp>
      <p:cxnSp>
        <p:nvCxnSpPr>
          <p:cNvPr id="830" name="Google Shape;830;p81"/>
          <p:cNvCxnSpPr>
            <a:stCxn id="815" idx="4"/>
            <a:endCxn id="810" idx="7"/>
          </p:cNvCxnSpPr>
          <p:nvPr/>
        </p:nvCxnSpPr>
        <p:spPr>
          <a:xfrm rot="5400000">
            <a:off x="7066155" y="2726318"/>
            <a:ext cx="1012200" cy="1156800"/>
          </a:xfrm>
          <a:prstGeom prst="curvedConnector3">
            <a:avLst>
              <a:gd fmla="val 38233" name="adj1"/>
            </a:avLst>
          </a:prstGeom>
          <a:noFill/>
          <a:ln cap="flat" cmpd="sng" w="76200">
            <a:solidFill>
              <a:srgbClr val="B7B7B7"/>
            </a:solidFill>
            <a:prstDash val="solid"/>
            <a:round/>
            <a:headEnd len="med" w="med" type="none"/>
            <a:tailEnd len="med" w="med" type="triangle"/>
          </a:ln>
        </p:spPr>
      </p:cxnSp>
      <p:cxnSp>
        <p:nvCxnSpPr>
          <p:cNvPr id="831" name="Google Shape;831;p81"/>
          <p:cNvCxnSpPr>
            <a:stCxn id="811" idx="4"/>
            <a:endCxn id="828" idx="1"/>
          </p:cNvCxnSpPr>
          <p:nvPr/>
        </p:nvCxnSpPr>
        <p:spPr>
          <a:xfrm flipH="1" rot="-5400000">
            <a:off x="4610555" y="3002593"/>
            <a:ext cx="1501500" cy="1114800"/>
          </a:xfrm>
          <a:prstGeom prst="curvedConnector2">
            <a:avLst/>
          </a:prstGeom>
          <a:noFill/>
          <a:ln cap="flat" cmpd="sng" w="76200">
            <a:solidFill>
              <a:srgbClr val="B7B7B7"/>
            </a:solidFill>
            <a:prstDash val="solid"/>
            <a:round/>
            <a:headEnd len="med" w="med" type="none"/>
            <a:tailEnd len="med" w="med" type="triangle"/>
          </a:ln>
        </p:spPr>
      </p:cxnSp>
      <p:cxnSp>
        <p:nvCxnSpPr>
          <p:cNvPr id="832" name="Google Shape;832;p81"/>
          <p:cNvCxnSpPr>
            <a:stCxn id="811" idx="7"/>
            <a:endCxn id="815" idx="0"/>
          </p:cNvCxnSpPr>
          <p:nvPr/>
        </p:nvCxnSpPr>
        <p:spPr>
          <a:xfrm rot="-5400000">
            <a:off x="6602427" y="185872"/>
            <a:ext cx="195000" cy="2901300"/>
          </a:xfrm>
          <a:prstGeom prst="curvedConnector3">
            <a:avLst>
              <a:gd fmla="val 222169" name="adj1"/>
            </a:avLst>
          </a:prstGeom>
          <a:noFill/>
          <a:ln cap="flat" cmpd="sng" w="76200">
            <a:solidFill>
              <a:srgbClr val="B7B7B7"/>
            </a:solidFill>
            <a:prstDash val="solid"/>
            <a:round/>
            <a:headEnd len="med" w="med" type="none"/>
            <a:tailEnd len="med" w="med" type="triangle"/>
          </a:ln>
        </p:spPr>
      </p:cxnSp>
      <p:sp>
        <p:nvSpPr>
          <p:cNvPr id="833" name="Google Shape;833;p81"/>
          <p:cNvSpPr/>
          <p:nvPr/>
        </p:nvSpPr>
        <p:spPr>
          <a:xfrm>
            <a:off x="5818313" y="1164038"/>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MARRIED</a:t>
            </a:r>
            <a:endParaRPr sz="1000"/>
          </a:p>
        </p:txBody>
      </p:sp>
      <p:sp>
        <p:nvSpPr>
          <p:cNvPr id="834" name="Google Shape;834;p81"/>
          <p:cNvSpPr/>
          <p:nvPr/>
        </p:nvSpPr>
        <p:spPr>
          <a:xfrm>
            <a:off x="4556875" y="3411238"/>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LIVES_AT</a:t>
            </a:r>
            <a:endParaRPr sz="1000"/>
          </a:p>
        </p:txBody>
      </p:sp>
      <p:sp>
        <p:nvSpPr>
          <p:cNvPr id="835" name="Google Shape;835;p81"/>
          <p:cNvSpPr/>
          <p:nvPr/>
        </p:nvSpPr>
        <p:spPr>
          <a:xfrm>
            <a:off x="7284288" y="2973288"/>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LIVES_AT</a:t>
            </a:r>
            <a:endParaRPr sz="1000"/>
          </a:p>
        </p:txBody>
      </p:sp>
      <p:sp>
        <p:nvSpPr>
          <p:cNvPr id="836" name="Google Shape;836;p81"/>
          <p:cNvSpPr/>
          <p:nvPr/>
        </p:nvSpPr>
        <p:spPr>
          <a:xfrm>
            <a:off x="7721750" y="3433713"/>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OWNS</a:t>
            </a:r>
            <a:endParaRPr sz="1000"/>
          </a:p>
        </p:txBody>
      </p:sp>
      <p:sp>
        <p:nvSpPr>
          <p:cNvPr id="837" name="Google Shape;837;p81"/>
          <p:cNvSpPr txBox="1"/>
          <p:nvPr/>
        </p:nvSpPr>
        <p:spPr>
          <a:xfrm>
            <a:off x="1204000" y="1611000"/>
            <a:ext cx="938400" cy="20154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Courier New"/>
                <a:ea typeface="Courier New"/>
                <a:cs typeface="Courier New"/>
                <a:sym typeface="Courier New"/>
              </a:rPr>
              <a:t>()</a:t>
            </a:r>
            <a:endParaRPr sz="3000">
              <a:latin typeface="Courier New"/>
              <a:ea typeface="Courier New"/>
              <a:cs typeface="Courier New"/>
              <a:sym typeface="Courier New"/>
            </a:endParaRPr>
          </a:p>
          <a:p>
            <a:pPr indent="0" lvl="0" marL="0" rtl="0" algn="l">
              <a:spcBef>
                <a:spcPts val="0"/>
              </a:spcBef>
              <a:spcAft>
                <a:spcPts val="0"/>
              </a:spcAft>
              <a:buNone/>
            </a:pPr>
            <a:r>
              <a:rPr lang="en-US" sz="3000">
                <a:latin typeface="Courier New"/>
                <a:ea typeface="Courier New"/>
                <a:cs typeface="Courier New"/>
                <a:sym typeface="Courier New"/>
              </a:rPr>
              <a:t>(p)</a:t>
            </a:r>
            <a:endParaRPr sz="3000">
              <a:latin typeface="Courier New"/>
              <a:ea typeface="Courier New"/>
              <a:cs typeface="Courier New"/>
              <a:sym typeface="Courier New"/>
            </a:endParaRPr>
          </a:p>
          <a:p>
            <a:pPr indent="0" lvl="0" marL="0" rtl="0" algn="l">
              <a:spcBef>
                <a:spcPts val="0"/>
              </a:spcBef>
              <a:spcAft>
                <a:spcPts val="0"/>
              </a:spcAft>
              <a:buNone/>
            </a:pPr>
            <a:r>
              <a:rPr lang="en-US" sz="3000">
                <a:latin typeface="Courier New"/>
                <a:ea typeface="Courier New"/>
                <a:cs typeface="Courier New"/>
                <a:sym typeface="Courier New"/>
              </a:rPr>
              <a:t>(l)</a:t>
            </a:r>
            <a:endParaRPr sz="3000">
              <a:latin typeface="Courier New"/>
              <a:ea typeface="Courier New"/>
              <a:cs typeface="Courier New"/>
              <a:sym typeface="Courier New"/>
            </a:endParaRPr>
          </a:p>
          <a:p>
            <a:pPr indent="0" lvl="0" marL="0" rtl="0" algn="l">
              <a:spcBef>
                <a:spcPts val="0"/>
              </a:spcBef>
              <a:spcAft>
                <a:spcPts val="0"/>
              </a:spcAft>
              <a:buNone/>
            </a:pPr>
            <a:r>
              <a:rPr lang="en-US" sz="3000">
                <a:latin typeface="Courier New"/>
                <a:ea typeface="Courier New"/>
                <a:cs typeface="Courier New"/>
                <a:sym typeface="Courier New"/>
              </a:rPr>
              <a:t>(n)</a:t>
            </a:r>
            <a:endParaRPr sz="3000">
              <a:latin typeface="Courier New"/>
              <a:ea typeface="Courier New"/>
              <a:cs typeface="Courier New"/>
              <a:sym typeface="Courier New"/>
            </a:endParaRPr>
          </a:p>
        </p:txBody>
      </p:sp>
      <p:sp>
        <p:nvSpPr>
          <p:cNvPr id="838" name="Google Shape;838;p81"/>
          <p:cNvSpPr/>
          <p:nvPr/>
        </p:nvSpPr>
        <p:spPr>
          <a:xfrm>
            <a:off x="3994450" y="1461950"/>
            <a:ext cx="1674300" cy="14169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1"/>
          <p:cNvSpPr/>
          <p:nvPr/>
        </p:nvSpPr>
        <p:spPr>
          <a:xfrm>
            <a:off x="5711425" y="3547813"/>
            <a:ext cx="1674300" cy="14169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1"/>
          <p:cNvSpPr/>
          <p:nvPr/>
        </p:nvSpPr>
        <p:spPr>
          <a:xfrm>
            <a:off x="7315963" y="1470950"/>
            <a:ext cx="1674300" cy="14169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82"/>
          <p:cNvSpPr txBox="1"/>
          <p:nvPr>
            <p:ph type="title"/>
          </p:nvPr>
        </p:nvSpPr>
        <p:spPr>
          <a:xfrm>
            <a:off x="531525" y="307343"/>
            <a:ext cx="8081100" cy="55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Font typeface="Open Sans ExtraBold"/>
              <a:buNone/>
            </a:pPr>
            <a:r>
              <a:rPr lang="en-US">
                <a:solidFill>
                  <a:srgbClr val="666666"/>
                </a:solidFill>
              </a:rPr>
              <a:t>Labels</a:t>
            </a:r>
            <a:endParaRPr b="1" i="0" sz="3000" u="none" cap="none" strike="noStrike">
              <a:solidFill>
                <a:srgbClr val="666666"/>
              </a:solidFill>
              <a:latin typeface="Open Sans ExtraBold"/>
              <a:ea typeface="Open Sans ExtraBold"/>
              <a:cs typeface="Open Sans ExtraBold"/>
              <a:sym typeface="Open Sans ExtraBold"/>
            </a:endParaRPr>
          </a:p>
        </p:txBody>
      </p:sp>
      <p:sp>
        <p:nvSpPr>
          <p:cNvPr id="846" name="Google Shape;846;p82"/>
          <p:cNvSpPr txBox="1"/>
          <p:nvPr>
            <p:ph idx="12" type="sldNum"/>
          </p:nvPr>
        </p:nvSpPr>
        <p:spPr>
          <a:xfrm>
            <a:off x="98016" y="4755508"/>
            <a:ext cx="428700" cy="274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47" name="Google Shape;847;p82"/>
          <p:cNvSpPr/>
          <p:nvPr/>
        </p:nvSpPr>
        <p:spPr>
          <a:xfrm>
            <a:off x="5918736" y="3626406"/>
            <a:ext cx="1259700" cy="1259700"/>
          </a:xfrm>
          <a:prstGeom prst="ellipse">
            <a:avLst/>
          </a:prstGeom>
          <a:solidFill>
            <a:schemeClr val="lt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82"/>
          <p:cNvSpPr/>
          <p:nvPr/>
        </p:nvSpPr>
        <p:spPr>
          <a:xfrm>
            <a:off x="4174055" y="1549543"/>
            <a:ext cx="1259700" cy="1259700"/>
          </a:xfrm>
          <a:prstGeom prst="ellipse">
            <a:avLst/>
          </a:prstGeom>
          <a:solidFill>
            <a:schemeClr val="dk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49" name="Google Shape;849;p82"/>
          <p:cNvGrpSpPr/>
          <p:nvPr/>
        </p:nvGrpSpPr>
        <p:grpSpPr>
          <a:xfrm>
            <a:off x="4372571" y="1674155"/>
            <a:ext cx="878728" cy="930104"/>
            <a:chOff x="3899736" y="1043841"/>
            <a:chExt cx="1236600" cy="1308900"/>
          </a:xfrm>
        </p:grpSpPr>
        <p:pic>
          <p:nvPicPr>
            <p:cNvPr descr="ManAvatarAqua.png" id="850" name="Google Shape;850;p82"/>
            <p:cNvPicPr preferRelativeResize="0"/>
            <p:nvPr/>
          </p:nvPicPr>
          <p:blipFill rotWithShape="1">
            <a:blip r:embed="rId3">
              <a:alphaModFix/>
            </a:blip>
            <a:srcRect b="0" l="0" r="0" t="0"/>
            <a:stretch/>
          </p:blipFill>
          <p:spPr>
            <a:xfrm>
              <a:off x="3932327" y="1043841"/>
              <a:ext cx="1181400" cy="1308900"/>
            </a:xfrm>
            <a:prstGeom prst="rect">
              <a:avLst/>
            </a:prstGeom>
            <a:noFill/>
            <a:ln>
              <a:noFill/>
            </a:ln>
          </p:spPr>
        </p:pic>
        <p:sp>
          <p:nvSpPr>
            <p:cNvPr id="851" name="Google Shape;851;p82"/>
            <p:cNvSpPr txBox="1"/>
            <p:nvPr/>
          </p:nvSpPr>
          <p:spPr>
            <a:xfrm>
              <a:off x="3899736" y="1876686"/>
              <a:ext cx="1236600" cy="45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sp>
        <p:nvSpPr>
          <p:cNvPr id="852" name="Google Shape;852;p82"/>
          <p:cNvSpPr/>
          <p:nvPr/>
        </p:nvSpPr>
        <p:spPr>
          <a:xfrm>
            <a:off x="7520805" y="1538918"/>
            <a:ext cx="1259700" cy="1259700"/>
          </a:xfrm>
          <a:prstGeom prst="ellipse">
            <a:avLst/>
          </a:prstGeom>
          <a:solidFill>
            <a:schemeClr val="dk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53" name="Google Shape;853;p82"/>
          <p:cNvGrpSpPr/>
          <p:nvPr/>
        </p:nvGrpSpPr>
        <p:grpSpPr>
          <a:xfrm>
            <a:off x="7721745" y="1668316"/>
            <a:ext cx="862739" cy="932873"/>
            <a:chOff x="7096117" y="1080434"/>
            <a:chExt cx="1214100" cy="1323600"/>
          </a:xfrm>
        </p:grpSpPr>
        <p:pic>
          <p:nvPicPr>
            <p:cNvPr descr="WomanAvatarOrange.png" id="854" name="Google Shape;854;p82"/>
            <p:cNvPicPr preferRelativeResize="0"/>
            <p:nvPr/>
          </p:nvPicPr>
          <p:blipFill rotWithShape="1">
            <a:blip r:embed="rId4">
              <a:alphaModFix/>
            </a:blip>
            <a:srcRect b="0" l="0" r="0" t="0"/>
            <a:stretch/>
          </p:blipFill>
          <p:spPr>
            <a:xfrm>
              <a:off x="7164172" y="1080434"/>
              <a:ext cx="1078200" cy="1323600"/>
            </a:xfrm>
            <a:prstGeom prst="rect">
              <a:avLst/>
            </a:prstGeom>
            <a:noFill/>
            <a:ln>
              <a:noFill/>
            </a:ln>
          </p:spPr>
        </p:pic>
        <p:sp>
          <p:nvSpPr>
            <p:cNvPr id="855" name="Google Shape;855;p82"/>
            <p:cNvSpPr txBox="1"/>
            <p:nvPr/>
          </p:nvSpPr>
          <p:spPr>
            <a:xfrm>
              <a:off x="7096117" y="1917489"/>
              <a:ext cx="1214100" cy="458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grpSp>
        <p:nvGrpSpPr>
          <p:cNvPr id="856" name="Google Shape;856;p82"/>
          <p:cNvGrpSpPr/>
          <p:nvPr/>
        </p:nvGrpSpPr>
        <p:grpSpPr>
          <a:xfrm>
            <a:off x="6111993" y="3836544"/>
            <a:ext cx="979005" cy="839420"/>
            <a:chOff x="1564047" y="2768278"/>
            <a:chExt cx="1604400" cy="1374522"/>
          </a:xfrm>
        </p:grpSpPr>
        <p:sp>
          <p:nvSpPr>
            <p:cNvPr id="857" name="Google Shape;857;p82"/>
            <p:cNvSpPr/>
            <p:nvPr/>
          </p:nvSpPr>
          <p:spPr>
            <a:xfrm>
              <a:off x="1833225" y="3825100"/>
              <a:ext cx="407400" cy="31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2"/>
            <p:cNvSpPr/>
            <p:nvPr/>
          </p:nvSpPr>
          <p:spPr>
            <a:xfrm>
              <a:off x="2483675" y="3825100"/>
              <a:ext cx="407400" cy="31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2"/>
            <p:cNvSpPr/>
            <p:nvPr/>
          </p:nvSpPr>
          <p:spPr>
            <a:xfrm>
              <a:off x="1833325" y="3598750"/>
              <a:ext cx="1057800" cy="22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2"/>
            <p:cNvSpPr/>
            <p:nvPr/>
          </p:nvSpPr>
          <p:spPr>
            <a:xfrm>
              <a:off x="1833325" y="3038950"/>
              <a:ext cx="1057800" cy="5598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2"/>
            <p:cNvSpPr/>
            <p:nvPr/>
          </p:nvSpPr>
          <p:spPr>
            <a:xfrm rot="2697426">
              <a:off x="2157842" y="3151396"/>
              <a:ext cx="1133210" cy="121764"/>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2"/>
            <p:cNvSpPr/>
            <p:nvPr/>
          </p:nvSpPr>
          <p:spPr>
            <a:xfrm rot="8097426">
              <a:off x="1440842" y="3151396"/>
              <a:ext cx="1133210" cy="121764"/>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2"/>
            <p:cNvSpPr/>
            <p:nvPr/>
          </p:nvSpPr>
          <p:spPr>
            <a:xfrm rot="-2705154">
              <a:off x="1694208" y="2989889"/>
              <a:ext cx="282984" cy="1731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2"/>
            <p:cNvSpPr/>
            <p:nvPr/>
          </p:nvSpPr>
          <p:spPr>
            <a:xfrm>
              <a:off x="1776300" y="2812450"/>
              <a:ext cx="220500" cy="22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82"/>
          <p:cNvSpPr txBox="1"/>
          <p:nvPr/>
        </p:nvSpPr>
        <p:spPr>
          <a:xfrm>
            <a:off x="5918692" y="4141525"/>
            <a:ext cx="1365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Location</a:t>
            </a:r>
            <a:endParaRPr sz="1000">
              <a:latin typeface="Calibri"/>
              <a:ea typeface="Calibri"/>
              <a:cs typeface="Calibri"/>
              <a:sym typeface="Calibri"/>
            </a:endParaRPr>
          </a:p>
          <a:p>
            <a:pPr indent="0" lvl="0" marL="0" marR="0" rtl="0" algn="ctr">
              <a:spcBef>
                <a:spcPts val="0"/>
              </a:spcBef>
              <a:spcAft>
                <a:spcPts val="0"/>
              </a:spcAft>
              <a:buNone/>
            </a:pPr>
            <a:r>
              <a:rPr lang="en-US" sz="1000">
                <a:latin typeface="Calibri"/>
                <a:ea typeface="Calibri"/>
                <a:cs typeface="Calibri"/>
                <a:sym typeface="Calibri"/>
              </a:rPr>
              <a:t>Residence</a:t>
            </a:r>
            <a:endParaRPr sz="1000">
              <a:latin typeface="Calibri"/>
              <a:ea typeface="Calibri"/>
              <a:cs typeface="Calibri"/>
              <a:sym typeface="Calibri"/>
            </a:endParaRPr>
          </a:p>
        </p:txBody>
      </p:sp>
      <p:cxnSp>
        <p:nvCxnSpPr>
          <p:cNvPr id="866" name="Google Shape;866;p82"/>
          <p:cNvCxnSpPr>
            <a:stCxn id="852" idx="5"/>
          </p:cNvCxnSpPr>
          <p:nvPr/>
        </p:nvCxnSpPr>
        <p:spPr>
          <a:xfrm rot="5400000">
            <a:off x="7192626" y="2565239"/>
            <a:ext cx="1354500" cy="1452300"/>
          </a:xfrm>
          <a:prstGeom prst="curvedConnector2">
            <a:avLst/>
          </a:prstGeom>
          <a:noFill/>
          <a:ln cap="flat" cmpd="sng" w="76200">
            <a:solidFill>
              <a:srgbClr val="B7B7B7"/>
            </a:solidFill>
            <a:prstDash val="solid"/>
            <a:round/>
            <a:headEnd len="med" w="med" type="none"/>
            <a:tailEnd len="med" w="med" type="triangle"/>
          </a:ln>
        </p:spPr>
      </p:cxnSp>
      <p:cxnSp>
        <p:nvCxnSpPr>
          <p:cNvPr id="867" name="Google Shape;867;p82"/>
          <p:cNvCxnSpPr>
            <a:stCxn id="852" idx="4"/>
            <a:endCxn id="847" idx="7"/>
          </p:cNvCxnSpPr>
          <p:nvPr/>
        </p:nvCxnSpPr>
        <p:spPr>
          <a:xfrm rot="5400000">
            <a:off x="7066155" y="2726318"/>
            <a:ext cx="1012200" cy="1156800"/>
          </a:xfrm>
          <a:prstGeom prst="curvedConnector3">
            <a:avLst>
              <a:gd fmla="val 38233" name="adj1"/>
            </a:avLst>
          </a:prstGeom>
          <a:noFill/>
          <a:ln cap="flat" cmpd="sng" w="76200">
            <a:solidFill>
              <a:srgbClr val="B7B7B7"/>
            </a:solidFill>
            <a:prstDash val="solid"/>
            <a:round/>
            <a:headEnd len="med" w="med" type="none"/>
            <a:tailEnd len="med" w="med" type="triangle"/>
          </a:ln>
        </p:spPr>
      </p:cxnSp>
      <p:cxnSp>
        <p:nvCxnSpPr>
          <p:cNvPr id="868" name="Google Shape;868;p82"/>
          <p:cNvCxnSpPr>
            <a:stCxn id="848" idx="4"/>
            <a:endCxn id="865" idx="1"/>
          </p:cNvCxnSpPr>
          <p:nvPr/>
        </p:nvCxnSpPr>
        <p:spPr>
          <a:xfrm flipH="1" rot="-5400000">
            <a:off x="4610555" y="3002593"/>
            <a:ext cx="1501500" cy="1114800"/>
          </a:xfrm>
          <a:prstGeom prst="curvedConnector2">
            <a:avLst/>
          </a:prstGeom>
          <a:noFill/>
          <a:ln cap="flat" cmpd="sng" w="76200">
            <a:solidFill>
              <a:srgbClr val="B7B7B7"/>
            </a:solidFill>
            <a:prstDash val="solid"/>
            <a:round/>
            <a:headEnd len="med" w="med" type="none"/>
            <a:tailEnd len="med" w="med" type="triangle"/>
          </a:ln>
        </p:spPr>
      </p:cxnSp>
      <p:cxnSp>
        <p:nvCxnSpPr>
          <p:cNvPr id="869" name="Google Shape;869;p82"/>
          <p:cNvCxnSpPr>
            <a:stCxn id="848" idx="7"/>
            <a:endCxn id="852" idx="0"/>
          </p:cNvCxnSpPr>
          <p:nvPr/>
        </p:nvCxnSpPr>
        <p:spPr>
          <a:xfrm rot="-5400000">
            <a:off x="6602427" y="185872"/>
            <a:ext cx="195000" cy="2901300"/>
          </a:xfrm>
          <a:prstGeom prst="curvedConnector3">
            <a:avLst>
              <a:gd fmla="val 222169" name="adj1"/>
            </a:avLst>
          </a:prstGeom>
          <a:noFill/>
          <a:ln cap="flat" cmpd="sng" w="76200">
            <a:solidFill>
              <a:srgbClr val="B7B7B7"/>
            </a:solidFill>
            <a:prstDash val="solid"/>
            <a:round/>
            <a:headEnd len="med" w="med" type="none"/>
            <a:tailEnd len="med" w="med" type="triangle"/>
          </a:ln>
        </p:spPr>
      </p:cxnSp>
      <p:sp>
        <p:nvSpPr>
          <p:cNvPr id="870" name="Google Shape;870;p82"/>
          <p:cNvSpPr/>
          <p:nvPr/>
        </p:nvSpPr>
        <p:spPr>
          <a:xfrm>
            <a:off x="5818313" y="1164038"/>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MARRIED</a:t>
            </a:r>
            <a:endParaRPr sz="1000"/>
          </a:p>
        </p:txBody>
      </p:sp>
      <p:sp>
        <p:nvSpPr>
          <p:cNvPr id="871" name="Google Shape;871;p82"/>
          <p:cNvSpPr/>
          <p:nvPr/>
        </p:nvSpPr>
        <p:spPr>
          <a:xfrm>
            <a:off x="4556875" y="3411238"/>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LIVES_AT</a:t>
            </a:r>
            <a:endParaRPr sz="1000"/>
          </a:p>
        </p:txBody>
      </p:sp>
      <p:sp>
        <p:nvSpPr>
          <p:cNvPr id="872" name="Google Shape;872;p82"/>
          <p:cNvSpPr/>
          <p:nvPr/>
        </p:nvSpPr>
        <p:spPr>
          <a:xfrm>
            <a:off x="7284288" y="2973288"/>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LIVES_AT</a:t>
            </a:r>
            <a:endParaRPr sz="1000"/>
          </a:p>
        </p:txBody>
      </p:sp>
      <p:sp>
        <p:nvSpPr>
          <p:cNvPr id="873" name="Google Shape;873;p82"/>
          <p:cNvSpPr/>
          <p:nvPr/>
        </p:nvSpPr>
        <p:spPr>
          <a:xfrm>
            <a:off x="7721750" y="3433713"/>
            <a:ext cx="979020" cy="285768"/>
          </a:xfrm>
          <a:prstGeom prst="flowChartTerminator">
            <a:avLst/>
          </a:prstGeom>
          <a:solidFill>
            <a:srgbClr val="EFEFEF"/>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OWNS</a:t>
            </a:r>
            <a:endParaRPr sz="1000"/>
          </a:p>
        </p:txBody>
      </p:sp>
      <p:sp>
        <p:nvSpPr>
          <p:cNvPr id="874" name="Google Shape;874;p82"/>
          <p:cNvSpPr txBox="1"/>
          <p:nvPr/>
        </p:nvSpPr>
        <p:spPr>
          <a:xfrm>
            <a:off x="435575" y="1031975"/>
            <a:ext cx="3293100" cy="20154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latin typeface="Courier New"/>
                <a:ea typeface="Courier New"/>
                <a:cs typeface="Courier New"/>
                <a:sym typeface="Courier New"/>
              </a:rPr>
              <a:t>(:Person)</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US" sz="1800">
                <a:latin typeface="Courier New"/>
                <a:ea typeface="Courier New"/>
                <a:cs typeface="Courier New"/>
                <a:sym typeface="Courier New"/>
              </a:rPr>
              <a:t>(p:Person)</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US" sz="1800">
                <a:latin typeface="Courier New"/>
                <a:ea typeface="Courier New"/>
                <a:cs typeface="Courier New"/>
                <a:sym typeface="Courier New"/>
              </a:rPr>
              <a:t>(:Location)</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US" sz="1800">
                <a:latin typeface="Courier New"/>
                <a:ea typeface="Courier New"/>
                <a:cs typeface="Courier New"/>
                <a:sym typeface="Courier New"/>
              </a:rPr>
              <a:t>(l:Location)</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US" sz="1800">
                <a:latin typeface="Courier New"/>
                <a:ea typeface="Courier New"/>
                <a:cs typeface="Courier New"/>
                <a:sym typeface="Courier New"/>
              </a:rPr>
              <a:t>(n:Residence)</a:t>
            </a:r>
            <a:endParaRPr sz="1800">
              <a:latin typeface="Courier New"/>
              <a:ea typeface="Courier New"/>
              <a:cs typeface="Courier New"/>
              <a:sym typeface="Courier New"/>
            </a:endParaRPr>
          </a:p>
          <a:p>
            <a:pPr indent="0" lvl="0" marL="0" rtl="0" algn="l">
              <a:lnSpc>
                <a:spcPct val="115000"/>
              </a:lnSpc>
              <a:spcBef>
                <a:spcPts val="0"/>
              </a:spcBef>
              <a:spcAft>
                <a:spcPts val="0"/>
              </a:spcAft>
              <a:buNone/>
            </a:pPr>
            <a:r>
              <a:rPr lang="en-US" sz="1800">
                <a:latin typeface="Courier New"/>
                <a:ea typeface="Courier New"/>
                <a:cs typeface="Courier New"/>
                <a:sym typeface="Courier New"/>
              </a:rPr>
              <a:t>(x:Location:Residence)</a:t>
            </a:r>
            <a:endParaRPr sz="1800">
              <a:latin typeface="Courier New"/>
              <a:ea typeface="Courier New"/>
              <a:cs typeface="Courier New"/>
              <a:sym typeface="Courier New"/>
            </a:endParaRPr>
          </a:p>
        </p:txBody>
      </p:sp>
      <p:sp>
        <p:nvSpPr>
          <p:cNvPr id="875" name="Google Shape;875;p82"/>
          <p:cNvSpPr/>
          <p:nvPr/>
        </p:nvSpPr>
        <p:spPr>
          <a:xfrm>
            <a:off x="4564950" y="2292900"/>
            <a:ext cx="477900" cy="194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2"/>
          <p:cNvSpPr/>
          <p:nvPr/>
        </p:nvSpPr>
        <p:spPr>
          <a:xfrm>
            <a:off x="7911700" y="2292900"/>
            <a:ext cx="477900" cy="194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2"/>
          <p:cNvSpPr/>
          <p:nvPr/>
        </p:nvSpPr>
        <p:spPr>
          <a:xfrm>
            <a:off x="6263100" y="4211725"/>
            <a:ext cx="676800" cy="14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2"/>
          <p:cNvSpPr/>
          <p:nvPr/>
        </p:nvSpPr>
        <p:spPr>
          <a:xfrm>
            <a:off x="6263100" y="4353625"/>
            <a:ext cx="676800" cy="14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9" name="Google Shape;879;p82"/>
          <p:cNvPicPr preferRelativeResize="0"/>
          <p:nvPr/>
        </p:nvPicPr>
        <p:blipFill>
          <a:blip r:embed="rId5">
            <a:alphaModFix/>
          </a:blip>
          <a:stretch>
            <a:fillRect/>
          </a:stretch>
        </p:blipFill>
        <p:spPr>
          <a:xfrm>
            <a:off x="571038" y="3259058"/>
            <a:ext cx="3293175" cy="158454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83"/>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Comments in Cypher</a:t>
            </a:r>
            <a:endParaRPr>
              <a:solidFill>
                <a:srgbClr val="666666"/>
              </a:solidFill>
            </a:endParaRPr>
          </a:p>
        </p:txBody>
      </p:sp>
      <p:sp>
        <p:nvSpPr>
          <p:cNvPr id="886" name="Google Shape;886;p83"/>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87" name="Google Shape;887;p83"/>
          <p:cNvSpPr txBox="1"/>
          <p:nvPr/>
        </p:nvSpPr>
        <p:spPr>
          <a:xfrm>
            <a:off x="488700" y="1527725"/>
            <a:ext cx="8382000" cy="17655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latin typeface="Courier New"/>
                <a:ea typeface="Courier New"/>
                <a:cs typeface="Courier New"/>
                <a:sym typeface="Courier New"/>
              </a:rPr>
              <a:t>()                  // anonymous node not be referenced later in the query</a:t>
            </a:r>
            <a:endParaRPr>
              <a:latin typeface="Courier New"/>
              <a:ea typeface="Courier New"/>
              <a:cs typeface="Courier New"/>
              <a:sym typeface="Courier New"/>
            </a:endParaRPr>
          </a:p>
          <a:p>
            <a:pPr indent="0" lvl="0" marL="0" rtl="0" algn="l">
              <a:lnSpc>
                <a:spcPct val="150000"/>
              </a:lnSpc>
              <a:spcBef>
                <a:spcPts val="0"/>
              </a:spcBef>
              <a:spcAft>
                <a:spcPts val="0"/>
              </a:spcAft>
              <a:buNone/>
            </a:pPr>
            <a:r>
              <a:rPr lang="en-US">
                <a:latin typeface="Courier New"/>
                <a:ea typeface="Courier New"/>
                <a:cs typeface="Courier New"/>
                <a:sym typeface="Courier New"/>
              </a:rPr>
              <a:t>(p)                 // variable p, a reference to a node used later</a:t>
            </a:r>
            <a:endParaRPr>
              <a:latin typeface="Courier New"/>
              <a:ea typeface="Courier New"/>
              <a:cs typeface="Courier New"/>
              <a:sym typeface="Courier New"/>
            </a:endParaRPr>
          </a:p>
          <a:p>
            <a:pPr indent="0" lvl="0" marL="0" rtl="0" algn="l">
              <a:lnSpc>
                <a:spcPct val="150000"/>
              </a:lnSpc>
              <a:spcBef>
                <a:spcPts val="0"/>
              </a:spcBef>
              <a:spcAft>
                <a:spcPts val="0"/>
              </a:spcAft>
              <a:buNone/>
            </a:pPr>
            <a:r>
              <a:rPr lang="en-US">
                <a:latin typeface="Courier New"/>
                <a:ea typeface="Courier New"/>
                <a:cs typeface="Courier New"/>
                <a:sym typeface="Courier New"/>
              </a:rPr>
              <a:t>(:Person)           // anonymous node of type Person</a:t>
            </a:r>
            <a:endParaRPr>
              <a:latin typeface="Courier New"/>
              <a:ea typeface="Courier New"/>
              <a:cs typeface="Courier New"/>
              <a:sym typeface="Courier New"/>
            </a:endParaRPr>
          </a:p>
          <a:p>
            <a:pPr indent="0" lvl="0" marL="0" rtl="0" algn="l">
              <a:lnSpc>
                <a:spcPct val="150000"/>
              </a:lnSpc>
              <a:spcBef>
                <a:spcPts val="0"/>
              </a:spcBef>
              <a:spcAft>
                <a:spcPts val="0"/>
              </a:spcAft>
              <a:buNone/>
            </a:pPr>
            <a:r>
              <a:rPr lang="en-US">
                <a:latin typeface="Courier New"/>
                <a:ea typeface="Courier New"/>
                <a:cs typeface="Courier New"/>
                <a:sym typeface="Courier New"/>
              </a:rPr>
              <a:t>(p:Person)          // p, a reference to a node of type Person</a:t>
            </a:r>
            <a:endParaRPr>
              <a:latin typeface="Courier New"/>
              <a:ea typeface="Courier New"/>
              <a:cs typeface="Courier New"/>
              <a:sym typeface="Courier New"/>
            </a:endParaRPr>
          </a:p>
          <a:p>
            <a:pPr indent="0" lvl="0" marL="0" rtl="0" algn="l">
              <a:lnSpc>
                <a:spcPct val="150000"/>
              </a:lnSpc>
              <a:spcBef>
                <a:spcPts val="0"/>
              </a:spcBef>
              <a:spcAft>
                <a:spcPts val="0"/>
              </a:spcAft>
              <a:buNone/>
            </a:pPr>
            <a:r>
              <a:rPr lang="en-US">
                <a:latin typeface="Courier New"/>
                <a:ea typeface="Courier New"/>
                <a:cs typeface="Courier New"/>
                <a:sym typeface="Courier New"/>
              </a:rPr>
              <a:t>(p:Actor:Director)  // p, a reference to a node of types Actor and Director</a:t>
            </a:r>
            <a:endParaRPr sz="1800">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84"/>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Examining the data model</a:t>
            </a:r>
            <a:endParaRPr>
              <a:solidFill>
                <a:srgbClr val="666666"/>
              </a:solidFill>
            </a:endParaRPr>
          </a:p>
        </p:txBody>
      </p:sp>
      <p:sp>
        <p:nvSpPr>
          <p:cNvPr id="894" name="Google Shape;894;p84"/>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95" name="Google Shape;895;p84"/>
          <p:cNvPicPr preferRelativeResize="0"/>
          <p:nvPr/>
        </p:nvPicPr>
        <p:blipFill>
          <a:blip r:embed="rId3">
            <a:alphaModFix/>
          </a:blip>
          <a:stretch>
            <a:fillRect/>
          </a:stretch>
        </p:blipFill>
        <p:spPr>
          <a:xfrm>
            <a:off x="1676341" y="992968"/>
            <a:ext cx="5194682" cy="3971557"/>
          </a:xfrm>
          <a:prstGeom prst="rect">
            <a:avLst/>
          </a:prstGeom>
          <a:noFill/>
          <a:ln cap="flat" cmpd="sng" w="19050">
            <a:solidFill>
              <a:srgbClr val="999999"/>
            </a:solidFill>
            <a:prstDash val="solid"/>
            <a:round/>
            <a:headEnd len="sm" w="sm" type="none"/>
            <a:tailEnd len="sm" w="sm" type="none"/>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85"/>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Using MATCH to retrieve nodes</a:t>
            </a:r>
            <a:endParaRPr>
              <a:solidFill>
                <a:srgbClr val="666666"/>
              </a:solidFill>
            </a:endParaRPr>
          </a:p>
        </p:txBody>
      </p:sp>
      <p:sp>
        <p:nvSpPr>
          <p:cNvPr id="902" name="Google Shape;902;p85"/>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903" name="Google Shape;903;p85"/>
          <p:cNvSpPr txBox="1"/>
          <p:nvPr/>
        </p:nvSpPr>
        <p:spPr>
          <a:xfrm>
            <a:off x="1593638" y="1105488"/>
            <a:ext cx="5185500" cy="5598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MATCH (n) // returns all nodes in the graph</a:t>
            </a:r>
            <a:endParaRPr>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RETURN n			</a:t>
            </a:r>
            <a:endParaRPr>
              <a:latin typeface="Courier New"/>
              <a:ea typeface="Courier New"/>
              <a:cs typeface="Courier New"/>
              <a:sym typeface="Courier New"/>
            </a:endParaRPr>
          </a:p>
        </p:txBody>
      </p:sp>
      <p:pic>
        <p:nvPicPr>
          <p:cNvPr id="904" name="Google Shape;904;p85"/>
          <p:cNvPicPr preferRelativeResize="0"/>
          <p:nvPr/>
        </p:nvPicPr>
        <p:blipFill>
          <a:blip r:embed="rId3">
            <a:alphaModFix/>
          </a:blip>
          <a:stretch>
            <a:fillRect/>
          </a:stretch>
        </p:blipFill>
        <p:spPr>
          <a:xfrm>
            <a:off x="2633650" y="2583400"/>
            <a:ext cx="3105476" cy="2446600"/>
          </a:xfrm>
          <a:prstGeom prst="rect">
            <a:avLst/>
          </a:prstGeom>
          <a:noFill/>
          <a:ln cap="flat" cmpd="sng" w="9525">
            <a:solidFill>
              <a:srgbClr val="999999"/>
            </a:solidFill>
            <a:prstDash val="solid"/>
            <a:round/>
            <a:headEnd len="sm" w="sm" type="none"/>
            <a:tailEnd len="sm" w="sm" type="none"/>
          </a:ln>
        </p:spPr>
      </p:pic>
      <p:sp>
        <p:nvSpPr>
          <p:cNvPr id="905" name="Google Shape;905;p85"/>
          <p:cNvSpPr txBox="1"/>
          <p:nvPr/>
        </p:nvSpPr>
        <p:spPr>
          <a:xfrm>
            <a:off x="911150" y="1903650"/>
            <a:ext cx="6550500" cy="559800"/>
          </a:xfrm>
          <a:prstGeom prst="rect">
            <a:avLst/>
          </a:prstGeom>
          <a:solidFill>
            <a:srgbClr val="D9EAD3"/>
          </a:solidFill>
          <a:ln>
            <a:noFill/>
          </a:ln>
        </p:spPr>
        <p:txBody>
          <a:bodyPr anchorCtr="0" anchor="ctr" bIns="91425" lIns="91425" spcFirstLastPara="1" rIns="91425" wrap="square" tIns="91425">
            <a:noAutofit/>
          </a:bodyPr>
          <a:lstStyle/>
          <a:p>
            <a:pPr indent="0" lvl="0" marL="0" marR="127000" rtl="0" algn="l">
              <a:lnSpc>
                <a:spcPct val="115000"/>
              </a:lnSpc>
              <a:spcBef>
                <a:spcPts val="0"/>
              </a:spcBef>
              <a:spcAft>
                <a:spcPts val="0"/>
              </a:spcAft>
              <a:buNone/>
            </a:pPr>
            <a:r>
              <a:rPr lang="en-US">
                <a:latin typeface="Courier New"/>
                <a:ea typeface="Courier New"/>
                <a:cs typeface="Courier New"/>
                <a:sym typeface="Courier New"/>
              </a:rPr>
              <a:t> MATCH (p:Person) // returns all Person nodes in the graph</a:t>
            </a:r>
            <a:endParaRPr>
              <a:latin typeface="Courier New"/>
              <a:ea typeface="Courier New"/>
              <a:cs typeface="Courier New"/>
              <a:sym typeface="Courier New"/>
            </a:endParaRPr>
          </a:p>
          <a:p>
            <a:pPr indent="0" lvl="0" marL="0" marR="127000" rtl="0" algn="l">
              <a:lnSpc>
                <a:spcPct val="115000"/>
              </a:lnSpc>
              <a:spcBef>
                <a:spcPts val="0"/>
              </a:spcBef>
              <a:spcAft>
                <a:spcPts val="0"/>
              </a:spcAft>
              <a:buNone/>
            </a:pPr>
            <a:r>
              <a:rPr lang="en-US">
                <a:latin typeface="Courier New"/>
                <a:ea typeface="Courier New"/>
                <a:cs typeface="Courier New"/>
                <a:sym typeface="Courier New"/>
              </a:rPr>
              <a:t> RETURN p	</a:t>
            </a:r>
            <a:endParaRPr>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3"/>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8" name="Google Shape;178;p23"/>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Graph Components</a:t>
            </a:r>
            <a:endParaRPr>
              <a:solidFill>
                <a:srgbClr val="666666"/>
              </a:solidFill>
            </a:endParaRPr>
          </a:p>
        </p:txBody>
      </p:sp>
      <p:sp>
        <p:nvSpPr>
          <p:cNvPr id="179" name="Google Shape;179;p23"/>
          <p:cNvSpPr txBox="1"/>
          <p:nvPr/>
        </p:nvSpPr>
        <p:spPr>
          <a:xfrm>
            <a:off x="602625" y="1228900"/>
            <a:ext cx="8637000" cy="363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US" sz="2400">
                <a:solidFill>
                  <a:srgbClr val="53585F"/>
                </a:solidFill>
                <a:latin typeface="Open Sans"/>
                <a:ea typeface="Open Sans"/>
                <a:cs typeface="Open Sans"/>
                <a:sym typeface="Open Sans"/>
              </a:rPr>
              <a:t>Node </a:t>
            </a:r>
            <a:r>
              <a:rPr lang="en-US" sz="2400">
                <a:solidFill>
                  <a:srgbClr val="53585F"/>
                </a:solidFill>
                <a:latin typeface="Open Sans"/>
                <a:ea typeface="Open Sans"/>
                <a:cs typeface="Open Sans"/>
                <a:sym typeface="Open Sans"/>
              </a:rPr>
              <a:t>(Vertex)</a:t>
            </a:r>
            <a:endParaRPr sz="2400">
              <a:solidFill>
                <a:srgbClr val="53585F"/>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53585F"/>
              </a:buClr>
              <a:buSzPts val="1800"/>
              <a:buFont typeface="Open Sans"/>
              <a:buChar char="●"/>
            </a:pPr>
            <a:r>
              <a:rPr lang="en-US" sz="1800">
                <a:solidFill>
                  <a:srgbClr val="53585F"/>
                </a:solidFill>
                <a:latin typeface="Open Sans"/>
                <a:ea typeface="Open Sans"/>
                <a:cs typeface="Open Sans"/>
                <a:sym typeface="Open Sans"/>
              </a:rPr>
              <a:t>The main data element from which graphs are constructed </a:t>
            </a:r>
            <a:br>
              <a:rPr lang="en-US" sz="1800">
                <a:solidFill>
                  <a:srgbClr val="53585F"/>
                </a:solidFill>
                <a:latin typeface="Open Sans"/>
                <a:ea typeface="Open Sans"/>
                <a:cs typeface="Open Sans"/>
                <a:sym typeface="Open Sans"/>
              </a:rPr>
            </a:br>
            <a:r>
              <a:rPr i="1" lang="en-US" sz="1800">
                <a:solidFill>
                  <a:srgbClr val="53585F"/>
                </a:solidFill>
                <a:latin typeface="Open Sans"/>
                <a:ea typeface="Open Sans"/>
                <a:cs typeface="Open Sans"/>
                <a:sym typeface="Open Sans"/>
              </a:rPr>
              <a:t>A node without relationships is permitted.  A relationship without nodes is not.</a:t>
            </a:r>
            <a:endParaRPr i="1" sz="1800">
              <a:solidFill>
                <a:srgbClr val="53585F"/>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53585F"/>
              </a:buClr>
              <a:buSzPts val="1800"/>
              <a:buFont typeface="Open Sans"/>
              <a:buChar char="●"/>
            </a:pPr>
            <a:r>
              <a:rPr lang="en-US" sz="1800">
                <a:solidFill>
                  <a:srgbClr val="53585F"/>
                </a:solidFill>
                <a:latin typeface="Open Sans"/>
                <a:ea typeface="Open Sans"/>
                <a:cs typeface="Open Sans"/>
                <a:sym typeface="Open Sans"/>
              </a:rPr>
              <a:t>A waypoint along a traversal route</a:t>
            </a:r>
            <a:endParaRPr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b="1" sz="24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rPr b="1" lang="en-US" sz="2400">
                <a:solidFill>
                  <a:srgbClr val="53585F"/>
                </a:solidFill>
                <a:latin typeface="Open Sans"/>
                <a:ea typeface="Open Sans"/>
                <a:cs typeface="Open Sans"/>
                <a:sym typeface="Open Sans"/>
              </a:rPr>
              <a:t>Relationship </a:t>
            </a:r>
            <a:r>
              <a:rPr lang="en-US" sz="2400">
                <a:solidFill>
                  <a:srgbClr val="53585F"/>
                </a:solidFill>
                <a:latin typeface="Open Sans"/>
                <a:ea typeface="Open Sans"/>
                <a:cs typeface="Open Sans"/>
                <a:sym typeface="Open Sans"/>
              </a:rPr>
              <a:t>(Edge)</a:t>
            </a:r>
            <a:endParaRPr sz="2400">
              <a:solidFill>
                <a:srgbClr val="53585F"/>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53585F"/>
              </a:buClr>
              <a:buSzPts val="1800"/>
              <a:buFont typeface="Open Sans"/>
              <a:buChar char="●"/>
            </a:pPr>
            <a:r>
              <a:rPr lang="en-US" sz="1800">
                <a:solidFill>
                  <a:srgbClr val="53585F"/>
                </a:solidFill>
                <a:latin typeface="Open Sans"/>
                <a:ea typeface="Open Sans"/>
                <a:cs typeface="Open Sans"/>
                <a:sym typeface="Open Sans"/>
              </a:rPr>
              <a:t>A link between two nodes.  </a:t>
            </a:r>
            <a:r>
              <a:rPr lang="en-US" sz="1800">
                <a:solidFill>
                  <a:srgbClr val="53585F"/>
                </a:solidFill>
                <a:latin typeface="Open Sans"/>
                <a:ea typeface="Open Sans"/>
                <a:cs typeface="Open Sans"/>
                <a:sym typeface="Open Sans"/>
              </a:rPr>
              <a:t>May </a:t>
            </a:r>
            <a:r>
              <a:rPr lang="en-US" sz="1800">
                <a:solidFill>
                  <a:srgbClr val="53585F"/>
                </a:solidFill>
                <a:latin typeface="Open Sans"/>
                <a:ea typeface="Open Sans"/>
                <a:cs typeface="Open Sans"/>
                <a:sym typeface="Open Sans"/>
              </a:rPr>
              <a:t>contain:</a:t>
            </a:r>
            <a:endParaRPr sz="1800">
              <a:solidFill>
                <a:srgbClr val="53585F"/>
              </a:solidFill>
              <a:latin typeface="Open Sans"/>
              <a:ea typeface="Open Sans"/>
              <a:cs typeface="Open Sans"/>
              <a:sym typeface="Open Sans"/>
            </a:endParaRPr>
          </a:p>
          <a:p>
            <a:pPr indent="-342900" lvl="1" marL="914400" marR="0" rtl="0" algn="l">
              <a:lnSpc>
                <a:spcPct val="115000"/>
              </a:lnSpc>
              <a:spcBef>
                <a:spcPts val="0"/>
              </a:spcBef>
              <a:spcAft>
                <a:spcPts val="0"/>
              </a:spcAft>
              <a:buClr>
                <a:srgbClr val="53585F"/>
              </a:buClr>
              <a:buSzPts val="1800"/>
              <a:buFont typeface="Open Sans"/>
              <a:buChar char="○"/>
            </a:pPr>
            <a:r>
              <a:rPr lang="en-US" sz="1800">
                <a:solidFill>
                  <a:srgbClr val="53585F"/>
                </a:solidFill>
                <a:latin typeface="Open Sans"/>
                <a:ea typeface="Open Sans"/>
                <a:cs typeface="Open Sans"/>
                <a:sym typeface="Open Sans"/>
              </a:rPr>
              <a:t>Direction</a:t>
            </a:r>
            <a:endParaRPr sz="1800">
              <a:solidFill>
                <a:srgbClr val="53585F"/>
              </a:solidFill>
              <a:latin typeface="Open Sans"/>
              <a:ea typeface="Open Sans"/>
              <a:cs typeface="Open Sans"/>
              <a:sym typeface="Open Sans"/>
            </a:endParaRPr>
          </a:p>
          <a:p>
            <a:pPr indent="-342900" lvl="1" marL="914400" marR="0" rtl="0" algn="l">
              <a:lnSpc>
                <a:spcPct val="115000"/>
              </a:lnSpc>
              <a:spcBef>
                <a:spcPts val="0"/>
              </a:spcBef>
              <a:spcAft>
                <a:spcPts val="0"/>
              </a:spcAft>
              <a:buClr>
                <a:srgbClr val="53585F"/>
              </a:buClr>
              <a:buSzPts val="1800"/>
              <a:buFont typeface="Open Sans"/>
              <a:buChar char="○"/>
            </a:pPr>
            <a:r>
              <a:rPr lang="en-US" sz="1800">
                <a:solidFill>
                  <a:srgbClr val="53585F"/>
                </a:solidFill>
                <a:latin typeface="Open Sans"/>
                <a:ea typeface="Open Sans"/>
                <a:cs typeface="Open Sans"/>
                <a:sym typeface="Open Sans"/>
              </a:rPr>
              <a:t>Metadata; e.g. </a:t>
            </a:r>
            <a:r>
              <a:rPr i="1" lang="en-US" sz="1800">
                <a:solidFill>
                  <a:srgbClr val="53585F"/>
                </a:solidFill>
                <a:latin typeface="Open Sans"/>
                <a:ea typeface="Open Sans"/>
                <a:cs typeface="Open Sans"/>
                <a:sym typeface="Open Sans"/>
              </a:rPr>
              <a:t>weight </a:t>
            </a:r>
            <a:r>
              <a:rPr lang="en-US" sz="1800">
                <a:solidFill>
                  <a:srgbClr val="53585F"/>
                </a:solidFill>
                <a:latin typeface="Open Sans"/>
                <a:ea typeface="Open Sans"/>
                <a:cs typeface="Open Sans"/>
                <a:sym typeface="Open Sans"/>
              </a:rPr>
              <a:t>or </a:t>
            </a:r>
            <a:r>
              <a:rPr i="1" lang="en-US" sz="1800">
                <a:solidFill>
                  <a:srgbClr val="53585F"/>
                </a:solidFill>
                <a:latin typeface="Open Sans"/>
                <a:ea typeface="Open Sans"/>
                <a:cs typeface="Open Sans"/>
                <a:sym typeface="Open Sans"/>
              </a:rPr>
              <a:t>relationship type</a:t>
            </a:r>
            <a:endParaRPr i="1" sz="1800">
              <a:solidFill>
                <a:srgbClr val="53585F"/>
              </a:solidFill>
              <a:latin typeface="Open Sans"/>
              <a:ea typeface="Open Sans"/>
              <a:cs typeface="Open Sans"/>
              <a:sym typeface="Open Sans"/>
            </a:endParaRPr>
          </a:p>
        </p:txBody>
      </p:sp>
      <p:cxnSp>
        <p:nvCxnSpPr>
          <p:cNvPr id="180" name="Google Shape;180;p23"/>
          <p:cNvCxnSpPr>
            <a:stCxn id="181" idx="2"/>
            <a:endCxn id="182" idx="6"/>
          </p:cNvCxnSpPr>
          <p:nvPr/>
        </p:nvCxnSpPr>
        <p:spPr>
          <a:xfrm rot="10800000">
            <a:off x="6483905" y="3048249"/>
            <a:ext cx="1499700" cy="0"/>
          </a:xfrm>
          <a:prstGeom prst="straightConnector1">
            <a:avLst/>
          </a:prstGeom>
          <a:noFill/>
          <a:ln cap="flat" cmpd="sng" w="28575">
            <a:solidFill>
              <a:srgbClr val="000000"/>
            </a:solidFill>
            <a:prstDash val="solid"/>
            <a:round/>
            <a:headEnd len="med" w="med" type="triangle"/>
            <a:tailEnd len="med" w="med" type="none"/>
          </a:ln>
        </p:spPr>
      </p:cxnSp>
      <p:sp>
        <p:nvSpPr>
          <p:cNvPr id="182" name="Google Shape;182;p23"/>
          <p:cNvSpPr/>
          <p:nvPr/>
        </p:nvSpPr>
        <p:spPr>
          <a:xfrm>
            <a:off x="5668850" y="2640699"/>
            <a:ext cx="815100" cy="815100"/>
          </a:xfrm>
          <a:prstGeom prst="ellipse">
            <a:avLst/>
          </a:prstGeom>
          <a:solidFill>
            <a:schemeClr val="accent1"/>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800">
                <a:solidFill>
                  <a:srgbClr val="FFFFFF"/>
                </a:solidFill>
              </a:rPr>
              <a:t>Jane</a:t>
            </a:r>
            <a:endParaRPr b="1" sz="1800">
              <a:solidFill>
                <a:srgbClr val="FFFFFF"/>
              </a:solidFill>
            </a:endParaRPr>
          </a:p>
        </p:txBody>
      </p:sp>
      <p:sp>
        <p:nvSpPr>
          <p:cNvPr id="181" name="Google Shape;181;p23"/>
          <p:cNvSpPr/>
          <p:nvPr/>
        </p:nvSpPr>
        <p:spPr>
          <a:xfrm>
            <a:off x="7983605" y="2640699"/>
            <a:ext cx="815100" cy="8151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car</a:t>
            </a:r>
            <a:endParaRPr b="1" sz="1800">
              <a:solidFill>
                <a:srgbClr val="FFFFFF"/>
              </a:solidFill>
            </a:endParaRPr>
          </a:p>
        </p:txBody>
      </p:sp>
      <p:sp>
        <p:nvSpPr>
          <p:cNvPr id="183" name="Google Shape;183;p23"/>
          <p:cNvSpPr/>
          <p:nvPr/>
        </p:nvSpPr>
        <p:spPr>
          <a:xfrm>
            <a:off x="6750027" y="2911000"/>
            <a:ext cx="815100" cy="274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800"/>
              <a:t>OWNS</a:t>
            </a:r>
            <a:endParaRPr b="1" sz="18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86"/>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Viewing nodes as table data</a:t>
            </a:r>
            <a:endParaRPr>
              <a:solidFill>
                <a:srgbClr val="666666"/>
              </a:solidFill>
            </a:endParaRPr>
          </a:p>
        </p:txBody>
      </p:sp>
      <p:sp>
        <p:nvSpPr>
          <p:cNvPr id="912" name="Google Shape;912;p86"/>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913" name="Google Shape;913;p86"/>
          <p:cNvPicPr preferRelativeResize="0"/>
          <p:nvPr/>
        </p:nvPicPr>
        <p:blipFill>
          <a:blip r:embed="rId3">
            <a:alphaModFix/>
          </a:blip>
          <a:stretch>
            <a:fillRect/>
          </a:stretch>
        </p:blipFill>
        <p:spPr>
          <a:xfrm>
            <a:off x="1794566" y="948718"/>
            <a:ext cx="5074365" cy="3971556"/>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87"/>
          <p:cNvSpPr txBox="1"/>
          <p:nvPr>
            <p:ph type="title"/>
          </p:nvPr>
        </p:nvSpPr>
        <p:spPr>
          <a:xfrm>
            <a:off x="625589" y="89776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Exercise 1: </a:t>
            </a:r>
            <a:endParaRPr/>
          </a:p>
          <a:p>
            <a:pPr indent="0" lvl="0" marL="0" rtl="0" algn="l">
              <a:spcBef>
                <a:spcPts val="0"/>
              </a:spcBef>
              <a:spcAft>
                <a:spcPts val="0"/>
              </a:spcAft>
              <a:buNone/>
            </a:pPr>
            <a:r>
              <a:rPr lang="en-US"/>
              <a:t>Retrieving Nodes</a:t>
            </a:r>
            <a:endParaRPr/>
          </a:p>
        </p:txBody>
      </p:sp>
      <p:sp>
        <p:nvSpPr>
          <p:cNvPr id="920" name="Google Shape;920;p87"/>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F2F2F2"/>
                </a:solidFill>
              </a:rPr>
              <a:t>‹#›</a:t>
            </a:fld>
            <a:endParaRPr>
              <a:solidFill>
                <a:srgbClr val="F2F2F2"/>
              </a:solidFill>
            </a:endParaRPr>
          </a:p>
        </p:txBody>
      </p:sp>
      <p:sp>
        <p:nvSpPr>
          <p:cNvPr id="921" name="Google Shape;921;p87"/>
          <p:cNvSpPr txBox="1"/>
          <p:nvPr>
            <p:ph idx="1" type="body"/>
          </p:nvPr>
        </p:nvSpPr>
        <p:spPr>
          <a:xfrm>
            <a:off x="639710" y="2417703"/>
            <a:ext cx="7488300" cy="2069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2200">
                <a:solidFill>
                  <a:srgbClr val="FFFFFF"/>
                </a:solidFill>
                <a:latin typeface="Arial"/>
                <a:ea typeface="Arial"/>
                <a:cs typeface="Arial"/>
                <a:sym typeface="Arial"/>
              </a:rPr>
              <a:t>In Neo4j Browser: </a:t>
            </a:r>
            <a:endParaRPr b="1" sz="2200">
              <a:solidFill>
                <a:srgbClr val="FFFFFF"/>
              </a:solidFill>
              <a:latin typeface="Arial"/>
              <a:ea typeface="Arial"/>
              <a:cs typeface="Arial"/>
              <a:sym typeface="Arial"/>
            </a:endParaRPr>
          </a:p>
          <a:p>
            <a:pPr indent="0" lvl="0" marL="0" rtl="0" algn="l">
              <a:lnSpc>
                <a:spcPct val="150000"/>
              </a:lnSpc>
              <a:spcBef>
                <a:spcPts val="1100"/>
              </a:spcBef>
              <a:spcAft>
                <a:spcPts val="0"/>
              </a:spcAft>
              <a:buNone/>
            </a:pPr>
            <a:r>
              <a:rPr lang="en-US" sz="2200">
                <a:solidFill>
                  <a:srgbClr val="FFFFFF"/>
                </a:solidFill>
                <a:latin typeface="Arial"/>
                <a:ea typeface="Arial"/>
                <a:cs typeface="Arial"/>
                <a:sym typeface="Arial"/>
              </a:rPr>
              <a:t>:play intro-exercises</a:t>
            </a:r>
            <a:endParaRPr sz="2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en-US" sz="2200">
                <a:solidFill>
                  <a:srgbClr val="FFFFFF"/>
                </a:solidFill>
                <a:latin typeface="Arial"/>
                <a:ea typeface="Arial"/>
                <a:cs typeface="Arial"/>
                <a:sym typeface="Arial"/>
              </a:rPr>
              <a:t>Then follow instructions for Exercise 1.</a:t>
            </a:r>
            <a:endParaRPr sz="2200">
              <a:solidFill>
                <a:srgbClr val="FFFFFF"/>
              </a:solidFill>
              <a:latin typeface="Arial"/>
              <a:ea typeface="Arial"/>
              <a:cs typeface="Arial"/>
              <a:sym typeface="Arial"/>
            </a:endParaRPr>
          </a:p>
          <a:p>
            <a:pPr indent="0" lvl="0" marL="0" rtl="0" algn="l">
              <a:spcBef>
                <a:spcPts val="50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88"/>
          <p:cNvSpPr txBox="1"/>
          <p:nvPr>
            <p:ph type="title"/>
          </p:nvPr>
        </p:nvSpPr>
        <p:spPr>
          <a:xfrm>
            <a:off x="531525" y="307343"/>
            <a:ext cx="8081100" cy="55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Font typeface="Open Sans ExtraBold"/>
              <a:buNone/>
            </a:pPr>
            <a:r>
              <a:rPr lang="en-US">
                <a:solidFill>
                  <a:srgbClr val="666666"/>
                </a:solidFill>
              </a:rPr>
              <a:t>Properties</a:t>
            </a:r>
            <a:endParaRPr b="1" i="0" sz="3000" u="none" cap="none" strike="noStrike">
              <a:solidFill>
                <a:srgbClr val="666666"/>
              </a:solidFill>
              <a:latin typeface="Open Sans ExtraBold"/>
              <a:ea typeface="Open Sans ExtraBold"/>
              <a:cs typeface="Open Sans ExtraBold"/>
              <a:sym typeface="Open Sans ExtraBold"/>
            </a:endParaRPr>
          </a:p>
        </p:txBody>
      </p:sp>
      <p:pic>
        <p:nvPicPr>
          <p:cNvPr id="927" name="Google Shape;927;p88"/>
          <p:cNvPicPr preferRelativeResize="0"/>
          <p:nvPr/>
        </p:nvPicPr>
        <p:blipFill>
          <a:blip r:embed="rId3">
            <a:alphaModFix/>
          </a:blip>
          <a:stretch>
            <a:fillRect/>
          </a:stretch>
        </p:blipFill>
        <p:spPr>
          <a:xfrm>
            <a:off x="407116" y="307350"/>
            <a:ext cx="9148461"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89"/>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Examining property keys</a:t>
            </a:r>
            <a:endParaRPr>
              <a:solidFill>
                <a:srgbClr val="666666"/>
              </a:solidFill>
            </a:endParaRPr>
          </a:p>
        </p:txBody>
      </p:sp>
      <p:sp>
        <p:nvSpPr>
          <p:cNvPr id="934" name="Google Shape;934;p89"/>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935" name="Google Shape;935;p89"/>
          <p:cNvPicPr preferRelativeResize="0"/>
          <p:nvPr/>
        </p:nvPicPr>
        <p:blipFill>
          <a:blip r:embed="rId3">
            <a:alphaModFix/>
          </a:blip>
          <a:stretch>
            <a:fillRect/>
          </a:stretch>
        </p:blipFill>
        <p:spPr>
          <a:xfrm>
            <a:off x="833925" y="1421525"/>
            <a:ext cx="7294224" cy="3561300"/>
          </a:xfrm>
          <a:prstGeom prst="rect">
            <a:avLst/>
          </a:prstGeom>
          <a:noFill/>
          <a:ln cap="flat" cmpd="sng" w="9525">
            <a:solidFill>
              <a:srgbClr val="999999"/>
            </a:solidFill>
            <a:prstDash val="solid"/>
            <a:round/>
            <a:headEnd len="sm" w="sm" type="none"/>
            <a:tailEnd len="sm" w="sm" type="none"/>
          </a:ln>
        </p:spPr>
      </p:pic>
      <p:sp>
        <p:nvSpPr>
          <p:cNvPr id="936" name="Google Shape;936;p89"/>
          <p:cNvSpPr txBox="1"/>
          <p:nvPr/>
        </p:nvSpPr>
        <p:spPr>
          <a:xfrm>
            <a:off x="2822650" y="867150"/>
            <a:ext cx="2824200" cy="4848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CALL db.propertyKeys	</a:t>
            </a:r>
            <a:endParaRPr>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90"/>
          <p:cNvSpPr txBox="1"/>
          <p:nvPr>
            <p:ph type="title"/>
          </p:nvPr>
        </p:nvSpPr>
        <p:spPr>
          <a:xfrm>
            <a:off x="503375" y="251168"/>
            <a:ext cx="8081100" cy="55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Font typeface="Open Sans ExtraBold"/>
              <a:buNone/>
            </a:pPr>
            <a:r>
              <a:rPr lang="en-US">
                <a:solidFill>
                  <a:srgbClr val="666666"/>
                </a:solidFill>
              </a:rPr>
              <a:t>Retrieving nodes filtered by a property value - 1</a:t>
            </a:r>
            <a:endParaRPr b="1" i="0" sz="3000" u="none" cap="none" strike="noStrike">
              <a:solidFill>
                <a:srgbClr val="666666"/>
              </a:solidFill>
              <a:latin typeface="Open Sans ExtraBold"/>
              <a:ea typeface="Open Sans ExtraBold"/>
              <a:cs typeface="Open Sans ExtraBold"/>
              <a:sym typeface="Open Sans ExtraBold"/>
            </a:endParaRPr>
          </a:p>
        </p:txBody>
      </p:sp>
      <p:sp>
        <p:nvSpPr>
          <p:cNvPr id="942" name="Google Shape;942;p90"/>
          <p:cNvSpPr txBox="1"/>
          <p:nvPr>
            <p:ph idx="12" type="sldNum"/>
          </p:nvPr>
        </p:nvSpPr>
        <p:spPr>
          <a:xfrm>
            <a:off x="98016" y="4755508"/>
            <a:ext cx="428700" cy="274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43" name="Google Shape;943;p90"/>
          <p:cNvSpPr txBox="1"/>
          <p:nvPr/>
        </p:nvSpPr>
        <p:spPr>
          <a:xfrm>
            <a:off x="2718563" y="1856225"/>
            <a:ext cx="3816000" cy="641700"/>
          </a:xfrm>
          <a:prstGeom prst="rect">
            <a:avLst/>
          </a:prstGeom>
          <a:solidFill>
            <a:srgbClr val="D9EAD3"/>
          </a:solidFill>
          <a:ln>
            <a:noFill/>
          </a:ln>
        </p:spPr>
        <p:txBody>
          <a:bodyPr anchorCtr="0" anchor="t"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MATCH (p:Person {born: 1970}) </a:t>
            </a:r>
            <a:endParaRPr>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RETURN p</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pic>
        <p:nvPicPr>
          <p:cNvPr id="944" name="Google Shape;944;p90"/>
          <p:cNvPicPr preferRelativeResize="0"/>
          <p:nvPr/>
        </p:nvPicPr>
        <p:blipFill>
          <a:blip r:embed="rId3">
            <a:alphaModFix/>
          </a:blip>
          <a:stretch>
            <a:fillRect/>
          </a:stretch>
        </p:blipFill>
        <p:spPr>
          <a:xfrm>
            <a:off x="2852575" y="2543800"/>
            <a:ext cx="3547974" cy="2391900"/>
          </a:xfrm>
          <a:prstGeom prst="rect">
            <a:avLst/>
          </a:prstGeom>
          <a:noFill/>
          <a:ln cap="flat" cmpd="sng" w="9525">
            <a:solidFill>
              <a:srgbClr val="999999"/>
            </a:solidFill>
            <a:prstDash val="solid"/>
            <a:round/>
            <a:headEnd len="sm" w="sm" type="none"/>
            <a:tailEnd len="sm" w="sm" type="none"/>
          </a:ln>
        </p:spPr>
      </p:pic>
      <p:sp>
        <p:nvSpPr>
          <p:cNvPr id="945" name="Google Shape;945;p90"/>
          <p:cNvSpPr txBox="1"/>
          <p:nvPr/>
        </p:nvSpPr>
        <p:spPr>
          <a:xfrm>
            <a:off x="581550" y="1250550"/>
            <a:ext cx="79809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a:t>
            </a:r>
            <a:r>
              <a:rPr i="1" lang="en-US" sz="2000">
                <a:solidFill>
                  <a:srgbClr val="53585F"/>
                </a:solidFill>
                <a:latin typeface="Open Sans"/>
                <a:ea typeface="Open Sans"/>
                <a:cs typeface="Open Sans"/>
                <a:sym typeface="Open Sans"/>
              </a:rPr>
              <a:t>people</a:t>
            </a:r>
            <a:r>
              <a:rPr lang="en-US" sz="2000">
                <a:solidFill>
                  <a:srgbClr val="53585F"/>
                </a:solidFill>
                <a:latin typeface="Open Sans"/>
                <a:ea typeface="Open Sans"/>
                <a:cs typeface="Open Sans"/>
                <a:sym typeface="Open Sans"/>
              </a:rPr>
              <a:t> born in </a:t>
            </a:r>
            <a:r>
              <a:rPr i="1" lang="en-US" sz="2000">
                <a:solidFill>
                  <a:srgbClr val="53585F"/>
                </a:solidFill>
                <a:latin typeface="Open Sans"/>
                <a:ea typeface="Open Sans"/>
                <a:cs typeface="Open Sans"/>
                <a:sym typeface="Open Sans"/>
              </a:rPr>
              <a:t>1970, returning the nodes</a:t>
            </a:r>
            <a:r>
              <a:rPr lang="en-US" sz="2000">
                <a:solidFill>
                  <a:srgbClr val="53585F"/>
                </a:solidFill>
                <a:latin typeface="Open Sans"/>
                <a:ea typeface="Open Sans"/>
                <a:cs typeface="Open Sans"/>
                <a:sym typeface="Open Sans"/>
              </a:rPr>
              <a:t>:</a:t>
            </a:r>
            <a:endParaRPr sz="2000">
              <a:solidFill>
                <a:srgbClr val="53585F"/>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91"/>
          <p:cNvSpPr txBox="1"/>
          <p:nvPr>
            <p:ph type="title"/>
          </p:nvPr>
        </p:nvSpPr>
        <p:spPr>
          <a:xfrm>
            <a:off x="503375" y="251168"/>
            <a:ext cx="8081100" cy="55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Font typeface="Open Sans ExtraBold"/>
              <a:buNone/>
            </a:pPr>
            <a:r>
              <a:rPr lang="en-US">
                <a:solidFill>
                  <a:srgbClr val="666666"/>
                </a:solidFill>
              </a:rPr>
              <a:t>Retrieving nodes filtered by a property value - 2</a:t>
            </a:r>
            <a:endParaRPr b="1" i="0" sz="3000" u="none" cap="none" strike="noStrike">
              <a:solidFill>
                <a:srgbClr val="666666"/>
              </a:solidFill>
              <a:latin typeface="Open Sans ExtraBold"/>
              <a:ea typeface="Open Sans ExtraBold"/>
              <a:cs typeface="Open Sans ExtraBold"/>
              <a:sym typeface="Open Sans ExtraBold"/>
            </a:endParaRPr>
          </a:p>
        </p:txBody>
      </p:sp>
      <p:sp>
        <p:nvSpPr>
          <p:cNvPr id="951" name="Google Shape;951;p91"/>
          <p:cNvSpPr txBox="1"/>
          <p:nvPr>
            <p:ph idx="12" type="sldNum"/>
          </p:nvPr>
        </p:nvSpPr>
        <p:spPr>
          <a:xfrm>
            <a:off x="98016" y="4755508"/>
            <a:ext cx="428700" cy="274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52" name="Google Shape;952;p91"/>
          <p:cNvSpPr txBox="1"/>
          <p:nvPr/>
        </p:nvSpPr>
        <p:spPr>
          <a:xfrm>
            <a:off x="1154400" y="2156425"/>
            <a:ext cx="6835200" cy="5598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MATCH (m:Movie {released: 2003, tagline: ‘Free your mind’}) </a:t>
            </a:r>
            <a:endParaRPr>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RETURN m</a:t>
            </a:r>
            <a:endParaRPr>
              <a:latin typeface="Courier New"/>
              <a:ea typeface="Courier New"/>
              <a:cs typeface="Courier New"/>
              <a:sym typeface="Courier New"/>
            </a:endParaRPr>
          </a:p>
        </p:txBody>
      </p:sp>
      <p:pic>
        <p:nvPicPr>
          <p:cNvPr id="953" name="Google Shape;953;p91"/>
          <p:cNvPicPr preferRelativeResize="0"/>
          <p:nvPr/>
        </p:nvPicPr>
        <p:blipFill>
          <a:blip r:embed="rId3">
            <a:alphaModFix/>
          </a:blip>
          <a:stretch>
            <a:fillRect/>
          </a:stretch>
        </p:blipFill>
        <p:spPr>
          <a:xfrm>
            <a:off x="2928175" y="2755275"/>
            <a:ext cx="3862149" cy="2274724"/>
          </a:xfrm>
          <a:prstGeom prst="rect">
            <a:avLst/>
          </a:prstGeom>
          <a:noFill/>
          <a:ln cap="flat" cmpd="sng" w="9525">
            <a:solidFill>
              <a:srgbClr val="999999"/>
            </a:solidFill>
            <a:prstDash val="solid"/>
            <a:round/>
            <a:headEnd len="sm" w="sm" type="none"/>
            <a:tailEnd len="sm" w="sm" type="none"/>
          </a:ln>
        </p:spPr>
      </p:pic>
      <p:sp>
        <p:nvSpPr>
          <p:cNvPr id="954" name="Google Shape;954;p91"/>
          <p:cNvSpPr txBox="1"/>
          <p:nvPr/>
        </p:nvSpPr>
        <p:spPr>
          <a:xfrm>
            <a:off x="614763" y="1203800"/>
            <a:ext cx="81936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movies released in </a:t>
            </a:r>
            <a:r>
              <a:rPr i="1" lang="en-US" sz="2000">
                <a:solidFill>
                  <a:srgbClr val="53585F"/>
                </a:solidFill>
                <a:latin typeface="Open Sans"/>
                <a:ea typeface="Open Sans"/>
                <a:cs typeface="Open Sans"/>
                <a:sym typeface="Open Sans"/>
              </a:rPr>
              <a:t>2003</a:t>
            </a:r>
            <a:r>
              <a:rPr lang="en-US" sz="2000">
                <a:solidFill>
                  <a:srgbClr val="53585F"/>
                </a:solidFill>
                <a:latin typeface="Open Sans"/>
                <a:ea typeface="Open Sans"/>
                <a:cs typeface="Open Sans"/>
                <a:sym typeface="Open Sans"/>
              </a:rPr>
              <a:t> with the tagline, </a:t>
            </a:r>
            <a:endParaRPr sz="2000">
              <a:solidFill>
                <a:srgbClr val="53585F"/>
              </a:solidFill>
              <a:latin typeface="Open Sans"/>
              <a:ea typeface="Open Sans"/>
              <a:cs typeface="Open Sans"/>
              <a:sym typeface="Open Sans"/>
            </a:endParaRPr>
          </a:p>
          <a:p>
            <a:pPr indent="0" lvl="0" marL="0" rtl="0" algn="l">
              <a:lnSpc>
                <a:spcPct val="110000"/>
              </a:lnSpc>
              <a:spcBef>
                <a:spcPts val="500"/>
              </a:spcBef>
              <a:spcAft>
                <a:spcPts val="0"/>
              </a:spcAft>
              <a:buNone/>
            </a:pPr>
            <a:r>
              <a:rPr i="1" lang="en-US" sz="2000">
                <a:solidFill>
                  <a:srgbClr val="53585F"/>
                </a:solidFill>
                <a:latin typeface="Open Sans"/>
                <a:ea typeface="Open Sans"/>
                <a:cs typeface="Open Sans"/>
                <a:sym typeface="Open Sans"/>
              </a:rPr>
              <a:t>Free your mind</a:t>
            </a:r>
            <a:r>
              <a:rPr lang="en-US" sz="2000">
                <a:solidFill>
                  <a:srgbClr val="53585F"/>
                </a:solidFill>
                <a:latin typeface="Open Sans"/>
                <a:ea typeface="Open Sans"/>
                <a:cs typeface="Open Sans"/>
                <a:sym typeface="Open Sans"/>
              </a:rPr>
              <a:t>, returning the nodes:</a:t>
            </a:r>
            <a:endParaRPr sz="2000">
              <a:solidFill>
                <a:srgbClr val="53585F"/>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92"/>
          <p:cNvSpPr txBox="1"/>
          <p:nvPr>
            <p:ph type="title"/>
          </p:nvPr>
        </p:nvSpPr>
        <p:spPr>
          <a:xfrm>
            <a:off x="503375" y="251168"/>
            <a:ext cx="8081100" cy="55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Font typeface="Open Sans ExtraBold"/>
              <a:buNone/>
            </a:pPr>
            <a:r>
              <a:rPr lang="en-US">
                <a:solidFill>
                  <a:srgbClr val="666666"/>
                </a:solidFill>
              </a:rPr>
              <a:t>Returning property values</a:t>
            </a:r>
            <a:endParaRPr b="1" i="0" sz="3000" u="none" cap="none" strike="noStrike">
              <a:solidFill>
                <a:srgbClr val="666666"/>
              </a:solidFill>
              <a:latin typeface="Open Sans ExtraBold"/>
              <a:ea typeface="Open Sans ExtraBold"/>
              <a:cs typeface="Open Sans ExtraBold"/>
              <a:sym typeface="Open Sans ExtraBold"/>
            </a:endParaRPr>
          </a:p>
        </p:txBody>
      </p:sp>
      <p:sp>
        <p:nvSpPr>
          <p:cNvPr id="960" name="Google Shape;960;p92"/>
          <p:cNvSpPr txBox="1"/>
          <p:nvPr>
            <p:ph idx="12" type="sldNum"/>
          </p:nvPr>
        </p:nvSpPr>
        <p:spPr>
          <a:xfrm>
            <a:off x="98016" y="4755508"/>
            <a:ext cx="428700" cy="274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61" name="Google Shape;961;p92"/>
          <p:cNvSpPr txBox="1"/>
          <p:nvPr/>
        </p:nvSpPr>
        <p:spPr>
          <a:xfrm>
            <a:off x="2926875" y="1580263"/>
            <a:ext cx="3660300" cy="559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 {born: 1965})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RETURN p.name, p.born</a:t>
            </a:r>
            <a:endParaRPr>
              <a:latin typeface="Courier New"/>
              <a:ea typeface="Courier New"/>
              <a:cs typeface="Courier New"/>
              <a:sym typeface="Courier New"/>
            </a:endParaRPr>
          </a:p>
        </p:txBody>
      </p:sp>
      <p:pic>
        <p:nvPicPr>
          <p:cNvPr id="962" name="Google Shape;962;p92"/>
          <p:cNvPicPr preferRelativeResize="0"/>
          <p:nvPr/>
        </p:nvPicPr>
        <p:blipFill>
          <a:blip r:embed="rId3">
            <a:alphaModFix/>
          </a:blip>
          <a:stretch>
            <a:fillRect/>
          </a:stretch>
        </p:blipFill>
        <p:spPr>
          <a:xfrm>
            <a:off x="2260352" y="2225825"/>
            <a:ext cx="5424500" cy="2752626"/>
          </a:xfrm>
          <a:prstGeom prst="rect">
            <a:avLst/>
          </a:prstGeom>
          <a:noFill/>
          <a:ln cap="flat" cmpd="sng" w="9525">
            <a:solidFill>
              <a:srgbClr val="999999"/>
            </a:solidFill>
            <a:prstDash val="solid"/>
            <a:round/>
            <a:headEnd len="sm" w="sm" type="none"/>
            <a:tailEnd len="sm" w="sm" type="none"/>
          </a:ln>
        </p:spPr>
      </p:pic>
      <p:sp>
        <p:nvSpPr>
          <p:cNvPr id="963" name="Google Shape;963;p92"/>
          <p:cNvSpPr txBox="1"/>
          <p:nvPr/>
        </p:nvSpPr>
        <p:spPr>
          <a:xfrm>
            <a:off x="293688" y="810975"/>
            <a:ext cx="81936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people born in </a:t>
            </a:r>
            <a:r>
              <a:rPr i="1" lang="en-US" sz="2000">
                <a:solidFill>
                  <a:srgbClr val="53585F"/>
                </a:solidFill>
                <a:latin typeface="Open Sans"/>
                <a:ea typeface="Open Sans"/>
                <a:cs typeface="Open Sans"/>
                <a:sym typeface="Open Sans"/>
              </a:rPr>
              <a:t>1965</a:t>
            </a:r>
            <a:r>
              <a:rPr lang="en-US" sz="2000">
                <a:solidFill>
                  <a:srgbClr val="53585F"/>
                </a:solidFill>
                <a:latin typeface="Open Sans"/>
                <a:ea typeface="Open Sans"/>
                <a:cs typeface="Open Sans"/>
                <a:sym typeface="Open Sans"/>
              </a:rPr>
              <a:t> and return their names:</a:t>
            </a:r>
            <a:endParaRPr sz="2000">
              <a:solidFill>
                <a:srgbClr val="53585F"/>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93"/>
          <p:cNvSpPr txBox="1"/>
          <p:nvPr>
            <p:ph type="title"/>
          </p:nvPr>
        </p:nvSpPr>
        <p:spPr>
          <a:xfrm>
            <a:off x="503375" y="251168"/>
            <a:ext cx="8081100" cy="55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Font typeface="Open Sans ExtraBold"/>
              <a:buNone/>
            </a:pPr>
            <a:r>
              <a:rPr lang="en-US">
                <a:solidFill>
                  <a:srgbClr val="666666"/>
                </a:solidFill>
              </a:rPr>
              <a:t>Specifying aliases</a:t>
            </a:r>
            <a:endParaRPr b="1" i="0" sz="3000" u="none" cap="none" strike="noStrike">
              <a:solidFill>
                <a:srgbClr val="666666"/>
              </a:solidFill>
              <a:latin typeface="Open Sans ExtraBold"/>
              <a:ea typeface="Open Sans ExtraBold"/>
              <a:cs typeface="Open Sans ExtraBold"/>
              <a:sym typeface="Open Sans ExtraBold"/>
            </a:endParaRPr>
          </a:p>
        </p:txBody>
      </p:sp>
      <p:sp>
        <p:nvSpPr>
          <p:cNvPr id="969" name="Google Shape;969;p93"/>
          <p:cNvSpPr txBox="1"/>
          <p:nvPr>
            <p:ph idx="12" type="sldNum"/>
          </p:nvPr>
        </p:nvSpPr>
        <p:spPr>
          <a:xfrm>
            <a:off x="98016" y="4755508"/>
            <a:ext cx="428700" cy="274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70" name="Google Shape;970;p93"/>
          <p:cNvSpPr txBox="1"/>
          <p:nvPr/>
        </p:nvSpPr>
        <p:spPr>
          <a:xfrm>
            <a:off x="1865375" y="949188"/>
            <a:ext cx="5212200" cy="5043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 {born: 1965}) </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latin typeface="Courier New"/>
                <a:ea typeface="Courier New"/>
                <a:cs typeface="Courier New"/>
                <a:sym typeface="Courier New"/>
              </a:rPr>
              <a:t>RETURN p.name AS name, p.born AS `birth year`</a:t>
            </a:r>
            <a:endParaRPr>
              <a:latin typeface="Courier New"/>
              <a:ea typeface="Courier New"/>
              <a:cs typeface="Courier New"/>
              <a:sym typeface="Courier New"/>
            </a:endParaRPr>
          </a:p>
        </p:txBody>
      </p:sp>
      <p:pic>
        <p:nvPicPr>
          <p:cNvPr id="971" name="Google Shape;971;p93"/>
          <p:cNvPicPr preferRelativeResize="0"/>
          <p:nvPr/>
        </p:nvPicPr>
        <p:blipFill>
          <a:blip r:embed="rId3">
            <a:alphaModFix/>
          </a:blip>
          <a:stretch>
            <a:fillRect/>
          </a:stretch>
        </p:blipFill>
        <p:spPr>
          <a:xfrm>
            <a:off x="152400" y="1591688"/>
            <a:ext cx="8839204" cy="2528400"/>
          </a:xfrm>
          <a:prstGeom prst="rect">
            <a:avLst/>
          </a:prstGeom>
          <a:noFill/>
          <a:ln cap="flat" cmpd="sng" w="9525">
            <a:solidFill>
              <a:srgbClr val="666666"/>
            </a:solidFill>
            <a:prstDash val="solid"/>
            <a:round/>
            <a:headEnd len="sm" w="sm" type="none"/>
            <a:tailEnd len="sm" w="sm" type="none"/>
          </a:ln>
        </p:spPr>
      </p:pic>
      <p:sp>
        <p:nvSpPr>
          <p:cNvPr id="972" name="Google Shape;972;p93"/>
          <p:cNvSpPr/>
          <p:nvPr/>
        </p:nvSpPr>
        <p:spPr>
          <a:xfrm>
            <a:off x="860500" y="2048450"/>
            <a:ext cx="693600" cy="34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3"/>
          <p:cNvSpPr/>
          <p:nvPr/>
        </p:nvSpPr>
        <p:spPr>
          <a:xfrm>
            <a:off x="7448800" y="2048450"/>
            <a:ext cx="847500" cy="34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94"/>
          <p:cNvSpPr txBox="1"/>
          <p:nvPr>
            <p:ph type="title"/>
          </p:nvPr>
        </p:nvSpPr>
        <p:spPr>
          <a:xfrm>
            <a:off x="625589" y="89776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Exercise 2: </a:t>
            </a:r>
            <a:endParaRPr/>
          </a:p>
          <a:p>
            <a:pPr indent="0" lvl="0" marL="0" rtl="0" algn="l">
              <a:spcBef>
                <a:spcPts val="0"/>
              </a:spcBef>
              <a:spcAft>
                <a:spcPts val="0"/>
              </a:spcAft>
              <a:buNone/>
            </a:pPr>
            <a:r>
              <a:rPr lang="en-US"/>
              <a:t>Filtering queries using property values</a:t>
            </a:r>
            <a:endParaRPr/>
          </a:p>
        </p:txBody>
      </p:sp>
      <p:sp>
        <p:nvSpPr>
          <p:cNvPr id="980" name="Google Shape;980;p94"/>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F2F2F2"/>
                </a:solidFill>
              </a:rPr>
              <a:t>‹#›</a:t>
            </a:fld>
            <a:endParaRPr>
              <a:solidFill>
                <a:srgbClr val="F2F2F2"/>
              </a:solidFill>
            </a:endParaRPr>
          </a:p>
        </p:txBody>
      </p:sp>
      <p:sp>
        <p:nvSpPr>
          <p:cNvPr id="981" name="Google Shape;981;p94"/>
          <p:cNvSpPr txBox="1"/>
          <p:nvPr>
            <p:ph idx="1" type="body"/>
          </p:nvPr>
        </p:nvSpPr>
        <p:spPr>
          <a:xfrm>
            <a:off x="639710" y="2878053"/>
            <a:ext cx="7488300" cy="2069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2200">
                <a:solidFill>
                  <a:srgbClr val="FFFFFF"/>
                </a:solidFill>
                <a:latin typeface="Arial"/>
                <a:ea typeface="Arial"/>
                <a:cs typeface="Arial"/>
                <a:sym typeface="Arial"/>
              </a:rPr>
              <a:t>In Neo4j Browser: </a:t>
            </a:r>
            <a:endParaRPr b="1" sz="2200">
              <a:solidFill>
                <a:srgbClr val="FFFFFF"/>
              </a:solidFill>
              <a:latin typeface="Arial"/>
              <a:ea typeface="Arial"/>
              <a:cs typeface="Arial"/>
              <a:sym typeface="Arial"/>
            </a:endParaRPr>
          </a:p>
          <a:p>
            <a:pPr indent="0" lvl="0" marL="0" rtl="0" algn="l">
              <a:lnSpc>
                <a:spcPct val="150000"/>
              </a:lnSpc>
              <a:spcBef>
                <a:spcPts val="1100"/>
              </a:spcBef>
              <a:spcAft>
                <a:spcPts val="0"/>
              </a:spcAft>
              <a:buNone/>
            </a:pPr>
            <a:r>
              <a:rPr lang="en-US" sz="2200">
                <a:latin typeface="Arial"/>
                <a:ea typeface="Arial"/>
                <a:cs typeface="Arial"/>
                <a:sym typeface="Arial"/>
              </a:rPr>
              <a:t>:play intro-exercises</a:t>
            </a:r>
            <a:endParaRPr sz="2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en-US" sz="2200">
                <a:solidFill>
                  <a:srgbClr val="FFFFFF"/>
                </a:solidFill>
                <a:latin typeface="Arial"/>
                <a:ea typeface="Arial"/>
                <a:cs typeface="Arial"/>
                <a:sym typeface="Arial"/>
              </a:rPr>
              <a:t>Then follow instructions for Exercise 2.</a:t>
            </a:r>
            <a:endParaRPr sz="2200">
              <a:solidFill>
                <a:srgbClr val="FFFFFF"/>
              </a:solidFill>
              <a:latin typeface="Arial"/>
              <a:ea typeface="Arial"/>
              <a:cs typeface="Arial"/>
              <a:sym typeface="Arial"/>
            </a:endParaRPr>
          </a:p>
          <a:p>
            <a:pPr indent="0" lvl="0" marL="0" rtl="0" algn="l">
              <a:spcBef>
                <a:spcPts val="50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95"/>
          <p:cNvSpPr txBox="1"/>
          <p:nvPr>
            <p:ph type="title"/>
          </p:nvPr>
        </p:nvSpPr>
        <p:spPr>
          <a:xfrm>
            <a:off x="531525" y="307343"/>
            <a:ext cx="8081100" cy="55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Font typeface="Open Sans ExtraBold"/>
              <a:buNone/>
            </a:pPr>
            <a:r>
              <a:rPr lang="en-US">
                <a:solidFill>
                  <a:srgbClr val="666666"/>
                </a:solidFill>
              </a:rPr>
              <a:t>Relationships</a:t>
            </a:r>
            <a:endParaRPr b="1" i="0" sz="3000" u="none" cap="none" strike="noStrike">
              <a:solidFill>
                <a:srgbClr val="666666"/>
              </a:solidFill>
              <a:latin typeface="Open Sans ExtraBold"/>
              <a:ea typeface="Open Sans ExtraBold"/>
              <a:cs typeface="Open Sans ExtraBold"/>
              <a:sym typeface="Open Sans ExtraBold"/>
            </a:endParaRPr>
          </a:p>
        </p:txBody>
      </p:sp>
      <p:sp>
        <p:nvSpPr>
          <p:cNvPr id="987" name="Google Shape;987;p95"/>
          <p:cNvSpPr txBox="1"/>
          <p:nvPr>
            <p:ph idx="12" type="sldNum"/>
          </p:nvPr>
        </p:nvSpPr>
        <p:spPr>
          <a:xfrm>
            <a:off x="98016" y="4755508"/>
            <a:ext cx="428700" cy="274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88" name="Google Shape;988;p95"/>
          <p:cNvSpPr/>
          <p:nvPr/>
        </p:nvSpPr>
        <p:spPr>
          <a:xfrm>
            <a:off x="3829461" y="3582131"/>
            <a:ext cx="1259700" cy="1259700"/>
          </a:xfrm>
          <a:prstGeom prst="ellipse">
            <a:avLst/>
          </a:prstGeom>
          <a:solidFill>
            <a:schemeClr val="lt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Google Shape;989;p95"/>
          <p:cNvSpPr/>
          <p:nvPr/>
        </p:nvSpPr>
        <p:spPr>
          <a:xfrm>
            <a:off x="2084780" y="1505268"/>
            <a:ext cx="1259700" cy="1259700"/>
          </a:xfrm>
          <a:prstGeom prst="ellipse">
            <a:avLst/>
          </a:prstGeom>
          <a:solidFill>
            <a:schemeClr val="dk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90" name="Google Shape;990;p95"/>
          <p:cNvGrpSpPr/>
          <p:nvPr/>
        </p:nvGrpSpPr>
        <p:grpSpPr>
          <a:xfrm>
            <a:off x="2283296" y="1629880"/>
            <a:ext cx="878728" cy="930104"/>
            <a:chOff x="3899736" y="1043841"/>
            <a:chExt cx="1236600" cy="1308900"/>
          </a:xfrm>
        </p:grpSpPr>
        <p:pic>
          <p:nvPicPr>
            <p:cNvPr descr="ManAvatarAqua.png" id="991" name="Google Shape;991;p95"/>
            <p:cNvPicPr preferRelativeResize="0"/>
            <p:nvPr/>
          </p:nvPicPr>
          <p:blipFill rotWithShape="1">
            <a:blip r:embed="rId3">
              <a:alphaModFix/>
            </a:blip>
            <a:srcRect b="0" l="0" r="0" t="0"/>
            <a:stretch/>
          </p:blipFill>
          <p:spPr>
            <a:xfrm>
              <a:off x="3932327" y="1043841"/>
              <a:ext cx="1181400" cy="1308900"/>
            </a:xfrm>
            <a:prstGeom prst="rect">
              <a:avLst/>
            </a:prstGeom>
            <a:noFill/>
            <a:ln>
              <a:noFill/>
            </a:ln>
          </p:spPr>
        </p:pic>
        <p:sp>
          <p:nvSpPr>
            <p:cNvPr id="992" name="Google Shape;992;p95"/>
            <p:cNvSpPr txBox="1"/>
            <p:nvPr/>
          </p:nvSpPr>
          <p:spPr>
            <a:xfrm>
              <a:off x="3899736" y="1876686"/>
              <a:ext cx="1236600" cy="45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sp>
        <p:nvSpPr>
          <p:cNvPr id="993" name="Google Shape;993;p95"/>
          <p:cNvSpPr/>
          <p:nvPr/>
        </p:nvSpPr>
        <p:spPr>
          <a:xfrm>
            <a:off x="5431530" y="1494643"/>
            <a:ext cx="1259700" cy="1259700"/>
          </a:xfrm>
          <a:prstGeom prst="ellipse">
            <a:avLst/>
          </a:prstGeom>
          <a:solidFill>
            <a:schemeClr val="dk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94" name="Google Shape;994;p95"/>
          <p:cNvGrpSpPr/>
          <p:nvPr/>
        </p:nvGrpSpPr>
        <p:grpSpPr>
          <a:xfrm>
            <a:off x="5632470" y="1624041"/>
            <a:ext cx="862739" cy="932873"/>
            <a:chOff x="7096117" y="1080434"/>
            <a:chExt cx="1214100" cy="1323600"/>
          </a:xfrm>
        </p:grpSpPr>
        <p:pic>
          <p:nvPicPr>
            <p:cNvPr descr="WomanAvatarOrange.png" id="995" name="Google Shape;995;p95"/>
            <p:cNvPicPr preferRelativeResize="0"/>
            <p:nvPr/>
          </p:nvPicPr>
          <p:blipFill rotWithShape="1">
            <a:blip r:embed="rId4">
              <a:alphaModFix/>
            </a:blip>
            <a:srcRect b="0" l="0" r="0" t="0"/>
            <a:stretch/>
          </p:blipFill>
          <p:spPr>
            <a:xfrm>
              <a:off x="7164172" y="1080434"/>
              <a:ext cx="1078200" cy="1323600"/>
            </a:xfrm>
            <a:prstGeom prst="rect">
              <a:avLst/>
            </a:prstGeom>
            <a:noFill/>
            <a:ln>
              <a:noFill/>
            </a:ln>
          </p:spPr>
        </p:pic>
        <p:sp>
          <p:nvSpPr>
            <p:cNvPr id="996" name="Google Shape;996;p95"/>
            <p:cNvSpPr txBox="1"/>
            <p:nvPr/>
          </p:nvSpPr>
          <p:spPr>
            <a:xfrm>
              <a:off x="7096117" y="1917489"/>
              <a:ext cx="1214100" cy="458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grpSp>
        <p:nvGrpSpPr>
          <p:cNvPr id="997" name="Google Shape;997;p95"/>
          <p:cNvGrpSpPr/>
          <p:nvPr/>
        </p:nvGrpSpPr>
        <p:grpSpPr>
          <a:xfrm>
            <a:off x="4022718" y="3792269"/>
            <a:ext cx="979005" cy="839420"/>
            <a:chOff x="1564047" y="2768278"/>
            <a:chExt cx="1604400" cy="1374522"/>
          </a:xfrm>
        </p:grpSpPr>
        <p:sp>
          <p:nvSpPr>
            <p:cNvPr id="998" name="Google Shape;998;p95"/>
            <p:cNvSpPr/>
            <p:nvPr/>
          </p:nvSpPr>
          <p:spPr>
            <a:xfrm>
              <a:off x="1833225" y="3825100"/>
              <a:ext cx="407400" cy="31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5"/>
            <p:cNvSpPr/>
            <p:nvPr/>
          </p:nvSpPr>
          <p:spPr>
            <a:xfrm>
              <a:off x="2483675" y="3825100"/>
              <a:ext cx="407400" cy="31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5"/>
            <p:cNvSpPr/>
            <p:nvPr/>
          </p:nvSpPr>
          <p:spPr>
            <a:xfrm>
              <a:off x="1833325" y="3598750"/>
              <a:ext cx="1057800" cy="22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5"/>
            <p:cNvSpPr/>
            <p:nvPr/>
          </p:nvSpPr>
          <p:spPr>
            <a:xfrm>
              <a:off x="1833325" y="3038950"/>
              <a:ext cx="1057800" cy="5598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5"/>
            <p:cNvSpPr/>
            <p:nvPr/>
          </p:nvSpPr>
          <p:spPr>
            <a:xfrm rot="2697426">
              <a:off x="2157842" y="3151396"/>
              <a:ext cx="1133210" cy="121764"/>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5"/>
            <p:cNvSpPr/>
            <p:nvPr/>
          </p:nvSpPr>
          <p:spPr>
            <a:xfrm rot="8097426">
              <a:off x="1440842" y="3151396"/>
              <a:ext cx="1133210" cy="121764"/>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5"/>
            <p:cNvSpPr/>
            <p:nvPr/>
          </p:nvSpPr>
          <p:spPr>
            <a:xfrm rot="-2705154">
              <a:off x="1694208" y="2989889"/>
              <a:ext cx="282984" cy="1731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5"/>
            <p:cNvSpPr/>
            <p:nvPr/>
          </p:nvSpPr>
          <p:spPr>
            <a:xfrm>
              <a:off x="1776300" y="2812450"/>
              <a:ext cx="220500" cy="22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95"/>
          <p:cNvSpPr txBox="1"/>
          <p:nvPr/>
        </p:nvSpPr>
        <p:spPr>
          <a:xfrm>
            <a:off x="3829417" y="4097250"/>
            <a:ext cx="1365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latin typeface="Calibri"/>
                <a:ea typeface="Calibri"/>
                <a:cs typeface="Calibri"/>
                <a:sym typeface="Calibri"/>
              </a:rPr>
              <a:t>Location</a:t>
            </a:r>
            <a:endParaRPr sz="1000">
              <a:latin typeface="Calibri"/>
              <a:ea typeface="Calibri"/>
              <a:cs typeface="Calibri"/>
              <a:sym typeface="Calibri"/>
            </a:endParaRPr>
          </a:p>
          <a:p>
            <a:pPr indent="0" lvl="0" marL="0" marR="0" rtl="0" algn="ctr">
              <a:spcBef>
                <a:spcPts val="0"/>
              </a:spcBef>
              <a:spcAft>
                <a:spcPts val="0"/>
              </a:spcAft>
              <a:buNone/>
            </a:pPr>
            <a:r>
              <a:rPr lang="en-US" sz="1000">
                <a:latin typeface="Calibri"/>
                <a:ea typeface="Calibri"/>
                <a:cs typeface="Calibri"/>
                <a:sym typeface="Calibri"/>
              </a:rPr>
              <a:t>Residence</a:t>
            </a:r>
            <a:endParaRPr sz="1000">
              <a:latin typeface="Calibri"/>
              <a:ea typeface="Calibri"/>
              <a:cs typeface="Calibri"/>
              <a:sym typeface="Calibri"/>
            </a:endParaRPr>
          </a:p>
        </p:txBody>
      </p:sp>
      <p:cxnSp>
        <p:nvCxnSpPr>
          <p:cNvPr id="1007" name="Google Shape;1007;p95"/>
          <p:cNvCxnSpPr>
            <a:stCxn id="993" idx="5"/>
          </p:cNvCxnSpPr>
          <p:nvPr/>
        </p:nvCxnSpPr>
        <p:spPr>
          <a:xfrm rot="5400000">
            <a:off x="5103351" y="2520964"/>
            <a:ext cx="1354500" cy="1452300"/>
          </a:xfrm>
          <a:prstGeom prst="curvedConnector2">
            <a:avLst/>
          </a:prstGeom>
          <a:noFill/>
          <a:ln cap="flat" cmpd="sng" w="76200">
            <a:solidFill>
              <a:srgbClr val="B7B7B7"/>
            </a:solidFill>
            <a:prstDash val="solid"/>
            <a:round/>
            <a:headEnd len="med" w="med" type="none"/>
            <a:tailEnd len="med" w="med" type="triangle"/>
          </a:ln>
        </p:spPr>
      </p:cxnSp>
      <p:cxnSp>
        <p:nvCxnSpPr>
          <p:cNvPr id="1008" name="Google Shape;1008;p95"/>
          <p:cNvCxnSpPr>
            <a:stCxn id="993" idx="4"/>
            <a:endCxn id="988" idx="7"/>
          </p:cNvCxnSpPr>
          <p:nvPr/>
        </p:nvCxnSpPr>
        <p:spPr>
          <a:xfrm rot="5400000">
            <a:off x="4976880" y="2682043"/>
            <a:ext cx="1012200" cy="1156800"/>
          </a:xfrm>
          <a:prstGeom prst="curvedConnector3">
            <a:avLst>
              <a:gd fmla="val 38233" name="adj1"/>
            </a:avLst>
          </a:prstGeom>
          <a:noFill/>
          <a:ln cap="flat" cmpd="sng" w="76200">
            <a:solidFill>
              <a:srgbClr val="B7B7B7"/>
            </a:solidFill>
            <a:prstDash val="solid"/>
            <a:round/>
            <a:headEnd len="med" w="med" type="none"/>
            <a:tailEnd len="med" w="med" type="triangle"/>
          </a:ln>
        </p:spPr>
      </p:cxnSp>
      <p:cxnSp>
        <p:nvCxnSpPr>
          <p:cNvPr id="1009" name="Google Shape;1009;p95"/>
          <p:cNvCxnSpPr>
            <a:stCxn id="989" idx="4"/>
            <a:endCxn id="1006" idx="1"/>
          </p:cNvCxnSpPr>
          <p:nvPr/>
        </p:nvCxnSpPr>
        <p:spPr>
          <a:xfrm flipH="1" rot="-5400000">
            <a:off x="2521280" y="2958318"/>
            <a:ext cx="1501500" cy="1114800"/>
          </a:xfrm>
          <a:prstGeom prst="curvedConnector2">
            <a:avLst/>
          </a:prstGeom>
          <a:noFill/>
          <a:ln cap="flat" cmpd="sng" w="76200">
            <a:solidFill>
              <a:srgbClr val="B7B7B7"/>
            </a:solidFill>
            <a:prstDash val="solid"/>
            <a:round/>
            <a:headEnd len="med" w="med" type="none"/>
            <a:tailEnd len="med" w="med" type="triangle"/>
          </a:ln>
        </p:spPr>
      </p:cxnSp>
      <p:cxnSp>
        <p:nvCxnSpPr>
          <p:cNvPr id="1010" name="Google Shape;1010;p95"/>
          <p:cNvCxnSpPr>
            <a:stCxn id="989" idx="7"/>
            <a:endCxn id="993" idx="0"/>
          </p:cNvCxnSpPr>
          <p:nvPr/>
        </p:nvCxnSpPr>
        <p:spPr>
          <a:xfrm rot="-5400000">
            <a:off x="4513152" y="141597"/>
            <a:ext cx="195000" cy="2901300"/>
          </a:xfrm>
          <a:prstGeom prst="curvedConnector3">
            <a:avLst>
              <a:gd fmla="val 222169" name="adj1"/>
            </a:avLst>
          </a:prstGeom>
          <a:noFill/>
          <a:ln cap="flat" cmpd="sng" w="76200">
            <a:solidFill>
              <a:srgbClr val="B7B7B7"/>
            </a:solidFill>
            <a:prstDash val="solid"/>
            <a:round/>
            <a:headEnd len="med" w="med" type="none"/>
            <a:tailEnd len="med" w="med" type="triangle"/>
          </a:ln>
        </p:spPr>
      </p:cxnSp>
      <p:sp>
        <p:nvSpPr>
          <p:cNvPr id="1011" name="Google Shape;1011;p95"/>
          <p:cNvSpPr/>
          <p:nvPr/>
        </p:nvSpPr>
        <p:spPr>
          <a:xfrm>
            <a:off x="3796175" y="1119763"/>
            <a:ext cx="979020" cy="285768"/>
          </a:xfrm>
          <a:prstGeom prst="flowChartTerminator">
            <a:avLst/>
          </a:prstGeom>
          <a:solidFill>
            <a:srgbClr val="EFEFE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MARRIED</a:t>
            </a:r>
            <a:endParaRPr sz="1000"/>
          </a:p>
        </p:txBody>
      </p:sp>
      <p:sp>
        <p:nvSpPr>
          <p:cNvPr id="1012" name="Google Shape;1012;p95"/>
          <p:cNvSpPr/>
          <p:nvPr/>
        </p:nvSpPr>
        <p:spPr>
          <a:xfrm>
            <a:off x="2534738" y="3366963"/>
            <a:ext cx="979020" cy="285768"/>
          </a:xfrm>
          <a:prstGeom prst="flowChartTerminator">
            <a:avLst/>
          </a:prstGeom>
          <a:solidFill>
            <a:srgbClr val="EFEFE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LIVES_AT</a:t>
            </a:r>
            <a:endParaRPr sz="1000"/>
          </a:p>
        </p:txBody>
      </p:sp>
      <p:sp>
        <p:nvSpPr>
          <p:cNvPr id="1013" name="Google Shape;1013;p95"/>
          <p:cNvSpPr/>
          <p:nvPr/>
        </p:nvSpPr>
        <p:spPr>
          <a:xfrm>
            <a:off x="5262150" y="2929013"/>
            <a:ext cx="979020" cy="285768"/>
          </a:xfrm>
          <a:prstGeom prst="flowChartTerminator">
            <a:avLst/>
          </a:prstGeom>
          <a:solidFill>
            <a:srgbClr val="EFEFE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LIVES_AT</a:t>
            </a:r>
            <a:endParaRPr sz="1000"/>
          </a:p>
        </p:txBody>
      </p:sp>
      <p:sp>
        <p:nvSpPr>
          <p:cNvPr id="1014" name="Google Shape;1014;p95"/>
          <p:cNvSpPr/>
          <p:nvPr/>
        </p:nvSpPr>
        <p:spPr>
          <a:xfrm>
            <a:off x="5632475" y="3389438"/>
            <a:ext cx="979020" cy="285768"/>
          </a:xfrm>
          <a:prstGeom prst="flowChartTerminator">
            <a:avLst/>
          </a:prstGeom>
          <a:solidFill>
            <a:srgbClr val="EFEFE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OWNS</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cxnSp>
        <p:nvCxnSpPr>
          <p:cNvPr id="189" name="Google Shape;189;p24"/>
          <p:cNvCxnSpPr/>
          <p:nvPr/>
        </p:nvCxnSpPr>
        <p:spPr>
          <a:xfrm rot="5400000">
            <a:off x="6205650" y="1879800"/>
            <a:ext cx="774900" cy="574500"/>
          </a:xfrm>
          <a:prstGeom prst="curvedConnector3">
            <a:avLst>
              <a:gd fmla="val 23277" name="adj1"/>
            </a:avLst>
          </a:prstGeom>
          <a:noFill/>
          <a:ln cap="flat" cmpd="sng" w="28575">
            <a:solidFill>
              <a:srgbClr val="7F6000"/>
            </a:solidFill>
            <a:prstDash val="solid"/>
            <a:round/>
            <a:headEnd len="med" w="med" type="none"/>
            <a:tailEnd len="med" w="med" type="none"/>
          </a:ln>
        </p:spPr>
      </p:cxnSp>
      <p:cxnSp>
        <p:nvCxnSpPr>
          <p:cNvPr id="190" name="Google Shape;190;p24"/>
          <p:cNvCxnSpPr/>
          <p:nvPr/>
        </p:nvCxnSpPr>
        <p:spPr>
          <a:xfrm rot="-5400000">
            <a:off x="6292613" y="2005050"/>
            <a:ext cx="696000" cy="553200"/>
          </a:xfrm>
          <a:prstGeom prst="curvedConnector3">
            <a:avLst>
              <a:gd fmla="val 23032" name="adj1"/>
            </a:avLst>
          </a:prstGeom>
          <a:noFill/>
          <a:ln cap="flat" cmpd="sng" w="28575">
            <a:solidFill>
              <a:srgbClr val="7F6000"/>
            </a:solidFill>
            <a:prstDash val="solid"/>
            <a:round/>
            <a:headEnd len="med" w="med" type="none"/>
            <a:tailEnd len="med" w="med" type="none"/>
          </a:ln>
        </p:spPr>
      </p:cxnSp>
      <p:cxnSp>
        <p:nvCxnSpPr>
          <p:cNvPr id="191" name="Google Shape;191;p24"/>
          <p:cNvCxnSpPr/>
          <p:nvPr/>
        </p:nvCxnSpPr>
        <p:spPr>
          <a:xfrm rot="10800000">
            <a:off x="5970700" y="1629375"/>
            <a:ext cx="980700" cy="160200"/>
          </a:xfrm>
          <a:prstGeom prst="straightConnector1">
            <a:avLst/>
          </a:prstGeom>
          <a:noFill/>
          <a:ln cap="flat" cmpd="sng" w="28575">
            <a:solidFill>
              <a:srgbClr val="7F6000"/>
            </a:solidFill>
            <a:prstDash val="solid"/>
            <a:round/>
            <a:headEnd len="med" w="med" type="none"/>
            <a:tailEnd len="med" w="med" type="none"/>
          </a:ln>
        </p:spPr>
      </p:cxnSp>
      <p:cxnSp>
        <p:nvCxnSpPr>
          <p:cNvPr id="192" name="Google Shape;192;p24"/>
          <p:cNvCxnSpPr/>
          <p:nvPr/>
        </p:nvCxnSpPr>
        <p:spPr>
          <a:xfrm flipH="1" rot="10800000">
            <a:off x="6964750" y="1542675"/>
            <a:ext cx="820500" cy="246900"/>
          </a:xfrm>
          <a:prstGeom prst="straightConnector1">
            <a:avLst/>
          </a:prstGeom>
          <a:noFill/>
          <a:ln cap="flat" cmpd="sng" w="28575">
            <a:solidFill>
              <a:srgbClr val="7F6000"/>
            </a:solidFill>
            <a:prstDash val="solid"/>
            <a:round/>
            <a:headEnd len="med" w="med" type="none"/>
            <a:tailEnd len="med" w="med" type="none"/>
          </a:ln>
        </p:spPr>
      </p:cxnSp>
      <p:cxnSp>
        <p:nvCxnSpPr>
          <p:cNvPr id="193" name="Google Shape;193;p24"/>
          <p:cNvCxnSpPr/>
          <p:nvPr/>
        </p:nvCxnSpPr>
        <p:spPr>
          <a:xfrm rot="10800000">
            <a:off x="7791875" y="1562675"/>
            <a:ext cx="553800" cy="920700"/>
          </a:xfrm>
          <a:prstGeom prst="straightConnector1">
            <a:avLst/>
          </a:prstGeom>
          <a:noFill/>
          <a:ln cap="flat" cmpd="sng" w="28575">
            <a:solidFill>
              <a:srgbClr val="000000"/>
            </a:solidFill>
            <a:prstDash val="solid"/>
            <a:round/>
            <a:headEnd len="med" w="med" type="none"/>
            <a:tailEnd len="med" w="med" type="none"/>
          </a:ln>
        </p:spPr>
      </p:cxnSp>
      <p:cxnSp>
        <p:nvCxnSpPr>
          <p:cNvPr id="194" name="Google Shape;194;p24"/>
          <p:cNvCxnSpPr/>
          <p:nvPr/>
        </p:nvCxnSpPr>
        <p:spPr>
          <a:xfrm flipH="1" rot="10800000">
            <a:off x="7431725" y="2483500"/>
            <a:ext cx="894000" cy="206700"/>
          </a:xfrm>
          <a:prstGeom prst="straightConnector1">
            <a:avLst/>
          </a:prstGeom>
          <a:noFill/>
          <a:ln cap="flat" cmpd="sng" w="28575">
            <a:solidFill>
              <a:srgbClr val="000000"/>
            </a:solidFill>
            <a:prstDash val="solid"/>
            <a:round/>
            <a:headEnd len="med" w="med" type="none"/>
            <a:tailEnd len="med" w="med" type="none"/>
          </a:ln>
        </p:spPr>
      </p:cxnSp>
      <p:cxnSp>
        <p:nvCxnSpPr>
          <p:cNvPr id="195" name="Google Shape;195;p24"/>
          <p:cNvCxnSpPr/>
          <p:nvPr/>
        </p:nvCxnSpPr>
        <p:spPr>
          <a:xfrm flipH="1" rot="10800000">
            <a:off x="7465075" y="1569400"/>
            <a:ext cx="340200" cy="1120800"/>
          </a:xfrm>
          <a:prstGeom prst="straightConnector1">
            <a:avLst/>
          </a:prstGeom>
          <a:noFill/>
          <a:ln cap="flat" cmpd="sng" w="28575">
            <a:solidFill>
              <a:srgbClr val="000000"/>
            </a:solidFill>
            <a:prstDash val="solid"/>
            <a:round/>
            <a:headEnd len="med" w="med" type="none"/>
            <a:tailEnd len="med" w="med" type="none"/>
          </a:ln>
        </p:spPr>
      </p:cxnSp>
      <p:cxnSp>
        <p:nvCxnSpPr>
          <p:cNvPr id="196" name="Google Shape;196;p24"/>
          <p:cNvCxnSpPr/>
          <p:nvPr/>
        </p:nvCxnSpPr>
        <p:spPr>
          <a:xfrm rot="10800000">
            <a:off x="6397775" y="2603500"/>
            <a:ext cx="1047300" cy="86700"/>
          </a:xfrm>
          <a:prstGeom prst="straightConnector1">
            <a:avLst/>
          </a:prstGeom>
          <a:noFill/>
          <a:ln cap="flat" cmpd="sng" w="28575">
            <a:solidFill>
              <a:srgbClr val="000000"/>
            </a:solidFill>
            <a:prstDash val="solid"/>
            <a:round/>
            <a:headEnd len="med" w="med" type="none"/>
            <a:tailEnd len="med" w="med" type="none"/>
          </a:ln>
        </p:spPr>
      </p:cxnSp>
      <p:sp>
        <p:nvSpPr>
          <p:cNvPr id="197" name="Google Shape;197;p24"/>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8" name="Google Shape;198;p24"/>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Traversal</a:t>
            </a:r>
            <a:endParaRPr>
              <a:solidFill>
                <a:srgbClr val="666666"/>
              </a:solidFill>
            </a:endParaRPr>
          </a:p>
        </p:txBody>
      </p:sp>
      <p:sp>
        <p:nvSpPr>
          <p:cNvPr id="199" name="Google Shape;199;p24"/>
          <p:cNvSpPr txBox="1"/>
          <p:nvPr/>
        </p:nvSpPr>
        <p:spPr>
          <a:xfrm>
            <a:off x="602625" y="1228900"/>
            <a:ext cx="5042700" cy="363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3585F"/>
              </a:buClr>
              <a:buSzPts val="1800"/>
              <a:buFont typeface="Open Sans"/>
              <a:buChar char="●"/>
            </a:pPr>
            <a:r>
              <a:rPr b="1" lang="en-US" sz="1800">
                <a:solidFill>
                  <a:srgbClr val="53585F"/>
                </a:solidFill>
                <a:latin typeface="Open Sans"/>
                <a:ea typeface="Open Sans"/>
                <a:cs typeface="Open Sans"/>
                <a:sym typeface="Open Sans"/>
              </a:rPr>
              <a:t>Walk</a:t>
            </a:r>
            <a:r>
              <a:rPr lang="en-US" sz="1800">
                <a:solidFill>
                  <a:srgbClr val="53585F"/>
                </a:solidFill>
                <a:latin typeface="Open Sans"/>
                <a:ea typeface="Open Sans"/>
                <a:cs typeface="Open Sans"/>
                <a:sym typeface="Open Sans"/>
              </a:rPr>
              <a:t>: an ordered, alternating sequence of nodes and relationships</a:t>
            </a:r>
            <a:br>
              <a:rPr lang="en-US" sz="1800">
                <a:solidFill>
                  <a:srgbClr val="53585F"/>
                </a:solidFill>
                <a:latin typeface="Open Sans"/>
                <a:ea typeface="Open Sans"/>
                <a:cs typeface="Open Sans"/>
                <a:sym typeface="Open Sans"/>
              </a:rPr>
            </a:br>
            <a:r>
              <a:rPr i="1" lang="en-US" sz="1800">
                <a:solidFill>
                  <a:srgbClr val="53585F"/>
                </a:solidFill>
                <a:latin typeface="Open Sans"/>
                <a:ea typeface="Open Sans"/>
                <a:cs typeface="Open Sans"/>
                <a:sym typeface="Open Sans"/>
              </a:rPr>
              <a:t>Nodes and relationships </a:t>
            </a:r>
            <a:r>
              <a:rPr i="1" lang="en-US" sz="1800">
                <a:solidFill>
                  <a:srgbClr val="53585F"/>
                </a:solidFill>
                <a:latin typeface="Open Sans"/>
                <a:ea typeface="Open Sans"/>
                <a:cs typeface="Open Sans"/>
                <a:sym typeface="Open Sans"/>
              </a:rPr>
              <a:t>can be repeated</a:t>
            </a:r>
            <a:endParaRPr i="1"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1800">
              <a:solidFill>
                <a:srgbClr val="53585F"/>
              </a:solidFill>
              <a:latin typeface="Open Sans"/>
              <a:ea typeface="Open Sans"/>
              <a:cs typeface="Open Sans"/>
              <a:sym typeface="Open Sans"/>
            </a:endParaRPr>
          </a:p>
        </p:txBody>
      </p:sp>
      <p:sp>
        <p:nvSpPr>
          <p:cNvPr id="200" name="Google Shape;200;p24"/>
          <p:cNvSpPr/>
          <p:nvPr/>
        </p:nvSpPr>
        <p:spPr>
          <a:xfrm>
            <a:off x="5645250" y="1293150"/>
            <a:ext cx="640500" cy="640500"/>
          </a:xfrm>
          <a:prstGeom prst="ellipse">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1</a:t>
            </a:r>
            <a:endParaRPr b="1" sz="3000"/>
          </a:p>
        </p:txBody>
      </p:sp>
      <p:sp>
        <p:nvSpPr>
          <p:cNvPr id="201" name="Google Shape;201;p24"/>
          <p:cNvSpPr/>
          <p:nvPr/>
        </p:nvSpPr>
        <p:spPr>
          <a:xfrm>
            <a:off x="6613425" y="1462650"/>
            <a:ext cx="640500" cy="640500"/>
          </a:xfrm>
          <a:prstGeom prst="ellipse">
            <a:avLst/>
          </a:prstGeom>
          <a:solidFill>
            <a:srgbClr val="FFF2CC"/>
          </a:solidFill>
          <a:ln cap="flat" cmpd="sng" w="38100">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2</a:t>
            </a:r>
            <a:endParaRPr b="1" sz="3000"/>
          </a:p>
        </p:txBody>
      </p:sp>
      <p:sp>
        <p:nvSpPr>
          <p:cNvPr id="202" name="Google Shape;202;p24"/>
          <p:cNvSpPr/>
          <p:nvPr/>
        </p:nvSpPr>
        <p:spPr>
          <a:xfrm>
            <a:off x="7463000" y="1228900"/>
            <a:ext cx="640500" cy="640500"/>
          </a:xfrm>
          <a:prstGeom prst="ellipse">
            <a:avLst/>
          </a:prstGeom>
          <a:solidFill>
            <a:srgbClr val="FFF2CC"/>
          </a:solidFill>
          <a:ln cap="flat" cmpd="sng" w="38100">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3</a:t>
            </a:r>
            <a:endParaRPr b="1" sz="3000"/>
          </a:p>
        </p:txBody>
      </p:sp>
      <p:sp>
        <p:nvSpPr>
          <p:cNvPr id="203" name="Google Shape;203;p24"/>
          <p:cNvSpPr/>
          <p:nvPr/>
        </p:nvSpPr>
        <p:spPr>
          <a:xfrm>
            <a:off x="8030988" y="2131250"/>
            <a:ext cx="640500" cy="6405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4</a:t>
            </a:r>
            <a:endParaRPr b="1" sz="3000"/>
          </a:p>
        </p:txBody>
      </p:sp>
      <p:sp>
        <p:nvSpPr>
          <p:cNvPr id="204" name="Google Shape;204;p24"/>
          <p:cNvSpPr/>
          <p:nvPr/>
        </p:nvSpPr>
        <p:spPr>
          <a:xfrm>
            <a:off x="7100100" y="2347025"/>
            <a:ext cx="640500" cy="6405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5</a:t>
            </a:r>
            <a:endParaRPr b="1" sz="3000"/>
          </a:p>
        </p:txBody>
      </p:sp>
      <p:sp>
        <p:nvSpPr>
          <p:cNvPr id="205" name="Google Shape;205;p24"/>
          <p:cNvSpPr/>
          <p:nvPr/>
        </p:nvSpPr>
        <p:spPr>
          <a:xfrm>
            <a:off x="6018900" y="2268600"/>
            <a:ext cx="640500" cy="640500"/>
          </a:xfrm>
          <a:prstGeom prst="ellipse">
            <a:avLst/>
          </a:prstGeom>
          <a:solidFill>
            <a:srgbClr val="FFF2CC"/>
          </a:solidFill>
          <a:ln cap="flat" cmpd="sng" w="38100">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6</a:t>
            </a:r>
            <a:endParaRPr b="1" sz="3000"/>
          </a:p>
        </p:txBody>
      </p:sp>
      <p:sp>
        <p:nvSpPr>
          <p:cNvPr id="206" name="Google Shape;206;p24"/>
          <p:cNvSpPr txBox="1"/>
          <p:nvPr/>
        </p:nvSpPr>
        <p:spPr>
          <a:xfrm>
            <a:off x="6397775" y="3304300"/>
            <a:ext cx="2003700" cy="60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US" sz="2400">
                <a:solidFill>
                  <a:srgbClr val="53585F"/>
                </a:solidFill>
                <a:latin typeface="Open Sans"/>
                <a:ea typeface="Open Sans"/>
                <a:cs typeface="Open Sans"/>
                <a:sym typeface="Open Sans"/>
              </a:rPr>
              <a:t>1-2-3-2-6-2</a:t>
            </a:r>
            <a:endParaRPr sz="2400">
              <a:solidFill>
                <a:srgbClr val="53585F"/>
              </a:solidFill>
              <a:latin typeface="Open Sans"/>
              <a:ea typeface="Open Sans"/>
              <a:cs typeface="Open Sans"/>
              <a:sym typeface="Open Sans"/>
            </a:endParaRPr>
          </a:p>
        </p:txBody>
      </p:sp>
      <p:cxnSp>
        <p:nvCxnSpPr>
          <p:cNvPr id="207" name="Google Shape;207;p24"/>
          <p:cNvCxnSpPr/>
          <p:nvPr/>
        </p:nvCxnSpPr>
        <p:spPr>
          <a:xfrm>
            <a:off x="6323946" y="1609381"/>
            <a:ext cx="287100" cy="40200"/>
          </a:xfrm>
          <a:prstGeom prst="straightConnector1">
            <a:avLst/>
          </a:prstGeom>
          <a:noFill/>
          <a:ln cap="flat" cmpd="sng" w="9525">
            <a:solidFill>
              <a:srgbClr val="FF0000"/>
            </a:solidFill>
            <a:prstDash val="solid"/>
            <a:round/>
            <a:headEnd len="med" w="med" type="none"/>
            <a:tailEnd len="med" w="med" type="triangle"/>
          </a:ln>
        </p:spPr>
      </p:cxnSp>
      <p:cxnSp>
        <p:nvCxnSpPr>
          <p:cNvPr id="208" name="Google Shape;208;p24"/>
          <p:cNvCxnSpPr/>
          <p:nvPr/>
        </p:nvCxnSpPr>
        <p:spPr>
          <a:xfrm flipH="1" rot="10800000">
            <a:off x="7230088" y="1549150"/>
            <a:ext cx="209100" cy="54900"/>
          </a:xfrm>
          <a:prstGeom prst="straightConnector1">
            <a:avLst/>
          </a:prstGeom>
          <a:noFill/>
          <a:ln cap="flat" cmpd="sng" w="9525">
            <a:solidFill>
              <a:srgbClr val="FF0000"/>
            </a:solidFill>
            <a:prstDash val="solid"/>
            <a:round/>
            <a:headEnd len="med" w="med" type="none"/>
            <a:tailEnd len="med" w="med" type="triangle"/>
          </a:ln>
        </p:spPr>
      </p:cxnSp>
      <p:cxnSp>
        <p:nvCxnSpPr>
          <p:cNvPr id="209" name="Google Shape;209;p24"/>
          <p:cNvCxnSpPr/>
          <p:nvPr/>
        </p:nvCxnSpPr>
        <p:spPr>
          <a:xfrm flipH="1">
            <a:off x="7282475" y="1758700"/>
            <a:ext cx="209100" cy="54900"/>
          </a:xfrm>
          <a:prstGeom prst="straightConnector1">
            <a:avLst/>
          </a:prstGeom>
          <a:noFill/>
          <a:ln cap="flat" cmpd="sng" w="9525">
            <a:solidFill>
              <a:srgbClr val="FF0000"/>
            </a:solidFill>
            <a:prstDash val="solid"/>
            <a:round/>
            <a:headEnd len="med" w="med" type="none"/>
            <a:tailEnd len="med" w="med" type="triangle"/>
          </a:ln>
        </p:spPr>
      </p:cxnSp>
      <p:cxnSp>
        <p:nvCxnSpPr>
          <p:cNvPr id="210" name="Google Shape;210;p24"/>
          <p:cNvCxnSpPr/>
          <p:nvPr/>
        </p:nvCxnSpPr>
        <p:spPr>
          <a:xfrm flipH="1">
            <a:off x="6660850" y="2158425"/>
            <a:ext cx="159300" cy="193800"/>
          </a:xfrm>
          <a:prstGeom prst="straightConnector1">
            <a:avLst/>
          </a:prstGeom>
          <a:noFill/>
          <a:ln cap="flat" cmpd="sng" w="9525">
            <a:solidFill>
              <a:srgbClr val="FF0000"/>
            </a:solidFill>
            <a:prstDash val="solid"/>
            <a:round/>
            <a:headEnd len="med" w="med" type="none"/>
            <a:tailEnd len="med" w="med" type="triangle"/>
          </a:ln>
        </p:spPr>
      </p:cxnSp>
      <p:cxnSp>
        <p:nvCxnSpPr>
          <p:cNvPr id="211" name="Google Shape;211;p24"/>
          <p:cNvCxnSpPr/>
          <p:nvPr/>
        </p:nvCxnSpPr>
        <p:spPr>
          <a:xfrm flipH="1" rot="10800000">
            <a:off x="6460450" y="2010588"/>
            <a:ext cx="159300" cy="193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96"/>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ASCII art for nodes and relationships</a:t>
            </a:r>
            <a:endParaRPr>
              <a:solidFill>
                <a:srgbClr val="666666"/>
              </a:solidFill>
            </a:endParaRPr>
          </a:p>
        </p:txBody>
      </p:sp>
      <p:sp>
        <p:nvSpPr>
          <p:cNvPr id="1021" name="Google Shape;1021;p96"/>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022" name="Google Shape;1022;p96"/>
          <p:cNvSpPr txBox="1"/>
          <p:nvPr/>
        </p:nvSpPr>
        <p:spPr>
          <a:xfrm>
            <a:off x="531525" y="1566950"/>
            <a:ext cx="8223000" cy="16467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45000"/>
              </a:lnSpc>
              <a:spcBef>
                <a:spcPts val="0"/>
              </a:spcBef>
              <a:spcAft>
                <a:spcPts val="0"/>
              </a:spcAft>
              <a:buNone/>
            </a:pPr>
            <a:r>
              <a:rPr lang="en-US">
                <a:latin typeface="Courier New"/>
                <a:ea typeface="Courier New"/>
                <a:cs typeface="Courier New"/>
                <a:sym typeface="Courier New"/>
              </a:rPr>
              <a:t>()			// a node</a:t>
            </a:r>
            <a:br>
              <a:rPr lang="en-US">
                <a:latin typeface="Courier New"/>
                <a:ea typeface="Courier New"/>
                <a:cs typeface="Courier New"/>
                <a:sym typeface="Courier New"/>
              </a:rPr>
            </a:br>
            <a:r>
              <a:rPr lang="en-US">
                <a:latin typeface="Courier New"/>
                <a:ea typeface="Courier New"/>
                <a:cs typeface="Courier New"/>
                <a:sym typeface="Courier New"/>
              </a:rPr>
              <a:t>()--()	    // 2 nodes have some type of relationship</a:t>
            </a:r>
            <a:br>
              <a:rPr lang="en-US">
                <a:latin typeface="Courier New"/>
                <a:ea typeface="Courier New"/>
                <a:cs typeface="Courier New"/>
                <a:sym typeface="Courier New"/>
              </a:rPr>
            </a:br>
            <a:r>
              <a:rPr lang="en-US">
                <a:latin typeface="Courier New"/>
                <a:ea typeface="Courier New"/>
                <a:cs typeface="Courier New"/>
                <a:sym typeface="Courier New"/>
              </a:rPr>
              <a:t>()--&gt;()	    // the first node has a relationship to the second node</a:t>
            </a:r>
            <a:br>
              <a:rPr lang="en-US">
                <a:latin typeface="Courier New"/>
                <a:ea typeface="Courier New"/>
                <a:cs typeface="Courier New"/>
                <a:sym typeface="Courier New"/>
              </a:rPr>
            </a:br>
            <a:r>
              <a:rPr lang="en-US">
                <a:latin typeface="Courier New"/>
                <a:ea typeface="Courier New"/>
                <a:cs typeface="Courier New"/>
                <a:sym typeface="Courier New"/>
              </a:rPr>
              <a:t>()&lt;--()	    // the second node has a relationship to the first node</a:t>
            </a:r>
            <a:endParaRPr>
              <a:latin typeface="Courier New"/>
              <a:ea typeface="Courier New"/>
              <a:cs typeface="Courier New"/>
              <a:sym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97"/>
          <p:cNvSpPr txBox="1"/>
          <p:nvPr>
            <p:ph type="title"/>
          </p:nvPr>
        </p:nvSpPr>
        <p:spPr>
          <a:xfrm>
            <a:off x="531525" y="307343"/>
            <a:ext cx="8081100" cy="55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Font typeface="Open Sans ExtraBold"/>
              <a:buNone/>
            </a:pPr>
            <a:r>
              <a:rPr lang="en-US">
                <a:solidFill>
                  <a:srgbClr val="666666"/>
                </a:solidFill>
              </a:rPr>
              <a:t>Querying using relationships</a:t>
            </a:r>
            <a:endParaRPr b="1" i="0" sz="3000" u="none" cap="none" strike="noStrike">
              <a:solidFill>
                <a:srgbClr val="666666"/>
              </a:solidFill>
              <a:latin typeface="Open Sans ExtraBold"/>
              <a:ea typeface="Open Sans ExtraBold"/>
              <a:cs typeface="Open Sans ExtraBold"/>
              <a:sym typeface="Open Sans ExtraBold"/>
            </a:endParaRPr>
          </a:p>
        </p:txBody>
      </p:sp>
      <p:sp>
        <p:nvSpPr>
          <p:cNvPr id="1028" name="Google Shape;1028;p97"/>
          <p:cNvSpPr txBox="1"/>
          <p:nvPr>
            <p:ph idx="12" type="sldNum"/>
          </p:nvPr>
        </p:nvSpPr>
        <p:spPr>
          <a:xfrm>
            <a:off x="98016" y="4755508"/>
            <a:ext cx="428700" cy="2745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029" name="Google Shape;1029;p97"/>
          <p:cNvSpPr/>
          <p:nvPr/>
        </p:nvSpPr>
        <p:spPr>
          <a:xfrm>
            <a:off x="3768393" y="2745055"/>
            <a:ext cx="803400" cy="910500"/>
          </a:xfrm>
          <a:prstGeom prst="ellipse">
            <a:avLst/>
          </a:prstGeom>
          <a:solidFill>
            <a:schemeClr val="lt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0" name="Google Shape;1030;p97"/>
          <p:cNvSpPr/>
          <p:nvPr/>
        </p:nvSpPr>
        <p:spPr>
          <a:xfrm>
            <a:off x="2655810" y="1243691"/>
            <a:ext cx="803400" cy="910500"/>
          </a:xfrm>
          <a:prstGeom prst="ellipse">
            <a:avLst/>
          </a:prstGeom>
          <a:solidFill>
            <a:schemeClr val="dk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31" name="Google Shape;1031;p97"/>
          <p:cNvGrpSpPr/>
          <p:nvPr/>
        </p:nvGrpSpPr>
        <p:grpSpPr>
          <a:xfrm>
            <a:off x="2782210" y="1333781"/>
            <a:ext cx="560303" cy="672382"/>
            <a:chOff x="3899736" y="1043841"/>
            <a:chExt cx="1236600" cy="1308900"/>
          </a:xfrm>
        </p:grpSpPr>
        <p:pic>
          <p:nvPicPr>
            <p:cNvPr descr="ManAvatarAqua.png" id="1032" name="Google Shape;1032;p97"/>
            <p:cNvPicPr preferRelativeResize="0"/>
            <p:nvPr/>
          </p:nvPicPr>
          <p:blipFill rotWithShape="1">
            <a:blip r:embed="rId3">
              <a:alphaModFix/>
            </a:blip>
            <a:srcRect b="0" l="0" r="0" t="0"/>
            <a:stretch/>
          </p:blipFill>
          <p:spPr>
            <a:xfrm>
              <a:off x="3932327" y="1043841"/>
              <a:ext cx="1181400" cy="1308900"/>
            </a:xfrm>
            <a:prstGeom prst="rect">
              <a:avLst/>
            </a:prstGeom>
            <a:noFill/>
            <a:ln>
              <a:noFill/>
            </a:ln>
          </p:spPr>
        </p:pic>
        <p:sp>
          <p:nvSpPr>
            <p:cNvPr id="1033" name="Google Shape;1033;p97"/>
            <p:cNvSpPr txBox="1"/>
            <p:nvPr/>
          </p:nvSpPr>
          <p:spPr>
            <a:xfrm>
              <a:off x="3899736" y="1876686"/>
              <a:ext cx="1236600" cy="45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600">
                  <a:latin typeface="Calibri"/>
                  <a:ea typeface="Calibri"/>
                  <a:cs typeface="Calibri"/>
                  <a:sym typeface="Calibri"/>
                </a:rPr>
                <a:t>Person</a:t>
              </a:r>
              <a:endParaRPr sz="600">
                <a:latin typeface="Calibri"/>
                <a:ea typeface="Calibri"/>
                <a:cs typeface="Calibri"/>
                <a:sym typeface="Calibri"/>
              </a:endParaRPr>
            </a:p>
          </p:txBody>
        </p:sp>
      </p:grpSp>
      <p:sp>
        <p:nvSpPr>
          <p:cNvPr id="1034" name="Google Shape;1034;p97"/>
          <p:cNvSpPr/>
          <p:nvPr/>
        </p:nvSpPr>
        <p:spPr>
          <a:xfrm>
            <a:off x="4790032" y="1236010"/>
            <a:ext cx="803400" cy="910500"/>
          </a:xfrm>
          <a:prstGeom prst="ellipse">
            <a:avLst/>
          </a:prstGeom>
          <a:solidFill>
            <a:schemeClr val="dk2"/>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35" name="Google Shape;1035;p97"/>
          <p:cNvGrpSpPr/>
          <p:nvPr/>
        </p:nvGrpSpPr>
        <p:grpSpPr>
          <a:xfrm>
            <a:off x="4917819" y="1329552"/>
            <a:ext cx="550109" cy="674374"/>
            <a:chOff x="7096117" y="1080434"/>
            <a:chExt cx="1214100" cy="1323600"/>
          </a:xfrm>
        </p:grpSpPr>
        <p:pic>
          <p:nvPicPr>
            <p:cNvPr descr="WomanAvatarOrange.png" id="1036" name="Google Shape;1036;p97"/>
            <p:cNvPicPr preferRelativeResize="0"/>
            <p:nvPr/>
          </p:nvPicPr>
          <p:blipFill rotWithShape="1">
            <a:blip r:embed="rId4">
              <a:alphaModFix/>
            </a:blip>
            <a:srcRect b="0" l="0" r="0" t="0"/>
            <a:stretch/>
          </p:blipFill>
          <p:spPr>
            <a:xfrm>
              <a:off x="7164172" y="1080434"/>
              <a:ext cx="1078200" cy="1323600"/>
            </a:xfrm>
            <a:prstGeom prst="rect">
              <a:avLst/>
            </a:prstGeom>
            <a:noFill/>
            <a:ln>
              <a:noFill/>
            </a:ln>
          </p:spPr>
        </p:pic>
        <p:sp>
          <p:nvSpPr>
            <p:cNvPr id="1037" name="Google Shape;1037;p97"/>
            <p:cNvSpPr txBox="1"/>
            <p:nvPr/>
          </p:nvSpPr>
          <p:spPr>
            <a:xfrm>
              <a:off x="7096117" y="1917489"/>
              <a:ext cx="1214100" cy="458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600">
                  <a:latin typeface="Calibri"/>
                  <a:ea typeface="Calibri"/>
                  <a:cs typeface="Calibri"/>
                  <a:sym typeface="Calibri"/>
                </a:rPr>
                <a:t>Person</a:t>
              </a:r>
              <a:endParaRPr sz="600">
                <a:latin typeface="Calibri"/>
                <a:ea typeface="Calibri"/>
                <a:cs typeface="Calibri"/>
                <a:sym typeface="Calibri"/>
              </a:endParaRPr>
            </a:p>
          </p:txBody>
        </p:sp>
      </p:grpSp>
      <p:grpSp>
        <p:nvGrpSpPr>
          <p:cNvPr id="1038" name="Google Shape;1038;p97"/>
          <p:cNvGrpSpPr/>
          <p:nvPr/>
        </p:nvGrpSpPr>
        <p:grpSpPr>
          <a:xfrm>
            <a:off x="3891594" y="2897033"/>
            <a:ext cx="624272" cy="606851"/>
            <a:chOff x="1564047" y="2768278"/>
            <a:chExt cx="1604400" cy="1374522"/>
          </a:xfrm>
        </p:grpSpPr>
        <p:sp>
          <p:nvSpPr>
            <p:cNvPr id="1039" name="Google Shape;1039;p97"/>
            <p:cNvSpPr/>
            <p:nvPr/>
          </p:nvSpPr>
          <p:spPr>
            <a:xfrm>
              <a:off x="1833225" y="3825100"/>
              <a:ext cx="407400" cy="31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7"/>
            <p:cNvSpPr/>
            <p:nvPr/>
          </p:nvSpPr>
          <p:spPr>
            <a:xfrm>
              <a:off x="2483675" y="3825100"/>
              <a:ext cx="407400" cy="31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7"/>
            <p:cNvSpPr/>
            <p:nvPr/>
          </p:nvSpPr>
          <p:spPr>
            <a:xfrm>
              <a:off x="1833325" y="3598750"/>
              <a:ext cx="1057800" cy="22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7"/>
            <p:cNvSpPr/>
            <p:nvPr/>
          </p:nvSpPr>
          <p:spPr>
            <a:xfrm>
              <a:off x="1833325" y="3038950"/>
              <a:ext cx="1057800" cy="5598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7"/>
            <p:cNvSpPr/>
            <p:nvPr/>
          </p:nvSpPr>
          <p:spPr>
            <a:xfrm rot="2697426">
              <a:off x="2157842" y="3151396"/>
              <a:ext cx="1133210" cy="121764"/>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7"/>
            <p:cNvSpPr/>
            <p:nvPr/>
          </p:nvSpPr>
          <p:spPr>
            <a:xfrm rot="8097426">
              <a:off x="1440842" y="3151396"/>
              <a:ext cx="1133210" cy="121764"/>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7"/>
            <p:cNvSpPr/>
            <p:nvPr/>
          </p:nvSpPr>
          <p:spPr>
            <a:xfrm rot="-2705154">
              <a:off x="1694208" y="2989889"/>
              <a:ext cx="282984" cy="1731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7"/>
            <p:cNvSpPr/>
            <p:nvPr/>
          </p:nvSpPr>
          <p:spPr>
            <a:xfrm>
              <a:off x="1776300" y="2812450"/>
              <a:ext cx="220500" cy="22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97"/>
          <p:cNvSpPr txBox="1"/>
          <p:nvPr/>
        </p:nvSpPr>
        <p:spPr>
          <a:xfrm>
            <a:off x="3768364" y="3117435"/>
            <a:ext cx="870900" cy="24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600">
                <a:latin typeface="Calibri"/>
                <a:ea typeface="Calibri"/>
                <a:cs typeface="Calibri"/>
                <a:sym typeface="Calibri"/>
              </a:rPr>
              <a:t>Location</a:t>
            </a:r>
            <a:endParaRPr sz="600">
              <a:latin typeface="Calibri"/>
              <a:ea typeface="Calibri"/>
              <a:cs typeface="Calibri"/>
              <a:sym typeface="Calibri"/>
            </a:endParaRPr>
          </a:p>
          <a:p>
            <a:pPr indent="0" lvl="0" marL="0" marR="0" rtl="0" algn="ctr">
              <a:spcBef>
                <a:spcPts val="0"/>
              </a:spcBef>
              <a:spcAft>
                <a:spcPts val="0"/>
              </a:spcAft>
              <a:buNone/>
            </a:pPr>
            <a:r>
              <a:rPr lang="en-US" sz="600">
                <a:latin typeface="Calibri"/>
                <a:ea typeface="Calibri"/>
                <a:cs typeface="Calibri"/>
                <a:sym typeface="Calibri"/>
              </a:rPr>
              <a:t>Residence</a:t>
            </a:r>
            <a:endParaRPr sz="600">
              <a:latin typeface="Calibri"/>
              <a:ea typeface="Calibri"/>
              <a:cs typeface="Calibri"/>
              <a:sym typeface="Calibri"/>
            </a:endParaRPr>
          </a:p>
        </p:txBody>
      </p:sp>
      <p:cxnSp>
        <p:nvCxnSpPr>
          <p:cNvPr id="1048" name="Google Shape;1048;p97"/>
          <p:cNvCxnSpPr>
            <a:stCxn id="1034" idx="5"/>
          </p:cNvCxnSpPr>
          <p:nvPr/>
        </p:nvCxnSpPr>
        <p:spPr>
          <a:xfrm rot="5400000">
            <a:off x="4523127" y="2039721"/>
            <a:ext cx="979200" cy="926100"/>
          </a:xfrm>
          <a:prstGeom prst="curvedConnector3">
            <a:avLst>
              <a:gd fmla="val 56810" name="adj1"/>
            </a:avLst>
          </a:prstGeom>
          <a:noFill/>
          <a:ln cap="flat" cmpd="sng" w="76200">
            <a:solidFill>
              <a:srgbClr val="B7B7B7"/>
            </a:solidFill>
            <a:prstDash val="solid"/>
            <a:round/>
            <a:headEnd len="med" w="med" type="none"/>
            <a:tailEnd len="med" w="med" type="triangle"/>
          </a:ln>
        </p:spPr>
      </p:cxnSp>
      <p:cxnSp>
        <p:nvCxnSpPr>
          <p:cNvPr id="1049" name="Google Shape;1049;p97"/>
          <p:cNvCxnSpPr>
            <a:stCxn id="1034" idx="4"/>
            <a:endCxn id="1029" idx="7"/>
          </p:cNvCxnSpPr>
          <p:nvPr/>
        </p:nvCxnSpPr>
        <p:spPr>
          <a:xfrm rot="5400000">
            <a:off x="4456882" y="2143660"/>
            <a:ext cx="732000" cy="737700"/>
          </a:xfrm>
          <a:prstGeom prst="curvedConnector3">
            <a:avLst>
              <a:gd fmla="val 40891" name="adj1"/>
            </a:avLst>
          </a:prstGeom>
          <a:noFill/>
          <a:ln cap="flat" cmpd="sng" w="76200">
            <a:solidFill>
              <a:srgbClr val="B7B7B7"/>
            </a:solidFill>
            <a:prstDash val="solid"/>
            <a:round/>
            <a:headEnd len="med" w="med" type="none"/>
            <a:tailEnd len="med" w="med" type="triangle"/>
          </a:ln>
        </p:spPr>
      </p:cxnSp>
      <p:cxnSp>
        <p:nvCxnSpPr>
          <p:cNvPr id="1050" name="Google Shape;1050;p97"/>
          <p:cNvCxnSpPr>
            <a:stCxn id="1030" idx="4"/>
            <a:endCxn id="1047" idx="1"/>
          </p:cNvCxnSpPr>
          <p:nvPr/>
        </p:nvCxnSpPr>
        <p:spPr>
          <a:xfrm flipH="1" rot="-5400000">
            <a:off x="2870160" y="2341541"/>
            <a:ext cx="1085700" cy="711000"/>
          </a:xfrm>
          <a:prstGeom prst="curvedConnector2">
            <a:avLst/>
          </a:prstGeom>
          <a:noFill/>
          <a:ln cap="flat" cmpd="sng" w="76200">
            <a:solidFill>
              <a:srgbClr val="B7B7B7"/>
            </a:solidFill>
            <a:prstDash val="solid"/>
            <a:round/>
            <a:headEnd len="med" w="med" type="none"/>
            <a:tailEnd len="med" w="med" type="triangle"/>
          </a:ln>
        </p:spPr>
      </p:cxnSp>
      <p:cxnSp>
        <p:nvCxnSpPr>
          <p:cNvPr id="1051" name="Google Shape;1051;p97"/>
          <p:cNvCxnSpPr>
            <a:stCxn id="1030" idx="7"/>
            <a:endCxn id="1034" idx="0"/>
          </p:cNvCxnSpPr>
          <p:nvPr/>
        </p:nvCxnSpPr>
        <p:spPr>
          <a:xfrm rot="-5400000">
            <a:off x="4196105" y="381481"/>
            <a:ext cx="141000" cy="1850100"/>
          </a:xfrm>
          <a:prstGeom prst="curvedConnector3">
            <a:avLst>
              <a:gd fmla="val 268978" name="adj1"/>
            </a:avLst>
          </a:prstGeom>
          <a:noFill/>
          <a:ln cap="flat" cmpd="sng" w="76200">
            <a:solidFill>
              <a:srgbClr val="B7B7B7"/>
            </a:solidFill>
            <a:prstDash val="solid"/>
            <a:round/>
            <a:headEnd len="med" w="med" type="none"/>
            <a:tailEnd len="med" w="med" type="triangle"/>
          </a:ln>
        </p:spPr>
      </p:cxnSp>
      <p:sp>
        <p:nvSpPr>
          <p:cNvPr id="1052" name="Google Shape;1052;p97"/>
          <p:cNvSpPr/>
          <p:nvPr/>
        </p:nvSpPr>
        <p:spPr>
          <a:xfrm>
            <a:off x="3747167" y="965009"/>
            <a:ext cx="624348" cy="206604"/>
          </a:xfrm>
          <a:prstGeom prst="flowChartTerminator">
            <a:avLst/>
          </a:prstGeom>
          <a:solidFill>
            <a:srgbClr val="EFEFE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t>MARRIED</a:t>
            </a:r>
            <a:endParaRPr sz="600"/>
          </a:p>
        </p:txBody>
      </p:sp>
      <p:sp>
        <p:nvSpPr>
          <p:cNvPr id="1053" name="Google Shape;1053;p97"/>
          <p:cNvSpPr/>
          <p:nvPr/>
        </p:nvSpPr>
        <p:spPr>
          <a:xfrm>
            <a:off x="2942748" y="2589510"/>
            <a:ext cx="624348" cy="206604"/>
          </a:xfrm>
          <a:prstGeom prst="flowChartTerminator">
            <a:avLst/>
          </a:prstGeom>
          <a:solidFill>
            <a:srgbClr val="EFEFE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t>LIVES_AT</a:t>
            </a:r>
            <a:endParaRPr sz="600"/>
          </a:p>
        </p:txBody>
      </p:sp>
      <p:sp>
        <p:nvSpPr>
          <p:cNvPr id="1054" name="Google Shape;1054;p97"/>
          <p:cNvSpPr/>
          <p:nvPr/>
        </p:nvSpPr>
        <p:spPr>
          <a:xfrm>
            <a:off x="4682019" y="2272916"/>
            <a:ext cx="624348" cy="206604"/>
          </a:xfrm>
          <a:prstGeom prst="flowChartTerminator">
            <a:avLst/>
          </a:prstGeom>
          <a:solidFill>
            <a:srgbClr val="EFEFE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t>LIVES_AT</a:t>
            </a:r>
            <a:endParaRPr sz="600"/>
          </a:p>
        </p:txBody>
      </p:sp>
      <p:sp>
        <p:nvSpPr>
          <p:cNvPr id="1055" name="Google Shape;1055;p97"/>
          <p:cNvSpPr/>
          <p:nvPr/>
        </p:nvSpPr>
        <p:spPr>
          <a:xfrm>
            <a:off x="4918175" y="2605757"/>
            <a:ext cx="624348" cy="206604"/>
          </a:xfrm>
          <a:prstGeom prst="flowChartTerminator">
            <a:avLst/>
          </a:prstGeom>
          <a:solidFill>
            <a:srgbClr val="EFEFE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t>OWNS</a:t>
            </a:r>
            <a:endParaRPr sz="600"/>
          </a:p>
        </p:txBody>
      </p:sp>
      <p:sp>
        <p:nvSpPr>
          <p:cNvPr id="1056" name="Google Shape;1056;p97"/>
          <p:cNvSpPr txBox="1"/>
          <p:nvPr/>
        </p:nvSpPr>
        <p:spPr>
          <a:xfrm>
            <a:off x="1984800" y="3674838"/>
            <a:ext cx="5174400" cy="6369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MATCH (p:Person)</a:t>
            </a:r>
            <a:r>
              <a:rPr b="1" lang="en-US">
                <a:latin typeface="Courier New"/>
                <a:ea typeface="Courier New"/>
                <a:cs typeface="Courier New"/>
                <a:sym typeface="Courier New"/>
              </a:rPr>
              <a:t>-[:LIVES_AT]-&gt;</a:t>
            </a:r>
            <a:r>
              <a:rPr lang="en-US">
                <a:latin typeface="Courier New"/>
                <a:ea typeface="Courier New"/>
                <a:cs typeface="Courier New"/>
                <a:sym typeface="Courier New"/>
              </a:rPr>
              <a:t>(h:Residence)</a:t>
            </a:r>
            <a:endParaRPr>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RETURN p.name, h.address</a:t>
            </a:r>
            <a:endParaRPr>
              <a:latin typeface="Courier New"/>
              <a:ea typeface="Courier New"/>
              <a:cs typeface="Courier New"/>
              <a:sym typeface="Courier New"/>
            </a:endParaRPr>
          </a:p>
        </p:txBody>
      </p:sp>
      <p:sp>
        <p:nvSpPr>
          <p:cNvPr id="1057" name="Google Shape;1057;p97"/>
          <p:cNvSpPr txBox="1"/>
          <p:nvPr/>
        </p:nvSpPr>
        <p:spPr>
          <a:xfrm>
            <a:off x="1416450" y="4393100"/>
            <a:ext cx="6391800" cy="6369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MATCH (p:Person)</a:t>
            </a:r>
            <a:r>
              <a:rPr b="1" lang="en-US">
                <a:latin typeface="Courier New"/>
                <a:ea typeface="Courier New"/>
                <a:cs typeface="Courier New"/>
                <a:sym typeface="Courier New"/>
              </a:rPr>
              <a:t>--</a:t>
            </a:r>
            <a:r>
              <a:rPr lang="en-US">
                <a:latin typeface="Courier New"/>
                <a:ea typeface="Courier New"/>
                <a:cs typeface="Courier New"/>
                <a:sym typeface="Courier New"/>
              </a:rPr>
              <a:t>(h:Residence) // any relationship</a:t>
            </a:r>
            <a:endParaRPr>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RETURN p.name, h.address</a:t>
            </a:r>
            <a:endParaRPr>
              <a:latin typeface="Courier New"/>
              <a:ea typeface="Courier New"/>
              <a:cs typeface="Courier New"/>
              <a:sym typeface="Courier New"/>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98"/>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Examining relationships</a:t>
            </a:r>
            <a:endParaRPr>
              <a:solidFill>
                <a:srgbClr val="666666"/>
              </a:solidFill>
            </a:endParaRPr>
          </a:p>
        </p:txBody>
      </p:sp>
      <p:sp>
        <p:nvSpPr>
          <p:cNvPr id="1064" name="Google Shape;1064;p98"/>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1065" name="Google Shape;1065;p98"/>
          <p:cNvPicPr preferRelativeResize="0"/>
          <p:nvPr/>
        </p:nvPicPr>
        <p:blipFill>
          <a:blip r:embed="rId3">
            <a:alphaModFix/>
          </a:blip>
          <a:stretch>
            <a:fillRect/>
          </a:stretch>
        </p:blipFill>
        <p:spPr>
          <a:xfrm>
            <a:off x="2312225" y="1421550"/>
            <a:ext cx="4553076" cy="3481025"/>
          </a:xfrm>
          <a:prstGeom prst="rect">
            <a:avLst/>
          </a:prstGeom>
          <a:noFill/>
          <a:ln cap="flat" cmpd="sng" w="19050">
            <a:solidFill>
              <a:srgbClr val="999999"/>
            </a:solidFill>
            <a:prstDash val="solid"/>
            <a:round/>
            <a:headEnd len="sm" w="sm" type="none"/>
            <a:tailEnd len="sm" w="sm" type="none"/>
          </a:ln>
        </p:spPr>
      </p:pic>
      <p:sp>
        <p:nvSpPr>
          <p:cNvPr id="1066" name="Google Shape;1066;p98"/>
          <p:cNvSpPr txBox="1"/>
          <p:nvPr/>
        </p:nvSpPr>
        <p:spPr>
          <a:xfrm>
            <a:off x="3420350" y="1010975"/>
            <a:ext cx="2061300" cy="3375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CALL db.schema</a:t>
            </a:r>
            <a:endParaRPr>
              <a:latin typeface="Courier New"/>
              <a:ea typeface="Courier New"/>
              <a:cs typeface="Courier New"/>
              <a:sym typeface="Courier New"/>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99"/>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Using a relationship in a query</a:t>
            </a:r>
            <a:endParaRPr>
              <a:solidFill>
                <a:srgbClr val="666666"/>
              </a:solidFill>
            </a:endParaRPr>
          </a:p>
        </p:txBody>
      </p:sp>
      <p:sp>
        <p:nvSpPr>
          <p:cNvPr id="1073" name="Google Shape;1073;p99"/>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074" name="Google Shape;1074;p99"/>
          <p:cNvSpPr txBox="1"/>
          <p:nvPr/>
        </p:nvSpPr>
        <p:spPr>
          <a:xfrm>
            <a:off x="1004338" y="1867050"/>
            <a:ext cx="7284900" cy="6819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MATCH (p:Person)-[rel:ACTED_IN]-&gt;(m:Movie {title: 'The Matrix'}) RETURN p, rel, m</a:t>
            </a:r>
            <a:endParaRPr>
              <a:latin typeface="Courier New"/>
              <a:ea typeface="Courier New"/>
              <a:cs typeface="Courier New"/>
              <a:sym typeface="Courier New"/>
            </a:endParaRPr>
          </a:p>
        </p:txBody>
      </p:sp>
      <p:pic>
        <p:nvPicPr>
          <p:cNvPr id="1075" name="Google Shape;1075;p99"/>
          <p:cNvPicPr preferRelativeResize="0"/>
          <p:nvPr/>
        </p:nvPicPr>
        <p:blipFill>
          <a:blip r:embed="rId3">
            <a:alphaModFix/>
          </a:blip>
          <a:stretch>
            <a:fillRect/>
          </a:stretch>
        </p:blipFill>
        <p:spPr>
          <a:xfrm>
            <a:off x="3079487" y="2716750"/>
            <a:ext cx="3134625" cy="2313250"/>
          </a:xfrm>
          <a:prstGeom prst="rect">
            <a:avLst/>
          </a:prstGeom>
          <a:noFill/>
          <a:ln cap="flat" cmpd="sng" w="9525">
            <a:solidFill>
              <a:srgbClr val="999999"/>
            </a:solidFill>
            <a:prstDash val="solid"/>
            <a:round/>
            <a:headEnd len="sm" w="sm" type="none"/>
            <a:tailEnd len="sm" w="sm" type="none"/>
          </a:ln>
        </p:spPr>
      </p:pic>
      <p:sp>
        <p:nvSpPr>
          <p:cNvPr id="1076" name="Google Shape;1076;p99"/>
          <p:cNvSpPr txBox="1"/>
          <p:nvPr/>
        </p:nvSpPr>
        <p:spPr>
          <a:xfrm>
            <a:off x="319363" y="958775"/>
            <a:ext cx="81936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people who acted in the movie, </a:t>
            </a:r>
            <a:r>
              <a:rPr i="1" lang="en-US" sz="2000">
                <a:solidFill>
                  <a:srgbClr val="53585F"/>
                </a:solidFill>
                <a:latin typeface="Open Sans"/>
                <a:ea typeface="Open Sans"/>
                <a:cs typeface="Open Sans"/>
                <a:sym typeface="Open Sans"/>
              </a:rPr>
              <a:t>The Matrix</a:t>
            </a:r>
            <a:r>
              <a:rPr lang="en-US" sz="2000">
                <a:solidFill>
                  <a:srgbClr val="53585F"/>
                </a:solidFill>
                <a:latin typeface="Open Sans"/>
                <a:ea typeface="Open Sans"/>
                <a:cs typeface="Open Sans"/>
                <a:sym typeface="Open Sans"/>
              </a:rPr>
              <a:t>, returning the nodes and relationships found:</a:t>
            </a:r>
            <a:endParaRPr sz="2000">
              <a:solidFill>
                <a:srgbClr val="53585F"/>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00"/>
          <p:cNvSpPr txBox="1"/>
          <p:nvPr>
            <p:ph type="title"/>
          </p:nvPr>
        </p:nvSpPr>
        <p:spPr>
          <a:xfrm>
            <a:off x="646600"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Querying by multiple relationships</a:t>
            </a:r>
            <a:endParaRPr>
              <a:solidFill>
                <a:srgbClr val="666666"/>
              </a:solidFill>
            </a:endParaRPr>
          </a:p>
        </p:txBody>
      </p:sp>
      <p:sp>
        <p:nvSpPr>
          <p:cNvPr id="1083" name="Google Shape;1083;p100"/>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084" name="Google Shape;1084;p100"/>
          <p:cNvSpPr txBox="1"/>
          <p:nvPr/>
        </p:nvSpPr>
        <p:spPr>
          <a:xfrm>
            <a:off x="597000" y="1828550"/>
            <a:ext cx="7950000" cy="6819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MATCH (p:Person {name: 'Tom Hanks'})-[:ACTED_IN |:DIRECTED]-&gt;(m:Movie)</a:t>
            </a:r>
            <a:br>
              <a:rPr lang="en-US">
                <a:latin typeface="Courier New"/>
                <a:ea typeface="Courier New"/>
                <a:cs typeface="Courier New"/>
                <a:sym typeface="Courier New"/>
              </a:rPr>
            </a:br>
            <a:r>
              <a:rPr lang="en-US">
                <a:latin typeface="Courier New"/>
                <a:ea typeface="Courier New"/>
                <a:cs typeface="Courier New"/>
                <a:sym typeface="Courier New"/>
              </a:rPr>
              <a:t>RETURN p.name, m.title</a:t>
            </a:r>
            <a:endParaRPr>
              <a:latin typeface="Courier New"/>
              <a:ea typeface="Courier New"/>
              <a:cs typeface="Courier New"/>
              <a:sym typeface="Courier New"/>
            </a:endParaRPr>
          </a:p>
        </p:txBody>
      </p:sp>
      <p:pic>
        <p:nvPicPr>
          <p:cNvPr id="1085" name="Google Shape;1085;p100"/>
          <p:cNvPicPr preferRelativeResize="0"/>
          <p:nvPr/>
        </p:nvPicPr>
        <p:blipFill>
          <a:blip r:embed="rId3">
            <a:alphaModFix/>
          </a:blip>
          <a:stretch>
            <a:fillRect/>
          </a:stretch>
        </p:blipFill>
        <p:spPr>
          <a:xfrm>
            <a:off x="2700501" y="2600050"/>
            <a:ext cx="3973298" cy="2429951"/>
          </a:xfrm>
          <a:prstGeom prst="rect">
            <a:avLst/>
          </a:prstGeom>
          <a:noFill/>
          <a:ln cap="flat" cmpd="sng" w="9525">
            <a:solidFill>
              <a:srgbClr val="999999"/>
            </a:solidFill>
            <a:prstDash val="solid"/>
            <a:round/>
            <a:headEnd len="sm" w="sm" type="none"/>
            <a:tailEnd len="sm" w="sm" type="none"/>
          </a:ln>
        </p:spPr>
      </p:pic>
      <p:sp>
        <p:nvSpPr>
          <p:cNvPr id="1086" name="Google Shape;1086;p100"/>
          <p:cNvSpPr txBox="1"/>
          <p:nvPr/>
        </p:nvSpPr>
        <p:spPr>
          <a:xfrm>
            <a:off x="319363" y="958775"/>
            <a:ext cx="81936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movies that </a:t>
            </a:r>
            <a:r>
              <a:rPr i="1" lang="en-US" sz="2000">
                <a:solidFill>
                  <a:srgbClr val="53585F"/>
                </a:solidFill>
                <a:latin typeface="Open Sans"/>
                <a:ea typeface="Open Sans"/>
                <a:cs typeface="Open Sans"/>
                <a:sym typeface="Open Sans"/>
              </a:rPr>
              <a:t>Tom Hanks</a:t>
            </a:r>
            <a:r>
              <a:rPr lang="en-US" sz="2000">
                <a:solidFill>
                  <a:srgbClr val="53585F"/>
                </a:solidFill>
                <a:latin typeface="Open Sans"/>
                <a:ea typeface="Open Sans"/>
                <a:cs typeface="Open Sans"/>
                <a:sym typeface="Open Sans"/>
              </a:rPr>
              <a:t> acted in or directed and return the title of the move:</a:t>
            </a:r>
            <a:endParaRPr sz="2000">
              <a:solidFill>
                <a:srgbClr val="53585F"/>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101"/>
          <p:cNvSpPr txBox="1"/>
          <p:nvPr>
            <p:ph type="title"/>
          </p:nvPr>
        </p:nvSpPr>
        <p:spPr>
          <a:xfrm>
            <a:off x="646600"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Using anonymous nodes in a query</a:t>
            </a:r>
            <a:endParaRPr>
              <a:solidFill>
                <a:srgbClr val="666666"/>
              </a:solidFill>
            </a:endParaRPr>
          </a:p>
        </p:txBody>
      </p:sp>
      <p:sp>
        <p:nvSpPr>
          <p:cNvPr id="1093" name="Google Shape;1093;p101"/>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094" name="Google Shape;1094;p101"/>
          <p:cNvSpPr txBox="1"/>
          <p:nvPr/>
        </p:nvSpPr>
        <p:spPr>
          <a:xfrm>
            <a:off x="1053450" y="1792250"/>
            <a:ext cx="7037100" cy="5598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MATCH (p:Person)-[:ACTED_IN]-&gt;(:Movie {title: 'The Matrix'}) </a:t>
            </a:r>
            <a:endParaRPr>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RETURN p.name</a:t>
            </a:r>
            <a:endParaRPr>
              <a:latin typeface="Courier New"/>
              <a:ea typeface="Courier New"/>
              <a:cs typeface="Courier New"/>
              <a:sym typeface="Courier New"/>
            </a:endParaRPr>
          </a:p>
        </p:txBody>
      </p:sp>
      <p:pic>
        <p:nvPicPr>
          <p:cNvPr id="1095" name="Google Shape;1095;p101"/>
          <p:cNvPicPr preferRelativeResize="0"/>
          <p:nvPr/>
        </p:nvPicPr>
        <p:blipFill>
          <a:blip r:embed="rId3">
            <a:alphaModFix/>
          </a:blip>
          <a:stretch>
            <a:fillRect/>
          </a:stretch>
        </p:blipFill>
        <p:spPr>
          <a:xfrm>
            <a:off x="2440175" y="2526650"/>
            <a:ext cx="4662974" cy="2503351"/>
          </a:xfrm>
          <a:prstGeom prst="rect">
            <a:avLst/>
          </a:prstGeom>
          <a:noFill/>
          <a:ln cap="flat" cmpd="sng" w="9525">
            <a:solidFill>
              <a:srgbClr val="999999"/>
            </a:solidFill>
            <a:prstDash val="solid"/>
            <a:round/>
            <a:headEnd len="sm" w="sm" type="none"/>
            <a:tailEnd len="sm" w="sm" type="none"/>
          </a:ln>
        </p:spPr>
      </p:pic>
      <p:sp>
        <p:nvSpPr>
          <p:cNvPr id="1096" name="Google Shape;1096;p101"/>
          <p:cNvSpPr txBox="1"/>
          <p:nvPr/>
        </p:nvSpPr>
        <p:spPr>
          <a:xfrm>
            <a:off x="319363" y="958775"/>
            <a:ext cx="81936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people who acted in the movie, </a:t>
            </a:r>
            <a:r>
              <a:rPr i="1" lang="en-US" sz="2000">
                <a:solidFill>
                  <a:srgbClr val="53585F"/>
                </a:solidFill>
                <a:latin typeface="Open Sans"/>
                <a:ea typeface="Open Sans"/>
                <a:cs typeface="Open Sans"/>
                <a:sym typeface="Open Sans"/>
              </a:rPr>
              <a:t>The Matrix</a:t>
            </a:r>
            <a:r>
              <a:rPr lang="en-US" sz="2000">
                <a:solidFill>
                  <a:srgbClr val="53585F"/>
                </a:solidFill>
                <a:latin typeface="Open Sans"/>
                <a:ea typeface="Open Sans"/>
                <a:cs typeface="Open Sans"/>
                <a:sym typeface="Open Sans"/>
              </a:rPr>
              <a:t> and return their names:</a:t>
            </a:r>
            <a:endParaRPr sz="2000">
              <a:solidFill>
                <a:srgbClr val="53585F"/>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02"/>
          <p:cNvSpPr txBox="1"/>
          <p:nvPr>
            <p:ph type="title"/>
          </p:nvPr>
        </p:nvSpPr>
        <p:spPr>
          <a:xfrm>
            <a:off x="98025" y="271925"/>
            <a:ext cx="91440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Using an anonymous relationship for a query</a:t>
            </a:r>
            <a:endParaRPr>
              <a:solidFill>
                <a:srgbClr val="666666"/>
              </a:solidFill>
            </a:endParaRPr>
          </a:p>
        </p:txBody>
      </p:sp>
      <p:sp>
        <p:nvSpPr>
          <p:cNvPr id="1103" name="Google Shape;1103;p102"/>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104" name="Google Shape;1104;p102"/>
          <p:cNvSpPr txBox="1"/>
          <p:nvPr/>
        </p:nvSpPr>
        <p:spPr>
          <a:xfrm>
            <a:off x="1659300" y="1787138"/>
            <a:ext cx="5825400" cy="5598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MATCH (p:Person)--&gt;(m:Movie {title: 'The Matrix'}) </a:t>
            </a:r>
            <a:endParaRPr>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RETURN p, m</a:t>
            </a:r>
            <a:endParaRPr>
              <a:latin typeface="Courier New"/>
              <a:ea typeface="Courier New"/>
              <a:cs typeface="Courier New"/>
              <a:sym typeface="Courier New"/>
            </a:endParaRPr>
          </a:p>
        </p:txBody>
      </p:sp>
      <p:pic>
        <p:nvPicPr>
          <p:cNvPr id="1105" name="Google Shape;1105;p102"/>
          <p:cNvPicPr preferRelativeResize="0"/>
          <p:nvPr/>
        </p:nvPicPr>
        <p:blipFill>
          <a:blip r:embed="rId3">
            <a:alphaModFix/>
          </a:blip>
          <a:stretch>
            <a:fillRect/>
          </a:stretch>
        </p:blipFill>
        <p:spPr>
          <a:xfrm>
            <a:off x="3005250" y="2429625"/>
            <a:ext cx="3653875" cy="2600374"/>
          </a:xfrm>
          <a:prstGeom prst="rect">
            <a:avLst/>
          </a:prstGeom>
          <a:noFill/>
          <a:ln cap="flat" cmpd="sng" w="9525">
            <a:solidFill>
              <a:srgbClr val="999999"/>
            </a:solidFill>
            <a:prstDash val="solid"/>
            <a:round/>
            <a:headEnd len="sm" w="sm" type="none"/>
            <a:tailEnd len="sm" w="sm" type="none"/>
          </a:ln>
        </p:spPr>
      </p:pic>
      <p:sp>
        <p:nvSpPr>
          <p:cNvPr id="1106" name="Google Shape;1106;p102"/>
          <p:cNvSpPr txBox="1"/>
          <p:nvPr/>
        </p:nvSpPr>
        <p:spPr>
          <a:xfrm>
            <a:off x="319363" y="958775"/>
            <a:ext cx="81936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people who have any type of relationship to the movie, </a:t>
            </a:r>
            <a:r>
              <a:rPr i="1" lang="en-US" sz="2000">
                <a:solidFill>
                  <a:srgbClr val="53585F"/>
                </a:solidFill>
                <a:latin typeface="Open Sans"/>
                <a:ea typeface="Open Sans"/>
                <a:cs typeface="Open Sans"/>
                <a:sym typeface="Open Sans"/>
              </a:rPr>
              <a:t>The Matrix</a:t>
            </a:r>
            <a:r>
              <a:rPr lang="en-US" sz="2000">
                <a:solidFill>
                  <a:srgbClr val="53585F"/>
                </a:solidFill>
                <a:latin typeface="Open Sans"/>
                <a:ea typeface="Open Sans"/>
                <a:cs typeface="Open Sans"/>
                <a:sym typeface="Open Sans"/>
              </a:rPr>
              <a:t> and return the nodes:</a:t>
            </a:r>
            <a:endParaRPr sz="2000">
              <a:solidFill>
                <a:srgbClr val="53585F"/>
              </a:solidFill>
              <a:latin typeface="Open Sans"/>
              <a:ea typeface="Open Sans"/>
              <a:cs typeface="Open Sans"/>
              <a:sym typeface="Open Sans"/>
            </a:endParaRPr>
          </a:p>
        </p:txBody>
      </p:sp>
      <p:sp>
        <p:nvSpPr>
          <p:cNvPr id="1107" name="Google Shape;1107;p102"/>
          <p:cNvSpPr/>
          <p:nvPr/>
        </p:nvSpPr>
        <p:spPr>
          <a:xfrm>
            <a:off x="7333225" y="3302375"/>
            <a:ext cx="1631100" cy="813900"/>
          </a:xfrm>
          <a:prstGeom prst="wedgeRectCallout">
            <a:avLst>
              <a:gd fmla="val -116926" name="adj1"/>
              <a:gd fmla="val 32624" name="adj2"/>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Connect result nodes enabled in Neo4j Browser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103"/>
          <p:cNvSpPr txBox="1"/>
          <p:nvPr>
            <p:ph type="title"/>
          </p:nvPr>
        </p:nvSpPr>
        <p:spPr>
          <a:xfrm>
            <a:off x="531450" y="166068"/>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Retrieving relationship types</a:t>
            </a:r>
            <a:endParaRPr>
              <a:solidFill>
                <a:srgbClr val="666666"/>
              </a:solidFill>
            </a:endParaRPr>
          </a:p>
        </p:txBody>
      </p:sp>
      <p:sp>
        <p:nvSpPr>
          <p:cNvPr id="1114" name="Google Shape;1114;p103"/>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115" name="Google Shape;1115;p103"/>
          <p:cNvSpPr txBox="1"/>
          <p:nvPr/>
        </p:nvSpPr>
        <p:spPr>
          <a:xfrm>
            <a:off x="1536825" y="1671975"/>
            <a:ext cx="6283200" cy="5598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MATCH (p:Person)-[rel]-&gt;(:Movie {title:'The Matrix'}) </a:t>
            </a:r>
            <a:endParaRPr>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RETURN p.name, type(rel)</a:t>
            </a:r>
            <a:endParaRPr>
              <a:latin typeface="Courier New"/>
              <a:ea typeface="Courier New"/>
              <a:cs typeface="Courier New"/>
              <a:sym typeface="Courier New"/>
            </a:endParaRPr>
          </a:p>
        </p:txBody>
      </p:sp>
      <p:pic>
        <p:nvPicPr>
          <p:cNvPr id="1116" name="Google Shape;1116;p103"/>
          <p:cNvPicPr preferRelativeResize="0"/>
          <p:nvPr/>
        </p:nvPicPr>
        <p:blipFill>
          <a:blip r:embed="rId3">
            <a:alphaModFix/>
          </a:blip>
          <a:stretch>
            <a:fillRect/>
          </a:stretch>
        </p:blipFill>
        <p:spPr>
          <a:xfrm>
            <a:off x="1913600" y="2311200"/>
            <a:ext cx="5529652" cy="2718801"/>
          </a:xfrm>
          <a:prstGeom prst="rect">
            <a:avLst/>
          </a:prstGeom>
          <a:noFill/>
          <a:ln cap="flat" cmpd="sng" w="9525">
            <a:solidFill>
              <a:srgbClr val="999999"/>
            </a:solidFill>
            <a:prstDash val="solid"/>
            <a:round/>
            <a:headEnd len="sm" w="sm" type="none"/>
            <a:tailEnd len="sm" w="sm" type="none"/>
          </a:ln>
        </p:spPr>
      </p:pic>
      <p:sp>
        <p:nvSpPr>
          <p:cNvPr id="1117" name="Google Shape;1117;p103"/>
          <p:cNvSpPr txBox="1"/>
          <p:nvPr/>
        </p:nvSpPr>
        <p:spPr>
          <a:xfrm>
            <a:off x="332213" y="804650"/>
            <a:ext cx="81936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people who have any type of relationship to the movie, </a:t>
            </a:r>
            <a:r>
              <a:rPr i="1" lang="en-US" sz="2000">
                <a:solidFill>
                  <a:srgbClr val="53585F"/>
                </a:solidFill>
                <a:latin typeface="Open Sans"/>
                <a:ea typeface="Open Sans"/>
                <a:cs typeface="Open Sans"/>
                <a:sym typeface="Open Sans"/>
              </a:rPr>
              <a:t>The Matrix</a:t>
            </a:r>
            <a:r>
              <a:rPr lang="en-US" sz="2000">
                <a:solidFill>
                  <a:srgbClr val="53585F"/>
                </a:solidFill>
                <a:latin typeface="Open Sans"/>
                <a:ea typeface="Open Sans"/>
                <a:cs typeface="Open Sans"/>
                <a:sym typeface="Open Sans"/>
              </a:rPr>
              <a:t> and return the name of the person and their relationship type:</a:t>
            </a:r>
            <a:endParaRPr sz="2000">
              <a:solidFill>
                <a:srgbClr val="53585F"/>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104"/>
          <p:cNvSpPr txBox="1"/>
          <p:nvPr>
            <p:ph type="title"/>
          </p:nvPr>
        </p:nvSpPr>
        <p:spPr>
          <a:xfrm>
            <a:off x="244050" y="307350"/>
            <a:ext cx="87330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Retrieving properties for a relationship - 1</a:t>
            </a:r>
            <a:endParaRPr>
              <a:solidFill>
                <a:srgbClr val="666666"/>
              </a:solidFill>
            </a:endParaRPr>
          </a:p>
        </p:txBody>
      </p:sp>
      <p:sp>
        <p:nvSpPr>
          <p:cNvPr id="1124" name="Google Shape;1124;p104"/>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1125" name="Google Shape;1125;p104"/>
          <p:cNvPicPr preferRelativeResize="0"/>
          <p:nvPr/>
        </p:nvPicPr>
        <p:blipFill>
          <a:blip r:embed="rId3">
            <a:alphaModFix/>
          </a:blip>
          <a:stretch>
            <a:fillRect/>
          </a:stretch>
        </p:blipFill>
        <p:spPr>
          <a:xfrm>
            <a:off x="865016" y="904468"/>
            <a:ext cx="7063992" cy="397155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05"/>
          <p:cNvSpPr txBox="1"/>
          <p:nvPr>
            <p:ph type="title"/>
          </p:nvPr>
        </p:nvSpPr>
        <p:spPr>
          <a:xfrm>
            <a:off x="159350" y="307350"/>
            <a:ext cx="84534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Retrieving properties for a relationship - 2</a:t>
            </a:r>
            <a:endParaRPr>
              <a:solidFill>
                <a:srgbClr val="666666"/>
              </a:solidFill>
            </a:endParaRPr>
          </a:p>
        </p:txBody>
      </p:sp>
      <p:sp>
        <p:nvSpPr>
          <p:cNvPr id="1132" name="Google Shape;1132;p105"/>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133" name="Google Shape;1133;p105"/>
          <p:cNvSpPr txBox="1"/>
          <p:nvPr/>
        </p:nvSpPr>
        <p:spPr>
          <a:xfrm>
            <a:off x="105750" y="1650750"/>
            <a:ext cx="8932500" cy="618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a:latin typeface="Courier New"/>
                <a:ea typeface="Courier New"/>
                <a:cs typeface="Courier New"/>
                <a:sym typeface="Courier New"/>
              </a:rPr>
              <a:t>MATCH (p:Person)-[:REVIEWED {rating: 65}]-&gt;(:Movie {title: 'The Da Vinci Code'}) RETURN p.name</a:t>
            </a:r>
            <a:endParaRPr>
              <a:latin typeface="Courier New"/>
              <a:ea typeface="Courier New"/>
              <a:cs typeface="Courier New"/>
              <a:sym typeface="Courier New"/>
            </a:endParaRPr>
          </a:p>
        </p:txBody>
      </p:sp>
      <p:pic>
        <p:nvPicPr>
          <p:cNvPr id="1134" name="Google Shape;1134;p105"/>
          <p:cNvPicPr preferRelativeResize="0"/>
          <p:nvPr/>
        </p:nvPicPr>
        <p:blipFill>
          <a:blip r:embed="rId3">
            <a:alphaModFix/>
          </a:blip>
          <a:stretch>
            <a:fillRect/>
          </a:stretch>
        </p:blipFill>
        <p:spPr>
          <a:xfrm>
            <a:off x="152400" y="2388900"/>
            <a:ext cx="8839201" cy="1887484"/>
          </a:xfrm>
          <a:prstGeom prst="rect">
            <a:avLst/>
          </a:prstGeom>
          <a:noFill/>
          <a:ln cap="flat" cmpd="sng" w="9525">
            <a:solidFill>
              <a:srgbClr val="999999"/>
            </a:solidFill>
            <a:prstDash val="solid"/>
            <a:round/>
            <a:headEnd len="sm" w="sm" type="none"/>
            <a:tailEnd len="sm" w="sm" type="none"/>
          </a:ln>
        </p:spPr>
      </p:pic>
      <p:sp>
        <p:nvSpPr>
          <p:cNvPr id="1135" name="Google Shape;1135;p105"/>
          <p:cNvSpPr txBox="1"/>
          <p:nvPr/>
        </p:nvSpPr>
        <p:spPr>
          <a:xfrm>
            <a:off x="332213" y="804650"/>
            <a:ext cx="81936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people who gave the movie, </a:t>
            </a:r>
            <a:r>
              <a:rPr i="1" lang="en-US" sz="2000">
                <a:solidFill>
                  <a:srgbClr val="53585F"/>
                </a:solidFill>
                <a:latin typeface="Open Sans"/>
                <a:ea typeface="Open Sans"/>
                <a:cs typeface="Open Sans"/>
                <a:sym typeface="Open Sans"/>
              </a:rPr>
              <a:t>The Da Vinci Code</a:t>
            </a:r>
            <a:r>
              <a:rPr lang="en-US" sz="2000">
                <a:solidFill>
                  <a:srgbClr val="53585F"/>
                </a:solidFill>
                <a:latin typeface="Open Sans"/>
                <a:ea typeface="Open Sans"/>
                <a:cs typeface="Open Sans"/>
                <a:sym typeface="Open Sans"/>
              </a:rPr>
              <a:t>, a rating of </a:t>
            </a:r>
            <a:r>
              <a:rPr i="1" lang="en-US" sz="2000">
                <a:solidFill>
                  <a:srgbClr val="53585F"/>
                </a:solidFill>
                <a:latin typeface="Open Sans"/>
                <a:ea typeface="Open Sans"/>
                <a:cs typeface="Open Sans"/>
                <a:sym typeface="Open Sans"/>
              </a:rPr>
              <a:t>65</a:t>
            </a:r>
            <a:r>
              <a:rPr lang="en-US" sz="2000">
                <a:solidFill>
                  <a:srgbClr val="53585F"/>
                </a:solidFill>
                <a:latin typeface="Open Sans"/>
                <a:ea typeface="Open Sans"/>
                <a:cs typeface="Open Sans"/>
                <a:sym typeface="Open Sans"/>
              </a:rPr>
              <a:t>, returning their names:</a:t>
            </a:r>
            <a:endParaRPr sz="2000">
              <a:solidFill>
                <a:srgbClr val="53585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5"/>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8" name="Google Shape;218;p25"/>
          <p:cNvSpPr txBox="1"/>
          <p:nvPr>
            <p:ph type="title"/>
          </p:nvPr>
        </p:nvSpPr>
        <p:spPr>
          <a:xfrm>
            <a:off x="531525" y="30734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Traversal</a:t>
            </a:r>
            <a:endParaRPr>
              <a:solidFill>
                <a:srgbClr val="666666"/>
              </a:solidFill>
            </a:endParaRPr>
          </a:p>
        </p:txBody>
      </p:sp>
      <p:sp>
        <p:nvSpPr>
          <p:cNvPr id="219" name="Google Shape;219;p25"/>
          <p:cNvSpPr txBox="1"/>
          <p:nvPr/>
        </p:nvSpPr>
        <p:spPr>
          <a:xfrm>
            <a:off x="602625" y="1228900"/>
            <a:ext cx="4982700" cy="3638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3585F"/>
              </a:buClr>
              <a:buSzPts val="1800"/>
              <a:buFont typeface="Open Sans"/>
              <a:buChar char="●"/>
            </a:pPr>
            <a:r>
              <a:rPr b="1" lang="en-US" sz="1800">
                <a:solidFill>
                  <a:srgbClr val="53585F"/>
                </a:solidFill>
                <a:latin typeface="Open Sans"/>
                <a:ea typeface="Open Sans"/>
                <a:cs typeface="Open Sans"/>
                <a:sym typeface="Open Sans"/>
              </a:rPr>
              <a:t>Walk</a:t>
            </a:r>
            <a:r>
              <a:rPr lang="en-US" sz="1800">
                <a:solidFill>
                  <a:srgbClr val="53585F"/>
                </a:solidFill>
                <a:latin typeface="Open Sans"/>
                <a:ea typeface="Open Sans"/>
                <a:cs typeface="Open Sans"/>
                <a:sym typeface="Open Sans"/>
              </a:rPr>
              <a:t>: an ordered, alternating sequence of nodes and relationships</a:t>
            </a:r>
            <a:br>
              <a:rPr lang="en-US" sz="1800">
                <a:solidFill>
                  <a:srgbClr val="53585F"/>
                </a:solidFill>
                <a:latin typeface="Open Sans"/>
                <a:ea typeface="Open Sans"/>
                <a:cs typeface="Open Sans"/>
                <a:sym typeface="Open Sans"/>
              </a:rPr>
            </a:br>
            <a:r>
              <a:rPr i="1" lang="en-US" sz="1800">
                <a:solidFill>
                  <a:srgbClr val="53585F"/>
                </a:solidFill>
                <a:latin typeface="Open Sans"/>
                <a:ea typeface="Open Sans"/>
                <a:cs typeface="Open Sans"/>
                <a:sym typeface="Open Sans"/>
              </a:rPr>
              <a:t>Nodes and relationships can be repeated</a:t>
            </a:r>
            <a:endParaRPr i="1" sz="1800">
              <a:solidFill>
                <a:srgbClr val="53585F"/>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i="1" sz="1800">
              <a:solidFill>
                <a:srgbClr val="53585F"/>
              </a:solidFill>
              <a:latin typeface="Open Sans"/>
              <a:ea typeface="Open Sans"/>
              <a:cs typeface="Open Sans"/>
              <a:sym typeface="Open Sans"/>
            </a:endParaRPr>
          </a:p>
          <a:p>
            <a:pPr indent="-342900" lvl="0" marL="457200" rtl="0" algn="l">
              <a:lnSpc>
                <a:spcPct val="115000"/>
              </a:lnSpc>
              <a:spcBef>
                <a:spcPts val="0"/>
              </a:spcBef>
              <a:spcAft>
                <a:spcPts val="0"/>
              </a:spcAft>
              <a:buClr>
                <a:srgbClr val="53585F"/>
              </a:buClr>
              <a:buSzPts val="1800"/>
              <a:buFont typeface="Open Sans"/>
              <a:buChar char="●"/>
            </a:pPr>
            <a:r>
              <a:rPr b="1" lang="en-US" sz="1800">
                <a:solidFill>
                  <a:srgbClr val="53585F"/>
                </a:solidFill>
                <a:latin typeface="Open Sans"/>
                <a:ea typeface="Open Sans"/>
                <a:cs typeface="Open Sans"/>
                <a:sym typeface="Open Sans"/>
              </a:rPr>
              <a:t>Trail</a:t>
            </a:r>
            <a:r>
              <a:rPr lang="en-US" sz="1800">
                <a:solidFill>
                  <a:srgbClr val="53585F"/>
                </a:solidFill>
                <a:latin typeface="Open Sans"/>
                <a:ea typeface="Open Sans"/>
                <a:cs typeface="Open Sans"/>
                <a:sym typeface="Open Sans"/>
              </a:rPr>
              <a:t>: A</a:t>
            </a:r>
            <a:r>
              <a:rPr lang="en-US" sz="1800">
                <a:solidFill>
                  <a:srgbClr val="53585F"/>
                </a:solidFill>
                <a:latin typeface="Open Sans"/>
                <a:ea typeface="Open Sans"/>
                <a:cs typeface="Open Sans"/>
                <a:sym typeface="Open Sans"/>
              </a:rPr>
              <a:t> walk in which no relationships are repeated</a:t>
            </a:r>
            <a:br>
              <a:rPr lang="en-US" sz="1800">
                <a:solidFill>
                  <a:srgbClr val="53585F"/>
                </a:solidFill>
                <a:latin typeface="Open Sans"/>
                <a:ea typeface="Open Sans"/>
                <a:cs typeface="Open Sans"/>
                <a:sym typeface="Open Sans"/>
              </a:rPr>
            </a:br>
            <a:r>
              <a:rPr i="1" lang="en-US" sz="1800">
                <a:solidFill>
                  <a:srgbClr val="53585F"/>
                </a:solidFill>
                <a:latin typeface="Open Sans"/>
                <a:ea typeface="Open Sans"/>
                <a:cs typeface="Open Sans"/>
                <a:sym typeface="Open Sans"/>
              </a:rPr>
              <a:t>Nodes can be repeated</a:t>
            </a:r>
            <a:br>
              <a:rPr i="1" lang="en-US" sz="1800">
                <a:solidFill>
                  <a:srgbClr val="53585F"/>
                </a:solidFill>
                <a:latin typeface="Open Sans"/>
                <a:ea typeface="Open Sans"/>
                <a:cs typeface="Open Sans"/>
                <a:sym typeface="Open Sans"/>
              </a:rPr>
            </a:br>
            <a:endParaRPr i="1" sz="1800">
              <a:solidFill>
                <a:srgbClr val="53585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1800">
              <a:solidFill>
                <a:srgbClr val="53585F"/>
              </a:solidFill>
              <a:latin typeface="Open Sans"/>
              <a:ea typeface="Open Sans"/>
              <a:cs typeface="Open Sans"/>
              <a:sym typeface="Open Sans"/>
            </a:endParaRPr>
          </a:p>
        </p:txBody>
      </p:sp>
      <p:cxnSp>
        <p:nvCxnSpPr>
          <p:cNvPr id="220" name="Google Shape;220;p25"/>
          <p:cNvCxnSpPr/>
          <p:nvPr/>
        </p:nvCxnSpPr>
        <p:spPr>
          <a:xfrm rot="5400000">
            <a:off x="6205650" y="1879800"/>
            <a:ext cx="774900" cy="574500"/>
          </a:xfrm>
          <a:prstGeom prst="curvedConnector3">
            <a:avLst>
              <a:gd fmla="val 23277" name="adj1"/>
            </a:avLst>
          </a:prstGeom>
          <a:noFill/>
          <a:ln cap="flat" cmpd="sng" w="28575">
            <a:solidFill>
              <a:srgbClr val="7F6000"/>
            </a:solidFill>
            <a:prstDash val="solid"/>
            <a:round/>
            <a:headEnd len="med" w="med" type="none"/>
            <a:tailEnd len="med" w="med" type="none"/>
          </a:ln>
        </p:spPr>
      </p:cxnSp>
      <p:cxnSp>
        <p:nvCxnSpPr>
          <p:cNvPr id="221" name="Google Shape;221;p25"/>
          <p:cNvCxnSpPr/>
          <p:nvPr/>
        </p:nvCxnSpPr>
        <p:spPr>
          <a:xfrm rot="-5400000">
            <a:off x="6292613" y="2005050"/>
            <a:ext cx="696000" cy="553200"/>
          </a:xfrm>
          <a:prstGeom prst="curvedConnector3">
            <a:avLst>
              <a:gd fmla="val 23032" name="adj1"/>
            </a:avLst>
          </a:prstGeom>
          <a:noFill/>
          <a:ln cap="flat" cmpd="sng" w="28575">
            <a:solidFill>
              <a:srgbClr val="7F6000"/>
            </a:solidFill>
            <a:prstDash val="solid"/>
            <a:round/>
            <a:headEnd len="med" w="med" type="none"/>
            <a:tailEnd len="med" w="med" type="none"/>
          </a:ln>
        </p:spPr>
      </p:cxnSp>
      <p:cxnSp>
        <p:nvCxnSpPr>
          <p:cNvPr id="222" name="Google Shape;222;p25"/>
          <p:cNvCxnSpPr/>
          <p:nvPr/>
        </p:nvCxnSpPr>
        <p:spPr>
          <a:xfrm rot="10800000">
            <a:off x="5970700" y="1629375"/>
            <a:ext cx="980700" cy="160200"/>
          </a:xfrm>
          <a:prstGeom prst="straightConnector1">
            <a:avLst/>
          </a:prstGeom>
          <a:noFill/>
          <a:ln cap="flat" cmpd="sng" w="28575">
            <a:solidFill>
              <a:srgbClr val="7F6000"/>
            </a:solidFill>
            <a:prstDash val="solid"/>
            <a:round/>
            <a:headEnd len="med" w="med" type="none"/>
            <a:tailEnd len="med" w="med" type="none"/>
          </a:ln>
        </p:spPr>
      </p:cxnSp>
      <p:cxnSp>
        <p:nvCxnSpPr>
          <p:cNvPr id="223" name="Google Shape;223;p25"/>
          <p:cNvCxnSpPr/>
          <p:nvPr/>
        </p:nvCxnSpPr>
        <p:spPr>
          <a:xfrm flipH="1" rot="10800000">
            <a:off x="6964750" y="1542675"/>
            <a:ext cx="820500" cy="246900"/>
          </a:xfrm>
          <a:prstGeom prst="straightConnector1">
            <a:avLst/>
          </a:prstGeom>
          <a:noFill/>
          <a:ln cap="flat" cmpd="sng" w="28575">
            <a:solidFill>
              <a:srgbClr val="000000"/>
            </a:solidFill>
            <a:prstDash val="solid"/>
            <a:round/>
            <a:headEnd len="med" w="med" type="none"/>
            <a:tailEnd len="med" w="med" type="none"/>
          </a:ln>
        </p:spPr>
      </p:cxnSp>
      <p:cxnSp>
        <p:nvCxnSpPr>
          <p:cNvPr id="224" name="Google Shape;224;p25"/>
          <p:cNvCxnSpPr/>
          <p:nvPr/>
        </p:nvCxnSpPr>
        <p:spPr>
          <a:xfrm rot="10800000">
            <a:off x="7791875" y="1562675"/>
            <a:ext cx="553800" cy="920700"/>
          </a:xfrm>
          <a:prstGeom prst="straightConnector1">
            <a:avLst/>
          </a:prstGeom>
          <a:noFill/>
          <a:ln cap="flat" cmpd="sng" w="28575">
            <a:solidFill>
              <a:srgbClr val="000000"/>
            </a:solidFill>
            <a:prstDash val="solid"/>
            <a:round/>
            <a:headEnd len="med" w="med" type="none"/>
            <a:tailEnd len="med" w="med" type="none"/>
          </a:ln>
        </p:spPr>
      </p:cxnSp>
      <p:cxnSp>
        <p:nvCxnSpPr>
          <p:cNvPr id="225" name="Google Shape;225;p25"/>
          <p:cNvCxnSpPr/>
          <p:nvPr/>
        </p:nvCxnSpPr>
        <p:spPr>
          <a:xfrm flipH="1" rot="10800000">
            <a:off x="7431725" y="2483500"/>
            <a:ext cx="894000" cy="206700"/>
          </a:xfrm>
          <a:prstGeom prst="straightConnector1">
            <a:avLst/>
          </a:prstGeom>
          <a:noFill/>
          <a:ln cap="flat" cmpd="sng" w="28575">
            <a:solidFill>
              <a:srgbClr val="000000"/>
            </a:solidFill>
            <a:prstDash val="solid"/>
            <a:round/>
            <a:headEnd len="med" w="med" type="none"/>
            <a:tailEnd len="med" w="med" type="none"/>
          </a:ln>
        </p:spPr>
      </p:cxnSp>
      <p:cxnSp>
        <p:nvCxnSpPr>
          <p:cNvPr id="226" name="Google Shape;226;p25"/>
          <p:cNvCxnSpPr/>
          <p:nvPr/>
        </p:nvCxnSpPr>
        <p:spPr>
          <a:xfrm flipH="1" rot="10800000">
            <a:off x="7465075" y="1569400"/>
            <a:ext cx="340200" cy="1120800"/>
          </a:xfrm>
          <a:prstGeom prst="straightConnector1">
            <a:avLst/>
          </a:prstGeom>
          <a:noFill/>
          <a:ln cap="flat" cmpd="sng" w="28575">
            <a:solidFill>
              <a:srgbClr val="000000"/>
            </a:solidFill>
            <a:prstDash val="solid"/>
            <a:round/>
            <a:headEnd len="med" w="med" type="none"/>
            <a:tailEnd len="med" w="med" type="none"/>
          </a:ln>
        </p:spPr>
      </p:cxnSp>
      <p:cxnSp>
        <p:nvCxnSpPr>
          <p:cNvPr id="227" name="Google Shape;227;p25"/>
          <p:cNvCxnSpPr/>
          <p:nvPr/>
        </p:nvCxnSpPr>
        <p:spPr>
          <a:xfrm rot="10800000">
            <a:off x="6397775" y="2603500"/>
            <a:ext cx="1047300" cy="86700"/>
          </a:xfrm>
          <a:prstGeom prst="straightConnector1">
            <a:avLst/>
          </a:prstGeom>
          <a:noFill/>
          <a:ln cap="flat" cmpd="sng" w="28575">
            <a:solidFill>
              <a:srgbClr val="000000"/>
            </a:solidFill>
            <a:prstDash val="solid"/>
            <a:round/>
            <a:headEnd len="med" w="med" type="none"/>
            <a:tailEnd len="med" w="med" type="none"/>
          </a:ln>
        </p:spPr>
      </p:cxnSp>
      <p:sp>
        <p:nvSpPr>
          <p:cNvPr id="228" name="Google Shape;228;p25"/>
          <p:cNvSpPr/>
          <p:nvPr/>
        </p:nvSpPr>
        <p:spPr>
          <a:xfrm>
            <a:off x="5645250" y="1293150"/>
            <a:ext cx="640500" cy="640500"/>
          </a:xfrm>
          <a:prstGeom prst="ellipse">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1</a:t>
            </a:r>
            <a:endParaRPr b="1" sz="3000"/>
          </a:p>
        </p:txBody>
      </p:sp>
      <p:sp>
        <p:nvSpPr>
          <p:cNvPr id="229" name="Google Shape;229;p25"/>
          <p:cNvSpPr/>
          <p:nvPr/>
        </p:nvSpPr>
        <p:spPr>
          <a:xfrm>
            <a:off x="6613425" y="1462650"/>
            <a:ext cx="640500" cy="640500"/>
          </a:xfrm>
          <a:prstGeom prst="ellipse">
            <a:avLst/>
          </a:prstGeom>
          <a:solidFill>
            <a:srgbClr val="FFF2CC"/>
          </a:solidFill>
          <a:ln cap="flat" cmpd="sng" w="38100">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2</a:t>
            </a:r>
            <a:endParaRPr b="1" sz="3000"/>
          </a:p>
        </p:txBody>
      </p:sp>
      <p:sp>
        <p:nvSpPr>
          <p:cNvPr id="230" name="Google Shape;230;p25"/>
          <p:cNvSpPr/>
          <p:nvPr/>
        </p:nvSpPr>
        <p:spPr>
          <a:xfrm>
            <a:off x="7463000" y="1228900"/>
            <a:ext cx="640500" cy="6405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3</a:t>
            </a:r>
            <a:endParaRPr b="1" sz="3000"/>
          </a:p>
        </p:txBody>
      </p:sp>
      <p:sp>
        <p:nvSpPr>
          <p:cNvPr id="231" name="Google Shape;231;p25"/>
          <p:cNvSpPr/>
          <p:nvPr/>
        </p:nvSpPr>
        <p:spPr>
          <a:xfrm>
            <a:off x="8030988" y="2131250"/>
            <a:ext cx="640500" cy="6405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4</a:t>
            </a:r>
            <a:endParaRPr b="1" sz="3000"/>
          </a:p>
        </p:txBody>
      </p:sp>
      <p:sp>
        <p:nvSpPr>
          <p:cNvPr id="232" name="Google Shape;232;p25"/>
          <p:cNvSpPr/>
          <p:nvPr/>
        </p:nvSpPr>
        <p:spPr>
          <a:xfrm>
            <a:off x="7100100" y="2347025"/>
            <a:ext cx="640500" cy="640500"/>
          </a:xfrm>
          <a:prstGeom prst="ellipse">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5</a:t>
            </a:r>
            <a:endParaRPr b="1" sz="3000"/>
          </a:p>
        </p:txBody>
      </p:sp>
      <p:sp>
        <p:nvSpPr>
          <p:cNvPr id="233" name="Google Shape;233;p25"/>
          <p:cNvSpPr/>
          <p:nvPr/>
        </p:nvSpPr>
        <p:spPr>
          <a:xfrm>
            <a:off x="6018900" y="2268600"/>
            <a:ext cx="640500" cy="640500"/>
          </a:xfrm>
          <a:prstGeom prst="ellipse">
            <a:avLst/>
          </a:prstGeom>
          <a:solidFill>
            <a:srgbClr val="FFF2CC"/>
          </a:solidFill>
          <a:ln cap="flat" cmpd="sng" w="38100">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6</a:t>
            </a:r>
            <a:endParaRPr b="1" sz="3000"/>
          </a:p>
        </p:txBody>
      </p:sp>
      <p:sp>
        <p:nvSpPr>
          <p:cNvPr id="234" name="Google Shape;234;p25"/>
          <p:cNvSpPr txBox="1"/>
          <p:nvPr/>
        </p:nvSpPr>
        <p:spPr>
          <a:xfrm>
            <a:off x="6397775" y="3304300"/>
            <a:ext cx="1813200" cy="139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US" sz="2400">
                <a:solidFill>
                  <a:srgbClr val="B7B7B7"/>
                </a:solidFill>
                <a:latin typeface="Open Sans"/>
                <a:ea typeface="Open Sans"/>
                <a:cs typeface="Open Sans"/>
                <a:sym typeface="Open Sans"/>
              </a:rPr>
              <a:t>1-</a:t>
            </a:r>
            <a:r>
              <a:rPr b="1" lang="en-US" sz="2400" u="sng">
                <a:solidFill>
                  <a:srgbClr val="F4CCCC"/>
                </a:solidFill>
                <a:latin typeface="Open Sans"/>
                <a:ea typeface="Open Sans"/>
                <a:cs typeface="Open Sans"/>
                <a:sym typeface="Open Sans"/>
              </a:rPr>
              <a:t>2</a:t>
            </a:r>
            <a:r>
              <a:rPr b="1" lang="en-US" sz="2400" u="sng">
                <a:solidFill>
                  <a:srgbClr val="F4CCCC"/>
                </a:solidFill>
                <a:latin typeface="Open Sans"/>
                <a:ea typeface="Open Sans"/>
                <a:cs typeface="Open Sans"/>
                <a:sym typeface="Open Sans"/>
              </a:rPr>
              <a:t>-3-2</a:t>
            </a:r>
            <a:r>
              <a:rPr b="1" lang="en-US" sz="2400">
                <a:solidFill>
                  <a:srgbClr val="B7B7B7"/>
                </a:solidFill>
                <a:latin typeface="Open Sans"/>
                <a:ea typeface="Open Sans"/>
                <a:cs typeface="Open Sans"/>
                <a:sym typeface="Open Sans"/>
              </a:rPr>
              <a:t>-</a:t>
            </a:r>
            <a:r>
              <a:rPr b="1" lang="en-US" sz="2400">
                <a:solidFill>
                  <a:srgbClr val="B7B7B7"/>
                </a:solidFill>
                <a:latin typeface="Open Sans"/>
                <a:ea typeface="Open Sans"/>
                <a:cs typeface="Open Sans"/>
                <a:sym typeface="Open Sans"/>
              </a:rPr>
              <a:t>6-2</a:t>
            </a:r>
            <a:endParaRPr b="1" sz="2400">
              <a:solidFill>
                <a:srgbClr val="B7B7B7"/>
              </a:solidFill>
              <a:latin typeface="Open Sans"/>
              <a:ea typeface="Open Sans"/>
              <a:cs typeface="Open Sans"/>
              <a:sym typeface="Open Sans"/>
            </a:endParaRPr>
          </a:p>
          <a:p>
            <a:pPr indent="0" lvl="0" marL="0" marR="0" rtl="0" algn="l">
              <a:lnSpc>
                <a:spcPct val="115000"/>
              </a:lnSpc>
              <a:spcBef>
                <a:spcPts val="0"/>
              </a:spcBef>
              <a:spcAft>
                <a:spcPts val="0"/>
              </a:spcAft>
              <a:buNone/>
            </a:pPr>
            <a:r>
              <a:rPr b="1" lang="en-US" sz="2400">
                <a:latin typeface="Open Sans"/>
                <a:ea typeface="Open Sans"/>
                <a:cs typeface="Open Sans"/>
                <a:sym typeface="Open Sans"/>
              </a:rPr>
              <a:t>1-2-6-2</a:t>
            </a:r>
            <a:endParaRPr b="1" sz="2400">
              <a:latin typeface="Open Sans"/>
              <a:ea typeface="Open Sans"/>
              <a:cs typeface="Open Sans"/>
              <a:sym typeface="Open Sans"/>
            </a:endParaRPr>
          </a:p>
          <a:p>
            <a:pPr indent="0" lvl="0" marL="0" marR="0" rtl="0" algn="l">
              <a:lnSpc>
                <a:spcPct val="115000"/>
              </a:lnSpc>
              <a:spcBef>
                <a:spcPts val="0"/>
              </a:spcBef>
              <a:spcAft>
                <a:spcPts val="0"/>
              </a:spcAft>
              <a:buNone/>
            </a:pPr>
            <a:r>
              <a:t/>
            </a:r>
            <a:endParaRPr b="1" sz="2400">
              <a:solidFill>
                <a:srgbClr val="FF0000"/>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b="1" sz="2400">
              <a:solidFill>
                <a:srgbClr val="FF0000"/>
              </a:solidFill>
              <a:latin typeface="Open Sans"/>
              <a:ea typeface="Open Sans"/>
              <a:cs typeface="Open Sans"/>
              <a:sym typeface="Open Sans"/>
            </a:endParaRPr>
          </a:p>
        </p:txBody>
      </p:sp>
      <p:cxnSp>
        <p:nvCxnSpPr>
          <p:cNvPr id="235" name="Google Shape;235;p25"/>
          <p:cNvCxnSpPr/>
          <p:nvPr/>
        </p:nvCxnSpPr>
        <p:spPr>
          <a:xfrm>
            <a:off x="6323946" y="1609381"/>
            <a:ext cx="287100" cy="40200"/>
          </a:xfrm>
          <a:prstGeom prst="straightConnector1">
            <a:avLst/>
          </a:prstGeom>
          <a:noFill/>
          <a:ln cap="flat" cmpd="sng" w="9525">
            <a:solidFill>
              <a:srgbClr val="FF0000"/>
            </a:solidFill>
            <a:prstDash val="solid"/>
            <a:round/>
            <a:headEnd len="med" w="med" type="none"/>
            <a:tailEnd len="med" w="med" type="triangle"/>
          </a:ln>
        </p:spPr>
      </p:cxnSp>
      <p:cxnSp>
        <p:nvCxnSpPr>
          <p:cNvPr id="236" name="Google Shape;236;p25"/>
          <p:cNvCxnSpPr/>
          <p:nvPr/>
        </p:nvCxnSpPr>
        <p:spPr>
          <a:xfrm flipH="1">
            <a:off x="6660850" y="2158425"/>
            <a:ext cx="159300" cy="193800"/>
          </a:xfrm>
          <a:prstGeom prst="straightConnector1">
            <a:avLst/>
          </a:prstGeom>
          <a:noFill/>
          <a:ln cap="flat" cmpd="sng" w="9525">
            <a:solidFill>
              <a:srgbClr val="FF0000"/>
            </a:solidFill>
            <a:prstDash val="solid"/>
            <a:round/>
            <a:headEnd len="med" w="med" type="none"/>
            <a:tailEnd len="med" w="med" type="triangle"/>
          </a:ln>
        </p:spPr>
      </p:cxnSp>
      <p:cxnSp>
        <p:nvCxnSpPr>
          <p:cNvPr id="237" name="Google Shape;237;p25"/>
          <p:cNvCxnSpPr/>
          <p:nvPr/>
        </p:nvCxnSpPr>
        <p:spPr>
          <a:xfrm flipH="1" rot="10800000">
            <a:off x="6460450" y="2010588"/>
            <a:ext cx="159300" cy="193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06"/>
          <p:cNvSpPr txBox="1"/>
          <p:nvPr>
            <p:ph type="title"/>
          </p:nvPr>
        </p:nvSpPr>
        <p:spPr>
          <a:xfrm>
            <a:off x="531450" y="14799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Using patterns for queries - 1</a:t>
            </a:r>
            <a:endParaRPr>
              <a:solidFill>
                <a:srgbClr val="666666"/>
              </a:solidFill>
            </a:endParaRPr>
          </a:p>
        </p:txBody>
      </p:sp>
      <p:sp>
        <p:nvSpPr>
          <p:cNvPr id="1142" name="Google Shape;1142;p106"/>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143" name="Google Shape;1143;p106"/>
          <p:cNvPicPr preferRelativeResize="0"/>
          <p:nvPr/>
        </p:nvPicPr>
        <p:blipFill>
          <a:blip r:embed="rId3">
            <a:alphaModFix/>
          </a:blip>
          <a:stretch>
            <a:fillRect/>
          </a:stretch>
        </p:blipFill>
        <p:spPr>
          <a:xfrm>
            <a:off x="150200" y="1294663"/>
            <a:ext cx="2770300" cy="2168875"/>
          </a:xfrm>
          <a:prstGeom prst="rect">
            <a:avLst/>
          </a:prstGeom>
          <a:noFill/>
          <a:ln cap="flat" cmpd="sng" w="9525">
            <a:solidFill>
              <a:srgbClr val="B7B7B7"/>
            </a:solidFill>
            <a:prstDash val="solid"/>
            <a:round/>
            <a:headEnd len="sm" w="sm" type="none"/>
            <a:tailEnd len="sm" w="sm" type="none"/>
          </a:ln>
        </p:spPr>
      </p:pic>
      <p:sp>
        <p:nvSpPr>
          <p:cNvPr id="1144" name="Google Shape;1144;p106"/>
          <p:cNvSpPr txBox="1"/>
          <p:nvPr/>
        </p:nvSpPr>
        <p:spPr>
          <a:xfrm>
            <a:off x="3044225" y="2022998"/>
            <a:ext cx="6037800" cy="5598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sz="1200">
                <a:latin typeface="Courier New"/>
                <a:ea typeface="Courier New"/>
                <a:cs typeface="Courier New"/>
                <a:sym typeface="Courier New"/>
              </a:rPr>
              <a:t>MATCH  (p:Person)-[:FOLLOWS]-&gt;(:Person {name:'Angela Scope'})</a:t>
            </a:r>
            <a:endParaRPr sz="1200">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sz="1200">
                <a:latin typeface="Courier New"/>
                <a:ea typeface="Courier New"/>
                <a:cs typeface="Courier New"/>
                <a:sym typeface="Courier New"/>
              </a:rPr>
              <a:t>RETURN p</a:t>
            </a:r>
            <a:endParaRPr sz="1200">
              <a:latin typeface="Courier New"/>
              <a:ea typeface="Courier New"/>
              <a:cs typeface="Courier New"/>
              <a:sym typeface="Courier New"/>
            </a:endParaRPr>
          </a:p>
        </p:txBody>
      </p:sp>
      <p:pic>
        <p:nvPicPr>
          <p:cNvPr id="1145" name="Google Shape;1145;p106"/>
          <p:cNvPicPr preferRelativeResize="0"/>
          <p:nvPr/>
        </p:nvPicPr>
        <p:blipFill>
          <a:blip r:embed="rId4">
            <a:alphaModFix/>
          </a:blip>
          <a:stretch>
            <a:fillRect/>
          </a:stretch>
        </p:blipFill>
        <p:spPr>
          <a:xfrm>
            <a:off x="4077150" y="2782750"/>
            <a:ext cx="4290776" cy="1342400"/>
          </a:xfrm>
          <a:prstGeom prst="rect">
            <a:avLst/>
          </a:prstGeom>
          <a:noFill/>
          <a:ln cap="flat" cmpd="sng" w="9525">
            <a:solidFill>
              <a:srgbClr val="B7B7B7"/>
            </a:solidFill>
            <a:prstDash val="solid"/>
            <a:round/>
            <a:headEnd len="sm" w="sm" type="none"/>
            <a:tailEnd len="sm" w="sm" type="none"/>
          </a:ln>
        </p:spPr>
      </p:pic>
      <p:sp>
        <p:nvSpPr>
          <p:cNvPr id="1146" name="Google Shape;1146;p106"/>
          <p:cNvSpPr txBox="1"/>
          <p:nvPr/>
        </p:nvSpPr>
        <p:spPr>
          <a:xfrm>
            <a:off x="3044220" y="1019225"/>
            <a:ext cx="51132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people who follow </a:t>
            </a:r>
            <a:r>
              <a:rPr i="1" lang="en-US" sz="2000">
                <a:solidFill>
                  <a:srgbClr val="53585F"/>
                </a:solidFill>
                <a:latin typeface="Open Sans"/>
                <a:ea typeface="Open Sans"/>
                <a:cs typeface="Open Sans"/>
                <a:sym typeface="Open Sans"/>
              </a:rPr>
              <a:t>Angela Scope</a:t>
            </a:r>
            <a:r>
              <a:rPr lang="en-US" sz="2000">
                <a:solidFill>
                  <a:srgbClr val="53585F"/>
                </a:solidFill>
                <a:latin typeface="Open Sans"/>
                <a:ea typeface="Open Sans"/>
                <a:cs typeface="Open Sans"/>
                <a:sym typeface="Open Sans"/>
              </a:rPr>
              <a:t>, </a:t>
            </a:r>
            <a:endParaRPr sz="2000">
              <a:solidFill>
                <a:srgbClr val="53585F"/>
              </a:solidFill>
              <a:latin typeface="Open Sans"/>
              <a:ea typeface="Open Sans"/>
              <a:cs typeface="Open Sans"/>
              <a:sym typeface="Open Sans"/>
            </a:endParaRPr>
          </a:p>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returning the nodes:</a:t>
            </a:r>
            <a:endParaRPr sz="2000">
              <a:solidFill>
                <a:srgbClr val="53585F"/>
              </a:solidFill>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07"/>
          <p:cNvSpPr txBox="1"/>
          <p:nvPr>
            <p:ph type="title"/>
          </p:nvPr>
        </p:nvSpPr>
        <p:spPr>
          <a:xfrm>
            <a:off x="531450" y="147993"/>
            <a:ext cx="80811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Using patterns for queries - 2</a:t>
            </a:r>
            <a:endParaRPr>
              <a:solidFill>
                <a:srgbClr val="666666"/>
              </a:solidFill>
            </a:endParaRPr>
          </a:p>
        </p:txBody>
      </p:sp>
      <p:sp>
        <p:nvSpPr>
          <p:cNvPr id="1153" name="Google Shape;1153;p107"/>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1154" name="Google Shape;1154;p107"/>
          <p:cNvPicPr preferRelativeResize="0"/>
          <p:nvPr/>
        </p:nvPicPr>
        <p:blipFill>
          <a:blip r:embed="rId3">
            <a:alphaModFix/>
          </a:blip>
          <a:stretch>
            <a:fillRect/>
          </a:stretch>
        </p:blipFill>
        <p:spPr>
          <a:xfrm>
            <a:off x="228850" y="1115050"/>
            <a:ext cx="2770300" cy="2168875"/>
          </a:xfrm>
          <a:prstGeom prst="rect">
            <a:avLst/>
          </a:prstGeom>
          <a:noFill/>
          <a:ln cap="flat" cmpd="sng" w="9525">
            <a:solidFill>
              <a:srgbClr val="B7B7B7"/>
            </a:solidFill>
            <a:prstDash val="solid"/>
            <a:round/>
            <a:headEnd len="sm" w="sm" type="none"/>
            <a:tailEnd len="sm" w="sm" type="none"/>
          </a:ln>
        </p:spPr>
      </p:pic>
      <p:sp>
        <p:nvSpPr>
          <p:cNvPr id="1155" name="Google Shape;1155;p107"/>
          <p:cNvSpPr txBox="1"/>
          <p:nvPr/>
        </p:nvSpPr>
        <p:spPr>
          <a:xfrm>
            <a:off x="3106200" y="1844385"/>
            <a:ext cx="6037800" cy="5175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sz="1200">
                <a:latin typeface="Courier New"/>
                <a:ea typeface="Courier New"/>
                <a:cs typeface="Courier New"/>
                <a:sym typeface="Courier New"/>
              </a:rPr>
              <a:t>MATCH  (p:Person)&lt;-[:FOLLOWS]-(:Person {name:'Angela Scope'})</a:t>
            </a:r>
            <a:endParaRPr sz="1200">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sz="1200">
                <a:latin typeface="Courier New"/>
                <a:ea typeface="Courier New"/>
                <a:cs typeface="Courier New"/>
                <a:sym typeface="Courier New"/>
              </a:rPr>
              <a:t>RETURN p</a:t>
            </a:r>
            <a:endParaRPr sz="1200">
              <a:latin typeface="Courier New"/>
              <a:ea typeface="Courier New"/>
              <a:cs typeface="Courier New"/>
              <a:sym typeface="Courier New"/>
            </a:endParaRPr>
          </a:p>
        </p:txBody>
      </p:sp>
      <p:pic>
        <p:nvPicPr>
          <p:cNvPr id="1156" name="Google Shape;1156;p107"/>
          <p:cNvPicPr preferRelativeResize="0"/>
          <p:nvPr/>
        </p:nvPicPr>
        <p:blipFill>
          <a:blip r:embed="rId4">
            <a:alphaModFix/>
          </a:blip>
          <a:stretch>
            <a:fillRect/>
          </a:stretch>
        </p:blipFill>
        <p:spPr>
          <a:xfrm>
            <a:off x="3106200" y="2651825"/>
            <a:ext cx="5779174" cy="1615675"/>
          </a:xfrm>
          <a:prstGeom prst="rect">
            <a:avLst/>
          </a:prstGeom>
          <a:noFill/>
          <a:ln cap="flat" cmpd="sng" w="9525">
            <a:solidFill>
              <a:srgbClr val="999999"/>
            </a:solidFill>
            <a:prstDash val="solid"/>
            <a:round/>
            <a:headEnd len="sm" w="sm" type="none"/>
            <a:tailEnd len="sm" w="sm" type="none"/>
          </a:ln>
        </p:spPr>
      </p:pic>
      <p:sp>
        <p:nvSpPr>
          <p:cNvPr id="1157" name="Google Shape;1157;p107"/>
          <p:cNvSpPr txBox="1"/>
          <p:nvPr/>
        </p:nvSpPr>
        <p:spPr>
          <a:xfrm>
            <a:off x="3044220" y="916475"/>
            <a:ext cx="51132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people who </a:t>
            </a:r>
            <a:r>
              <a:rPr i="1" lang="en-US" sz="2000">
                <a:solidFill>
                  <a:srgbClr val="53585F"/>
                </a:solidFill>
                <a:latin typeface="Open Sans"/>
                <a:ea typeface="Open Sans"/>
                <a:cs typeface="Open Sans"/>
                <a:sym typeface="Open Sans"/>
              </a:rPr>
              <a:t>Angela Scope</a:t>
            </a:r>
            <a:r>
              <a:rPr lang="en-US" sz="2000">
                <a:solidFill>
                  <a:srgbClr val="53585F"/>
                </a:solidFill>
                <a:latin typeface="Open Sans"/>
                <a:ea typeface="Open Sans"/>
                <a:cs typeface="Open Sans"/>
                <a:sym typeface="Open Sans"/>
              </a:rPr>
              <a:t> follows, </a:t>
            </a:r>
            <a:endParaRPr sz="2000">
              <a:solidFill>
                <a:srgbClr val="53585F"/>
              </a:solidFill>
              <a:latin typeface="Open Sans"/>
              <a:ea typeface="Open Sans"/>
              <a:cs typeface="Open Sans"/>
              <a:sym typeface="Open Sans"/>
            </a:endParaRPr>
          </a:p>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returning the nodes:</a:t>
            </a:r>
            <a:endParaRPr sz="2000">
              <a:solidFill>
                <a:srgbClr val="53585F"/>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108"/>
          <p:cNvSpPr txBox="1"/>
          <p:nvPr>
            <p:ph type="title"/>
          </p:nvPr>
        </p:nvSpPr>
        <p:spPr>
          <a:xfrm>
            <a:off x="44275" y="307350"/>
            <a:ext cx="9099600" cy="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rPr>
              <a:t>Querying by any direction of the relationship</a:t>
            </a:r>
            <a:endParaRPr>
              <a:solidFill>
                <a:srgbClr val="666666"/>
              </a:solidFill>
            </a:endParaRPr>
          </a:p>
        </p:txBody>
      </p:sp>
      <p:sp>
        <p:nvSpPr>
          <p:cNvPr id="1164" name="Google Shape;1164;p108"/>
          <p:cNvSpPr txBox="1"/>
          <p:nvPr>
            <p:ph idx="12" type="sldNum"/>
          </p:nvPr>
        </p:nvSpPr>
        <p:spPr>
          <a:xfrm>
            <a:off x="98016" y="4755508"/>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165" name="Google Shape;1165;p108"/>
          <p:cNvSpPr txBox="1"/>
          <p:nvPr/>
        </p:nvSpPr>
        <p:spPr>
          <a:xfrm>
            <a:off x="2677475" y="2017225"/>
            <a:ext cx="6323100" cy="491400"/>
          </a:xfrm>
          <a:prstGeom prst="rect">
            <a:avLst/>
          </a:prstGeom>
          <a:solidFill>
            <a:srgbClr val="D9EAD3"/>
          </a:solidFill>
          <a:ln>
            <a:noFill/>
          </a:ln>
        </p:spPr>
        <p:txBody>
          <a:bodyPr anchorCtr="0" anchor="ctr" bIns="91425" lIns="91425" spcFirstLastPara="1" rIns="91425" wrap="square" tIns="91425">
            <a:noAutofit/>
          </a:bodyPr>
          <a:lstStyle/>
          <a:p>
            <a:pPr indent="0" lvl="0" marL="127000" marR="127000" rtl="0" algn="l">
              <a:lnSpc>
                <a:spcPct val="115000"/>
              </a:lnSpc>
              <a:spcBef>
                <a:spcPts val="0"/>
              </a:spcBef>
              <a:spcAft>
                <a:spcPts val="0"/>
              </a:spcAft>
              <a:buNone/>
            </a:pPr>
            <a:r>
              <a:rPr lang="en-US" sz="1200">
                <a:latin typeface="Courier New"/>
                <a:ea typeface="Courier New"/>
                <a:cs typeface="Courier New"/>
                <a:sym typeface="Courier New"/>
              </a:rPr>
              <a:t>MATCH  (p1:Person)-[:FOLLOWS]-(p2:Person {name:'Angela Scope'}) </a:t>
            </a:r>
            <a:endParaRPr sz="1200">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sz="1200">
                <a:latin typeface="Courier New"/>
                <a:ea typeface="Courier New"/>
                <a:cs typeface="Courier New"/>
                <a:sym typeface="Courier New"/>
              </a:rPr>
              <a:t>RETURN p1, p2</a:t>
            </a:r>
            <a:endParaRPr sz="1200">
              <a:latin typeface="Courier New"/>
              <a:ea typeface="Courier New"/>
              <a:cs typeface="Courier New"/>
              <a:sym typeface="Courier New"/>
            </a:endParaRPr>
          </a:p>
        </p:txBody>
      </p:sp>
      <p:pic>
        <p:nvPicPr>
          <p:cNvPr id="1166" name="Google Shape;1166;p108"/>
          <p:cNvPicPr preferRelativeResize="0"/>
          <p:nvPr/>
        </p:nvPicPr>
        <p:blipFill>
          <a:blip r:embed="rId3">
            <a:alphaModFix/>
          </a:blip>
          <a:stretch>
            <a:fillRect/>
          </a:stretch>
        </p:blipFill>
        <p:spPr>
          <a:xfrm>
            <a:off x="1576125" y="2731250"/>
            <a:ext cx="6161374" cy="2298750"/>
          </a:xfrm>
          <a:prstGeom prst="rect">
            <a:avLst/>
          </a:prstGeom>
          <a:noFill/>
          <a:ln cap="flat" cmpd="sng" w="9525">
            <a:solidFill>
              <a:srgbClr val="B7B7B7"/>
            </a:solidFill>
            <a:prstDash val="solid"/>
            <a:round/>
            <a:headEnd len="sm" w="sm" type="none"/>
            <a:tailEnd len="sm" w="sm" type="none"/>
          </a:ln>
        </p:spPr>
      </p:pic>
      <p:sp>
        <p:nvSpPr>
          <p:cNvPr id="1167" name="Google Shape;1167;p108"/>
          <p:cNvSpPr txBox="1"/>
          <p:nvPr/>
        </p:nvSpPr>
        <p:spPr>
          <a:xfrm>
            <a:off x="2635828" y="1017775"/>
            <a:ext cx="84705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people who follow </a:t>
            </a:r>
            <a:r>
              <a:rPr i="1" lang="en-US" sz="2000">
                <a:solidFill>
                  <a:srgbClr val="53585F"/>
                </a:solidFill>
                <a:latin typeface="Open Sans"/>
                <a:ea typeface="Open Sans"/>
                <a:cs typeface="Open Sans"/>
                <a:sym typeface="Open Sans"/>
              </a:rPr>
              <a:t>Angela Scope</a:t>
            </a:r>
            <a:r>
              <a:rPr lang="en-US" sz="2000">
                <a:solidFill>
                  <a:srgbClr val="53585F"/>
                </a:solidFill>
                <a:latin typeface="Open Sans"/>
                <a:ea typeface="Open Sans"/>
                <a:cs typeface="Open Sans"/>
                <a:sym typeface="Open Sans"/>
              </a:rPr>
              <a:t> or </a:t>
            </a:r>
            <a:endParaRPr sz="2000">
              <a:solidFill>
                <a:srgbClr val="53585F"/>
              </a:solidFill>
              <a:latin typeface="Open Sans"/>
              <a:ea typeface="Open Sans"/>
              <a:cs typeface="Open Sans"/>
              <a:sym typeface="Open Sans"/>
            </a:endParaRPr>
          </a:p>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who </a:t>
            </a:r>
            <a:r>
              <a:rPr i="1" lang="en-US" sz="2000">
                <a:solidFill>
                  <a:srgbClr val="53585F"/>
                </a:solidFill>
                <a:latin typeface="Open Sans"/>
                <a:ea typeface="Open Sans"/>
                <a:cs typeface="Open Sans"/>
                <a:sym typeface="Open Sans"/>
              </a:rPr>
              <a:t>Angela Scope</a:t>
            </a:r>
            <a:r>
              <a:rPr lang="en-US" sz="2000">
                <a:solidFill>
                  <a:srgbClr val="53585F"/>
                </a:solidFill>
                <a:latin typeface="Open Sans"/>
                <a:ea typeface="Open Sans"/>
                <a:cs typeface="Open Sans"/>
                <a:sym typeface="Open Sans"/>
              </a:rPr>
              <a:t> follows, returning the nodes:</a:t>
            </a:r>
            <a:endParaRPr sz="2000">
              <a:solidFill>
                <a:srgbClr val="53585F"/>
              </a:solidFill>
              <a:latin typeface="Open Sans"/>
              <a:ea typeface="Open Sans"/>
              <a:cs typeface="Open Sans"/>
              <a:sym typeface="Open Sans"/>
            </a:endParaRPr>
          </a:p>
        </p:txBody>
      </p:sp>
      <p:pic>
        <p:nvPicPr>
          <p:cNvPr id="1168" name="Google Shape;1168;p108"/>
          <p:cNvPicPr preferRelativeResize="0"/>
          <p:nvPr/>
        </p:nvPicPr>
        <p:blipFill>
          <a:blip r:embed="rId4">
            <a:alphaModFix/>
          </a:blip>
          <a:stretch>
            <a:fillRect/>
          </a:stretch>
        </p:blipFill>
        <p:spPr>
          <a:xfrm>
            <a:off x="153225" y="1017775"/>
            <a:ext cx="2130250" cy="166777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09"/>
          <p:cNvSpPr txBox="1"/>
          <p:nvPr>
            <p:ph idx="1" type="body"/>
          </p:nvPr>
        </p:nvSpPr>
        <p:spPr>
          <a:xfrm>
            <a:off x="2361150" y="1861850"/>
            <a:ext cx="5596200" cy="792300"/>
          </a:xfrm>
          <a:prstGeom prst="rect">
            <a:avLst/>
          </a:prstGeom>
          <a:solidFill>
            <a:srgbClr val="D9EAD3"/>
          </a:solidFill>
        </p:spPr>
        <p:txBody>
          <a:bodyPr anchorCtr="0" anchor="t" bIns="91425" lIns="91425" spcFirstLastPara="1" rIns="91425" wrap="square" tIns="91425">
            <a:noAutofit/>
          </a:bodyPr>
          <a:lstStyle/>
          <a:p>
            <a:pPr indent="0" lvl="0" marL="127000" marR="127000" rtl="0" algn="l">
              <a:lnSpc>
                <a:spcPct val="115000"/>
              </a:lnSpc>
              <a:spcBef>
                <a:spcPts val="0"/>
              </a:spcBef>
              <a:spcAft>
                <a:spcPts val="0"/>
              </a:spcAft>
              <a:buNone/>
            </a:pPr>
            <a:r>
              <a:rPr lang="en-US" sz="1200">
                <a:solidFill>
                  <a:srgbClr val="000000"/>
                </a:solidFill>
                <a:latin typeface="Courier New"/>
                <a:ea typeface="Courier New"/>
                <a:cs typeface="Courier New"/>
                <a:sym typeface="Courier New"/>
              </a:rPr>
              <a:t>MATCH  (p:Person)-[:FOLLOWS]-&gt;(:Person)-[:FOLLOWS]-&gt;</a:t>
            </a:r>
            <a:endParaRPr sz="1200">
              <a:solidFill>
                <a:srgbClr val="000000"/>
              </a:solidFill>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sz="1200">
                <a:solidFill>
                  <a:srgbClr val="000000"/>
                </a:solidFill>
                <a:latin typeface="Courier New"/>
                <a:ea typeface="Courier New"/>
                <a:cs typeface="Courier New"/>
                <a:sym typeface="Courier New"/>
              </a:rPr>
              <a:t>       (:Person {name:'Jessica Thompson'}) </a:t>
            </a:r>
            <a:endParaRPr sz="1200">
              <a:solidFill>
                <a:srgbClr val="000000"/>
              </a:solidFill>
              <a:latin typeface="Courier New"/>
              <a:ea typeface="Courier New"/>
              <a:cs typeface="Courier New"/>
              <a:sym typeface="Courier New"/>
            </a:endParaRPr>
          </a:p>
          <a:p>
            <a:pPr indent="0" lvl="0" marL="127000" marR="127000" rtl="0" algn="l">
              <a:lnSpc>
                <a:spcPct val="145000"/>
              </a:lnSpc>
              <a:spcBef>
                <a:spcPts val="0"/>
              </a:spcBef>
              <a:spcAft>
                <a:spcPts val="0"/>
              </a:spcAft>
              <a:buNone/>
            </a:pPr>
            <a:r>
              <a:rPr lang="en-US" sz="1200">
                <a:solidFill>
                  <a:srgbClr val="000000"/>
                </a:solidFill>
                <a:latin typeface="Courier New"/>
                <a:ea typeface="Courier New"/>
                <a:cs typeface="Courier New"/>
                <a:sym typeface="Courier New"/>
              </a:rPr>
              <a:t>RETURN p</a:t>
            </a:r>
            <a:endParaRPr sz="1200">
              <a:solidFill>
                <a:srgbClr val="000000"/>
              </a:solidFill>
              <a:latin typeface="Courier New"/>
              <a:ea typeface="Courier New"/>
              <a:cs typeface="Courier New"/>
              <a:sym typeface="Courier New"/>
            </a:endParaRPr>
          </a:p>
          <a:p>
            <a:pPr indent="0" lvl="0" marL="0" rtl="0" algn="l">
              <a:spcBef>
                <a:spcPts val="500"/>
              </a:spcBef>
              <a:spcAft>
                <a:spcPts val="0"/>
              </a:spcAft>
              <a:buNone/>
            </a:pPr>
            <a:r>
              <a:t/>
            </a:r>
            <a:endParaRPr/>
          </a:p>
        </p:txBody>
      </p:sp>
      <p:sp>
        <p:nvSpPr>
          <p:cNvPr id="1175" name="Google Shape;1175;p109"/>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176" name="Google Shape;1176;p109"/>
          <p:cNvSpPr txBox="1"/>
          <p:nvPr>
            <p:ph type="title"/>
          </p:nvPr>
        </p:nvSpPr>
        <p:spPr>
          <a:xfrm>
            <a:off x="5831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Traversing relationships - 1</a:t>
            </a:r>
            <a:endParaRPr>
              <a:solidFill>
                <a:srgbClr val="666666"/>
              </a:solidFill>
            </a:endParaRPr>
          </a:p>
        </p:txBody>
      </p:sp>
      <p:pic>
        <p:nvPicPr>
          <p:cNvPr id="1177" name="Google Shape;1177;p109"/>
          <p:cNvPicPr preferRelativeResize="0"/>
          <p:nvPr/>
        </p:nvPicPr>
        <p:blipFill>
          <a:blip r:embed="rId3">
            <a:alphaModFix/>
          </a:blip>
          <a:stretch>
            <a:fillRect/>
          </a:stretch>
        </p:blipFill>
        <p:spPr>
          <a:xfrm>
            <a:off x="1854963" y="2754455"/>
            <a:ext cx="7102023" cy="1723925"/>
          </a:xfrm>
          <a:prstGeom prst="rect">
            <a:avLst/>
          </a:prstGeom>
          <a:noFill/>
          <a:ln cap="flat" cmpd="sng" w="9525">
            <a:solidFill>
              <a:srgbClr val="B7B7B7"/>
            </a:solidFill>
            <a:prstDash val="solid"/>
            <a:round/>
            <a:headEnd len="sm" w="sm" type="none"/>
            <a:tailEnd len="sm" w="sm" type="none"/>
          </a:ln>
        </p:spPr>
      </p:pic>
      <p:sp>
        <p:nvSpPr>
          <p:cNvPr id="1178" name="Google Shape;1178;p109"/>
          <p:cNvSpPr txBox="1"/>
          <p:nvPr/>
        </p:nvSpPr>
        <p:spPr>
          <a:xfrm>
            <a:off x="2297628" y="884075"/>
            <a:ext cx="84705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people who follow anybody who follows</a:t>
            </a:r>
            <a:endParaRPr sz="2000">
              <a:solidFill>
                <a:srgbClr val="53585F"/>
              </a:solidFill>
              <a:latin typeface="Open Sans"/>
              <a:ea typeface="Open Sans"/>
              <a:cs typeface="Open Sans"/>
              <a:sym typeface="Open Sans"/>
            </a:endParaRPr>
          </a:p>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 </a:t>
            </a:r>
            <a:r>
              <a:rPr i="1" lang="en-US" sz="2000">
                <a:solidFill>
                  <a:srgbClr val="53585F"/>
                </a:solidFill>
                <a:latin typeface="Open Sans"/>
                <a:ea typeface="Open Sans"/>
                <a:cs typeface="Open Sans"/>
                <a:sym typeface="Open Sans"/>
              </a:rPr>
              <a:t>Jessica Thompson</a:t>
            </a:r>
            <a:r>
              <a:rPr lang="en-US" sz="2000">
                <a:solidFill>
                  <a:srgbClr val="53585F"/>
                </a:solidFill>
                <a:latin typeface="Open Sans"/>
                <a:ea typeface="Open Sans"/>
                <a:cs typeface="Open Sans"/>
                <a:sym typeface="Open Sans"/>
              </a:rPr>
              <a:t> returning the people as nodes:</a:t>
            </a:r>
            <a:endParaRPr sz="2000">
              <a:solidFill>
                <a:srgbClr val="53585F"/>
              </a:solidFill>
              <a:latin typeface="Open Sans"/>
              <a:ea typeface="Open Sans"/>
              <a:cs typeface="Open Sans"/>
              <a:sym typeface="Open Sans"/>
            </a:endParaRPr>
          </a:p>
        </p:txBody>
      </p:sp>
      <p:pic>
        <p:nvPicPr>
          <p:cNvPr id="1179" name="Google Shape;1179;p109"/>
          <p:cNvPicPr preferRelativeResize="0"/>
          <p:nvPr/>
        </p:nvPicPr>
        <p:blipFill>
          <a:blip r:embed="rId4">
            <a:alphaModFix/>
          </a:blip>
          <a:stretch>
            <a:fillRect/>
          </a:stretch>
        </p:blipFill>
        <p:spPr>
          <a:xfrm>
            <a:off x="66725" y="884075"/>
            <a:ext cx="2130250" cy="166777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10"/>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186" name="Google Shape;1186;p110"/>
          <p:cNvSpPr txBox="1"/>
          <p:nvPr>
            <p:ph type="title"/>
          </p:nvPr>
        </p:nvSpPr>
        <p:spPr>
          <a:xfrm>
            <a:off x="5831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Traversing relationships - 2</a:t>
            </a:r>
            <a:endParaRPr>
              <a:solidFill>
                <a:srgbClr val="666666"/>
              </a:solidFill>
            </a:endParaRPr>
          </a:p>
        </p:txBody>
      </p:sp>
      <p:sp>
        <p:nvSpPr>
          <p:cNvPr id="1187" name="Google Shape;1187;p110"/>
          <p:cNvSpPr txBox="1"/>
          <p:nvPr>
            <p:ph idx="1" type="body"/>
          </p:nvPr>
        </p:nvSpPr>
        <p:spPr>
          <a:xfrm>
            <a:off x="3046075" y="1833125"/>
            <a:ext cx="5754600" cy="789600"/>
          </a:xfrm>
          <a:prstGeom prst="rect">
            <a:avLst/>
          </a:prstGeom>
          <a:solidFill>
            <a:srgbClr val="D9EAD3"/>
          </a:solidFill>
        </p:spPr>
        <p:txBody>
          <a:bodyPr anchorCtr="0" anchor="t" bIns="91425" lIns="91425" spcFirstLastPara="1" rIns="91425" wrap="square" tIns="91425">
            <a:noAutofit/>
          </a:bodyPr>
          <a:lstStyle/>
          <a:p>
            <a:pPr indent="0" lvl="0" marL="127000" marR="127000" rtl="0" algn="l">
              <a:lnSpc>
                <a:spcPct val="115000"/>
              </a:lnSpc>
              <a:spcBef>
                <a:spcPts val="0"/>
              </a:spcBef>
              <a:spcAft>
                <a:spcPts val="0"/>
              </a:spcAft>
              <a:buNone/>
            </a:pPr>
            <a:r>
              <a:rPr lang="en-US" sz="1200">
                <a:solidFill>
                  <a:srgbClr val="000000"/>
                </a:solidFill>
                <a:latin typeface="Courier New"/>
                <a:ea typeface="Courier New"/>
                <a:cs typeface="Courier New"/>
                <a:sym typeface="Courier New"/>
              </a:rPr>
              <a:t>MATCH  </a:t>
            </a:r>
            <a:r>
              <a:rPr b="1" lang="en-US" sz="1200">
                <a:solidFill>
                  <a:srgbClr val="000000"/>
                </a:solidFill>
                <a:latin typeface="Courier New"/>
                <a:ea typeface="Courier New"/>
                <a:cs typeface="Courier New"/>
                <a:sym typeface="Courier New"/>
              </a:rPr>
              <a:t>path</a:t>
            </a:r>
            <a:r>
              <a:rPr lang="en-US" sz="1200">
                <a:solidFill>
                  <a:srgbClr val="000000"/>
                </a:solidFill>
                <a:latin typeface="Courier New"/>
                <a:ea typeface="Courier New"/>
                <a:cs typeface="Courier New"/>
                <a:sym typeface="Courier New"/>
              </a:rPr>
              <a:t> = (:Person)-[:FOLLOWS]-&gt;(:Person)-[:FOLLOWS]-&gt;</a:t>
            </a:r>
            <a:endParaRPr sz="1200">
              <a:solidFill>
                <a:srgbClr val="000000"/>
              </a:solidFill>
              <a:latin typeface="Courier New"/>
              <a:ea typeface="Courier New"/>
              <a:cs typeface="Courier New"/>
              <a:sym typeface="Courier New"/>
            </a:endParaRPr>
          </a:p>
          <a:p>
            <a:pPr indent="0" lvl="0" marL="127000" marR="127000" rtl="0" algn="l">
              <a:lnSpc>
                <a:spcPct val="115000"/>
              </a:lnSpc>
              <a:spcBef>
                <a:spcPts val="0"/>
              </a:spcBef>
              <a:spcAft>
                <a:spcPts val="0"/>
              </a:spcAft>
              <a:buNone/>
            </a:pPr>
            <a:r>
              <a:rPr lang="en-US" sz="1200">
                <a:solidFill>
                  <a:srgbClr val="000000"/>
                </a:solidFill>
                <a:latin typeface="Courier New"/>
                <a:ea typeface="Courier New"/>
                <a:cs typeface="Courier New"/>
                <a:sym typeface="Courier New"/>
              </a:rPr>
              <a:t>              (:Person {name:'Jessica Thompson'}) </a:t>
            </a:r>
            <a:endParaRPr sz="1200">
              <a:solidFill>
                <a:srgbClr val="000000"/>
              </a:solidFill>
              <a:latin typeface="Courier New"/>
              <a:ea typeface="Courier New"/>
              <a:cs typeface="Courier New"/>
              <a:sym typeface="Courier New"/>
            </a:endParaRPr>
          </a:p>
          <a:p>
            <a:pPr indent="0" lvl="0" marL="127000" marR="127000" rtl="0" algn="l">
              <a:lnSpc>
                <a:spcPct val="145000"/>
              </a:lnSpc>
              <a:spcBef>
                <a:spcPts val="0"/>
              </a:spcBef>
              <a:spcAft>
                <a:spcPts val="0"/>
              </a:spcAft>
              <a:buNone/>
            </a:pPr>
            <a:r>
              <a:rPr lang="en-US" sz="1200">
                <a:solidFill>
                  <a:srgbClr val="000000"/>
                </a:solidFill>
                <a:latin typeface="Courier New"/>
                <a:ea typeface="Courier New"/>
                <a:cs typeface="Courier New"/>
                <a:sym typeface="Courier New"/>
              </a:rPr>
              <a:t>RETURN  </a:t>
            </a:r>
            <a:r>
              <a:rPr b="1" lang="en-US" sz="1200">
                <a:solidFill>
                  <a:srgbClr val="000000"/>
                </a:solidFill>
                <a:latin typeface="Courier New"/>
                <a:ea typeface="Courier New"/>
                <a:cs typeface="Courier New"/>
                <a:sym typeface="Courier New"/>
              </a:rPr>
              <a:t>path</a:t>
            </a:r>
            <a:endParaRPr b="1" sz="1200">
              <a:solidFill>
                <a:srgbClr val="000000"/>
              </a:solidFill>
              <a:latin typeface="Courier New"/>
              <a:ea typeface="Courier New"/>
              <a:cs typeface="Courier New"/>
              <a:sym typeface="Courier New"/>
            </a:endParaRPr>
          </a:p>
          <a:p>
            <a:pPr indent="0" lvl="0" marL="127000" marR="127000" rtl="0" algn="l">
              <a:lnSpc>
                <a:spcPct val="145000"/>
              </a:lnSpc>
              <a:spcBef>
                <a:spcPts val="0"/>
              </a:spcBef>
              <a:spcAft>
                <a:spcPts val="0"/>
              </a:spcAft>
              <a:buNone/>
            </a:pPr>
            <a:r>
              <a:t/>
            </a:r>
            <a:endParaRPr sz="1200">
              <a:solidFill>
                <a:srgbClr val="000000"/>
              </a:solidFill>
              <a:latin typeface="Courier New"/>
              <a:ea typeface="Courier New"/>
              <a:cs typeface="Courier New"/>
              <a:sym typeface="Courier New"/>
            </a:endParaRPr>
          </a:p>
          <a:p>
            <a:pPr indent="0" lvl="0" marL="0" rtl="0" algn="l">
              <a:spcBef>
                <a:spcPts val="500"/>
              </a:spcBef>
              <a:spcAft>
                <a:spcPts val="0"/>
              </a:spcAft>
              <a:buNone/>
            </a:pPr>
            <a:r>
              <a:t/>
            </a:r>
            <a:endParaRPr/>
          </a:p>
        </p:txBody>
      </p:sp>
      <p:pic>
        <p:nvPicPr>
          <p:cNvPr id="1188" name="Google Shape;1188;p110"/>
          <p:cNvPicPr preferRelativeResize="0"/>
          <p:nvPr/>
        </p:nvPicPr>
        <p:blipFill>
          <a:blip r:embed="rId3">
            <a:alphaModFix/>
          </a:blip>
          <a:stretch>
            <a:fillRect/>
          </a:stretch>
        </p:blipFill>
        <p:spPr>
          <a:xfrm>
            <a:off x="3955100" y="2695350"/>
            <a:ext cx="3151098" cy="2283000"/>
          </a:xfrm>
          <a:prstGeom prst="rect">
            <a:avLst/>
          </a:prstGeom>
          <a:noFill/>
          <a:ln cap="flat" cmpd="sng" w="9525">
            <a:solidFill>
              <a:srgbClr val="B7B7B7"/>
            </a:solidFill>
            <a:prstDash val="solid"/>
            <a:round/>
            <a:headEnd len="sm" w="sm" type="none"/>
            <a:tailEnd len="sm" w="sm" type="none"/>
          </a:ln>
        </p:spPr>
      </p:pic>
      <p:sp>
        <p:nvSpPr>
          <p:cNvPr id="1189" name="Google Shape;1189;p110"/>
          <p:cNvSpPr txBox="1"/>
          <p:nvPr/>
        </p:nvSpPr>
        <p:spPr>
          <a:xfrm>
            <a:off x="2247853" y="884075"/>
            <a:ext cx="84705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the path that includes all people who follow </a:t>
            </a:r>
            <a:endParaRPr sz="2000">
              <a:solidFill>
                <a:srgbClr val="53585F"/>
              </a:solidFill>
              <a:latin typeface="Open Sans"/>
              <a:ea typeface="Open Sans"/>
              <a:cs typeface="Open Sans"/>
              <a:sym typeface="Open Sans"/>
            </a:endParaRPr>
          </a:p>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anybody who follows </a:t>
            </a:r>
            <a:r>
              <a:rPr i="1" lang="en-US" sz="2000">
                <a:solidFill>
                  <a:srgbClr val="53585F"/>
                </a:solidFill>
                <a:latin typeface="Open Sans"/>
                <a:ea typeface="Open Sans"/>
                <a:cs typeface="Open Sans"/>
                <a:sym typeface="Open Sans"/>
              </a:rPr>
              <a:t>Jessica Thompson</a:t>
            </a:r>
            <a:r>
              <a:rPr lang="en-US" sz="2000">
                <a:solidFill>
                  <a:srgbClr val="53585F"/>
                </a:solidFill>
                <a:latin typeface="Open Sans"/>
                <a:ea typeface="Open Sans"/>
                <a:cs typeface="Open Sans"/>
                <a:sym typeface="Open Sans"/>
              </a:rPr>
              <a:t> returning the </a:t>
            </a:r>
            <a:endParaRPr sz="2000">
              <a:solidFill>
                <a:srgbClr val="53585F"/>
              </a:solidFill>
              <a:latin typeface="Open Sans"/>
              <a:ea typeface="Open Sans"/>
              <a:cs typeface="Open Sans"/>
              <a:sym typeface="Open Sans"/>
            </a:endParaRPr>
          </a:p>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path:</a:t>
            </a:r>
            <a:endParaRPr sz="2000">
              <a:solidFill>
                <a:srgbClr val="53585F"/>
              </a:solidFill>
              <a:latin typeface="Open Sans"/>
              <a:ea typeface="Open Sans"/>
              <a:cs typeface="Open Sans"/>
              <a:sym typeface="Open Sans"/>
            </a:endParaRPr>
          </a:p>
        </p:txBody>
      </p:sp>
      <p:sp>
        <p:nvSpPr>
          <p:cNvPr id="1190" name="Google Shape;1190;p110"/>
          <p:cNvSpPr/>
          <p:nvPr/>
        </p:nvSpPr>
        <p:spPr>
          <a:xfrm>
            <a:off x="7693300" y="3160525"/>
            <a:ext cx="1029000" cy="442200"/>
          </a:xfrm>
          <a:prstGeom prst="wedgeRectCallout">
            <a:avLst>
              <a:gd fmla="val -131771" name="adj1"/>
              <a:gd fmla="val 111188" name="adj2"/>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Sub-graph</a:t>
            </a:r>
            <a:endParaRPr/>
          </a:p>
        </p:txBody>
      </p:sp>
      <p:pic>
        <p:nvPicPr>
          <p:cNvPr id="1191" name="Google Shape;1191;p110"/>
          <p:cNvPicPr preferRelativeResize="0"/>
          <p:nvPr/>
        </p:nvPicPr>
        <p:blipFill>
          <a:blip r:embed="rId4">
            <a:alphaModFix/>
          </a:blip>
          <a:stretch>
            <a:fillRect/>
          </a:stretch>
        </p:blipFill>
        <p:spPr>
          <a:xfrm>
            <a:off x="66725" y="884075"/>
            <a:ext cx="2130250" cy="166777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111"/>
          <p:cNvSpPr txBox="1"/>
          <p:nvPr>
            <p:ph idx="1" type="body"/>
          </p:nvPr>
        </p:nvSpPr>
        <p:spPr>
          <a:xfrm>
            <a:off x="583250" y="2047499"/>
            <a:ext cx="8182800" cy="572400"/>
          </a:xfrm>
          <a:prstGeom prst="rect">
            <a:avLst/>
          </a:prstGeom>
          <a:solidFill>
            <a:srgbClr val="D9EAD3"/>
          </a:solidFill>
        </p:spPr>
        <p:txBody>
          <a:bodyPr anchorCtr="0" anchor="t" bIns="91425" lIns="91425" spcFirstLastPara="1" rIns="91425" wrap="square" tIns="91425">
            <a:noAutofit/>
          </a:bodyPr>
          <a:lstStyle/>
          <a:p>
            <a:pPr indent="0" lvl="0" marL="127000" marR="127000" rtl="0" algn="l">
              <a:lnSpc>
                <a:spcPct val="115000"/>
              </a:lnSpc>
              <a:spcBef>
                <a:spcPts val="0"/>
              </a:spcBef>
              <a:spcAft>
                <a:spcPts val="0"/>
              </a:spcAft>
              <a:buNone/>
            </a:pPr>
            <a:r>
              <a:rPr lang="en-US" sz="1400">
                <a:solidFill>
                  <a:srgbClr val="000000"/>
                </a:solidFill>
                <a:latin typeface="Courier New"/>
                <a:ea typeface="Courier New"/>
                <a:cs typeface="Courier New"/>
                <a:sym typeface="Courier New"/>
              </a:rPr>
              <a:t>MATCH (a:Person)-[:ACTED_IN]-&gt;(m:Movie)&lt;-[:DIRECTED]-(d:Person)</a:t>
            </a:r>
            <a:br>
              <a:rPr lang="en-US" sz="1400">
                <a:solidFill>
                  <a:srgbClr val="000000"/>
                </a:solidFill>
                <a:latin typeface="Courier New"/>
                <a:ea typeface="Courier New"/>
                <a:cs typeface="Courier New"/>
                <a:sym typeface="Courier New"/>
              </a:rPr>
            </a:br>
            <a:r>
              <a:rPr lang="en-US" sz="1400">
                <a:solidFill>
                  <a:srgbClr val="000000"/>
                </a:solidFill>
                <a:latin typeface="Courier New"/>
                <a:ea typeface="Courier New"/>
                <a:cs typeface="Courier New"/>
                <a:sym typeface="Courier New"/>
              </a:rPr>
              <a:t>RETURN a.name, m.title, d.name</a:t>
            </a:r>
            <a:endParaRPr sz="1400">
              <a:solidFill>
                <a:srgbClr val="000000"/>
              </a:solidFill>
              <a:latin typeface="Courier New"/>
              <a:ea typeface="Courier New"/>
              <a:cs typeface="Courier New"/>
              <a:sym typeface="Courier New"/>
            </a:endParaRPr>
          </a:p>
          <a:p>
            <a:pPr indent="0" lvl="0" marL="0" rtl="0" algn="l">
              <a:spcBef>
                <a:spcPts val="500"/>
              </a:spcBef>
              <a:spcAft>
                <a:spcPts val="0"/>
              </a:spcAft>
              <a:buNone/>
            </a:pPr>
            <a:r>
              <a:t/>
            </a:r>
            <a:endParaRPr/>
          </a:p>
        </p:txBody>
      </p:sp>
      <p:sp>
        <p:nvSpPr>
          <p:cNvPr id="1198" name="Google Shape;1198;p111"/>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199" name="Google Shape;1199;p111"/>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Using relationship direction to optimize a query</a:t>
            </a:r>
            <a:endParaRPr>
              <a:solidFill>
                <a:srgbClr val="666666"/>
              </a:solidFill>
            </a:endParaRPr>
          </a:p>
        </p:txBody>
      </p:sp>
      <p:pic>
        <p:nvPicPr>
          <p:cNvPr id="1200" name="Google Shape;1200;p111"/>
          <p:cNvPicPr preferRelativeResize="0"/>
          <p:nvPr/>
        </p:nvPicPr>
        <p:blipFill>
          <a:blip r:embed="rId3">
            <a:alphaModFix/>
          </a:blip>
          <a:stretch>
            <a:fillRect/>
          </a:stretch>
        </p:blipFill>
        <p:spPr>
          <a:xfrm>
            <a:off x="1951625" y="2695675"/>
            <a:ext cx="5446050" cy="2343749"/>
          </a:xfrm>
          <a:prstGeom prst="rect">
            <a:avLst/>
          </a:prstGeom>
          <a:noFill/>
          <a:ln cap="flat" cmpd="sng" w="9525">
            <a:solidFill>
              <a:srgbClr val="B7B7B7"/>
            </a:solidFill>
            <a:prstDash val="solid"/>
            <a:round/>
            <a:headEnd len="sm" w="sm" type="none"/>
            <a:tailEnd len="sm" w="sm" type="none"/>
          </a:ln>
        </p:spPr>
      </p:pic>
      <p:sp>
        <p:nvSpPr>
          <p:cNvPr id="1201" name="Google Shape;1201;p111"/>
          <p:cNvSpPr txBox="1"/>
          <p:nvPr/>
        </p:nvSpPr>
        <p:spPr>
          <a:xfrm>
            <a:off x="336753" y="928025"/>
            <a:ext cx="8470500" cy="559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500"/>
              </a:spcBef>
              <a:spcAft>
                <a:spcPts val="0"/>
              </a:spcAft>
              <a:buNone/>
            </a:pPr>
            <a:r>
              <a:rPr lang="en-US" sz="2000">
                <a:solidFill>
                  <a:srgbClr val="53585F"/>
                </a:solidFill>
                <a:latin typeface="Open Sans"/>
                <a:ea typeface="Open Sans"/>
                <a:cs typeface="Open Sans"/>
                <a:sym typeface="Open Sans"/>
              </a:rPr>
              <a:t>Find  all people that acted in a movie and the directors for that same movie, returning the name of the actor, the movie title, and the name of the director:</a:t>
            </a:r>
            <a:endParaRPr sz="2000">
              <a:solidFill>
                <a:srgbClr val="53585F"/>
              </a:solidFill>
              <a:latin typeface="Open Sans"/>
              <a:ea typeface="Open Sans"/>
              <a:cs typeface="Open Sans"/>
              <a:sym typeface="Open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112"/>
          <p:cNvSpPr txBox="1"/>
          <p:nvPr>
            <p:ph idx="1" type="body"/>
          </p:nvPr>
        </p:nvSpPr>
        <p:spPr>
          <a:xfrm>
            <a:off x="583323" y="1038816"/>
            <a:ext cx="8182800" cy="341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solidFill>
                  <a:srgbClr val="595959"/>
                </a:solidFill>
                <a:latin typeface="Arial"/>
                <a:ea typeface="Arial"/>
                <a:cs typeface="Arial"/>
                <a:sym typeface="Arial"/>
              </a:rPr>
              <a:t>Here are the </a:t>
            </a:r>
            <a:r>
              <a:rPr b="1" lang="en-US" sz="1600">
                <a:solidFill>
                  <a:srgbClr val="595959"/>
                </a:solidFill>
                <a:latin typeface="Arial"/>
                <a:ea typeface="Arial"/>
                <a:cs typeface="Arial"/>
                <a:sym typeface="Arial"/>
              </a:rPr>
              <a:t>Neo4j-recommended</a:t>
            </a:r>
            <a:r>
              <a:rPr lang="en-US" sz="1600">
                <a:solidFill>
                  <a:srgbClr val="595959"/>
                </a:solidFill>
                <a:latin typeface="Arial"/>
                <a:ea typeface="Arial"/>
                <a:cs typeface="Arial"/>
                <a:sym typeface="Arial"/>
              </a:rPr>
              <a:t> Cypher coding standards that we use in this training:</a:t>
            </a:r>
            <a:endParaRPr sz="1600">
              <a:solidFill>
                <a:srgbClr val="595959"/>
              </a:solidFill>
              <a:latin typeface="Arial"/>
              <a:ea typeface="Arial"/>
              <a:cs typeface="Arial"/>
              <a:sym typeface="Arial"/>
            </a:endParaRPr>
          </a:p>
          <a:p>
            <a:pPr indent="-330200" lvl="0" marL="457200" rtl="0" algn="l">
              <a:lnSpc>
                <a:spcPct val="115000"/>
              </a:lnSpc>
              <a:spcBef>
                <a:spcPts val="1600"/>
              </a:spcBef>
              <a:spcAft>
                <a:spcPts val="0"/>
              </a:spcAft>
              <a:buClr>
                <a:srgbClr val="595959"/>
              </a:buClr>
              <a:buSzPts val="1600"/>
              <a:buChar char="●"/>
            </a:pPr>
            <a:r>
              <a:rPr lang="en-US" sz="1600">
                <a:solidFill>
                  <a:srgbClr val="595959"/>
                </a:solidFill>
                <a:latin typeface="Arial"/>
                <a:ea typeface="Arial"/>
                <a:cs typeface="Arial"/>
                <a:sym typeface="Arial"/>
              </a:rPr>
              <a:t>Node labels are CamelCase and case-sensitive (examples: </a:t>
            </a:r>
            <a:r>
              <a:rPr i="1" lang="en-US" sz="1600">
                <a:solidFill>
                  <a:srgbClr val="595959"/>
                </a:solidFill>
                <a:latin typeface="Arial"/>
                <a:ea typeface="Arial"/>
                <a:cs typeface="Arial"/>
                <a:sym typeface="Arial"/>
              </a:rPr>
              <a:t>Person</a:t>
            </a:r>
            <a:r>
              <a:rPr lang="en-US" sz="1600">
                <a:solidFill>
                  <a:srgbClr val="595959"/>
                </a:solidFill>
                <a:latin typeface="Arial"/>
                <a:ea typeface="Arial"/>
                <a:cs typeface="Arial"/>
                <a:sym typeface="Arial"/>
              </a:rPr>
              <a:t>, </a:t>
            </a:r>
            <a:r>
              <a:rPr i="1" lang="en-US" sz="1600">
                <a:solidFill>
                  <a:srgbClr val="595959"/>
                </a:solidFill>
                <a:latin typeface="Arial"/>
                <a:ea typeface="Arial"/>
                <a:cs typeface="Arial"/>
                <a:sym typeface="Arial"/>
              </a:rPr>
              <a:t>NetworkAddress</a:t>
            </a:r>
            <a:r>
              <a:rPr lang="en-US" sz="1600">
                <a:solidFill>
                  <a:srgbClr val="595959"/>
                </a:solidFill>
                <a:latin typeface="Arial"/>
                <a:ea typeface="Arial"/>
                <a:cs typeface="Arial"/>
                <a:sym typeface="Arial"/>
              </a:rPr>
              <a:t>). </a:t>
            </a:r>
            <a:endParaRPr sz="1600">
              <a:solidFill>
                <a:srgbClr val="595959"/>
              </a:solidFill>
              <a:latin typeface="Arial"/>
              <a:ea typeface="Arial"/>
              <a:cs typeface="Arial"/>
              <a:sym typeface="Arial"/>
            </a:endParaRPr>
          </a:p>
          <a:p>
            <a:pPr indent="-330200" lvl="0" marL="457200" rtl="0" algn="l">
              <a:lnSpc>
                <a:spcPct val="115000"/>
              </a:lnSpc>
              <a:spcBef>
                <a:spcPts val="0"/>
              </a:spcBef>
              <a:spcAft>
                <a:spcPts val="0"/>
              </a:spcAft>
              <a:buClr>
                <a:srgbClr val="595959"/>
              </a:buClr>
              <a:buSzPts val="1600"/>
              <a:buChar char="●"/>
            </a:pPr>
            <a:r>
              <a:rPr lang="en-US" sz="1600">
                <a:solidFill>
                  <a:srgbClr val="595959"/>
                </a:solidFill>
                <a:latin typeface="Arial"/>
                <a:ea typeface="Arial"/>
                <a:cs typeface="Arial"/>
                <a:sym typeface="Arial"/>
              </a:rPr>
              <a:t>Property keys, variables, parameters, aliases, and functions are camelCase case-sensitive (examples: </a:t>
            </a:r>
            <a:r>
              <a:rPr i="1" lang="en-US" sz="1600">
                <a:solidFill>
                  <a:srgbClr val="595959"/>
                </a:solidFill>
                <a:latin typeface="Arial"/>
                <a:ea typeface="Arial"/>
                <a:cs typeface="Arial"/>
                <a:sym typeface="Arial"/>
              </a:rPr>
              <a:t>businessAddress</a:t>
            </a:r>
            <a:r>
              <a:rPr lang="en-US" sz="1600">
                <a:solidFill>
                  <a:srgbClr val="595959"/>
                </a:solidFill>
                <a:latin typeface="Arial"/>
                <a:ea typeface="Arial"/>
                <a:cs typeface="Arial"/>
                <a:sym typeface="Arial"/>
              </a:rPr>
              <a:t>, </a:t>
            </a:r>
            <a:r>
              <a:rPr i="1" lang="en-US" sz="1600">
                <a:solidFill>
                  <a:srgbClr val="595959"/>
                </a:solidFill>
                <a:latin typeface="Arial"/>
                <a:ea typeface="Arial"/>
                <a:cs typeface="Arial"/>
                <a:sym typeface="Arial"/>
              </a:rPr>
              <a:t>title</a:t>
            </a:r>
            <a:r>
              <a:rPr lang="en-US" sz="1600">
                <a:solidFill>
                  <a:srgbClr val="595959"/>
                </a:solidFill>
                <a:latin typeface="Arial"/>
                <a:ea typeface="Arial"/>
                <a:cs typeface="Arial"/>
                <a:sym typeface="Arial"/>
              </a:rPr>
              <a:t>). </a:t>
            </a:r>
            <a:endParaRPr sz="1600">
              <a:solidFill>
                <a:srgbClr val="595959"/>
              </a:solidFill>
              <a:latin typeface="Arial"/>
              <a:ea typeface="Arial"/>
              <a:cs typeface="Arial"/>
              <a:sym typeface="Arial"/>
            </a:endParaRPr>
          </a:p>
          <a:p>
            <a:pPr indent="-330200" lvl="0" marL="457200" rtl="0" algn="l">
              <a:lnSpc>
                <a:spcPct val="115000"/>
              </a:lnSpc>
              <a:spcBef>
                <a:spcPts val="0"/>
              </a:spcBef>
              <a:spcAft>
                <a:spcPts val="0"/>
              </a:spcAft>
              <a:buClr>
                <a:srgbClr val="595959"/>
              </a:buClr>
              <a:buSzPts val="1600"/>
              <a:buChar char="●"/>
            </a:pPr>
            <a:r>
              <a:rPr lang="en-US" sz="1600">
                <a:solidFill>
                  <a:srgbClr val="595959"/>
                </a:solidFill>
                <a:latin typeface="Arial"/>
                <a:ea typeface="Arial"/>
                <a:cs typeface="Arial"/>
                <a:sym typeface="Arial"/>
              </a:rPr>
              <a:t>Relationship types are in upper-case and can use the underscore. (examples: </a:t>
            </a:r>
            <a:r>
              <a:rPr i="1" lang="en-US" sz="1600">
                <a:solidFill>
                  <a:srgbClr val="595959"/>
                </a:solidFill>
                <a:latin typeface="Arial"/>
                <a:ea typeface="Arial"/>
                <a:cs typeface="Arial"/>
                <a:sym typeface="Arial"/>
              </a:rPr>
              <a:t>ACTED_IN</a:t>
            </a:r>
            <a:r>
              <a:rPr lang="en-US" sz="1600">
                <a:solidFill>
                  <a:srgbClr val="595959"/>
                </a:solidFill>
                <a:latin typeface="Arial"/>
                <a:ea typeface="Arial"/>
                <a:cs typeface="Arial"/>
                <a:sym typeface="Arial"/>
              </a:rPr>
              <a:t>, </a:t>
            </a:r>
            <a:r>
              <a:rPr i="1" lang="en-US" sz="1600">
                <a:solidFill>
                  <a:srgbClr val="595959"/>
                </a:solidFill>
                <a:latin typeface="Arial"/>
                <a:ea typeface="Arial"/>
                <a:cs typeface="Arial"/>
                <a:sym typeface="Arial"/>
              </a:rPr>
              <a:t>FOLLOWS</a:t>
            </a:r>
            <a:r>
              <a:rPr lang="en-US" sz="1600">
                <a:solidFill>
                  <a:srgbClr val="595959"/>
                </a:solidFill>
                <a:latin typeface="Arial"/>
                <a:ea typeface="Arial"/>
                <a:cs typeface="Arial"/>
                <a:sym typeface="Arial"/>
              </a:rPr>
              <a:t>). </a:t>
            </a:r>
            <a:endParaRPr sz="1600">
              <a:solidFill>
                <a:srgbClr val="595959"/>
              </a:solidFill>
              <a:latin typeface="Arial"/>
              <a:ea typeface="Arial"/>
              <a:cs typeface="Arial"/>
              <a:sym typeface="Arial"/>
            </a:endParaRPr>
          </a:p>
          <a:p>
            <a:pPr indent="-330200" lvl="0" marL="457200" rtl="0" algn="l">
              <a:lnSpc>
                <a:spcPct val="115000"/>
              </a:lnSpc>
              <a:spcBef>
                <a:spcPts val="0"/>
              </a:spcBef>
              <a:spcAft>
                <a:spcPts val="0"/>
              </a:spcAft>
              <a:buClr>
                <a:srgbClr val="595959"/>
              </a:buClr>
              <a:buSzPts val="1600"/>
              <a:buChar char="●"/>
            </a:pPr>
            <a:r>
              <a:rPr lang="en-US" sz="1600">
                <a:solidFill>
                  <a:srgbClr val="595959"/>
                </a:solidFill>
                <a:latin typeface="Arial"/>
                <a:ea typeface="Arial"/>
                <a:cs typeface="Arial"/>
                <a:sym typeface="Arial"/>
              </a:rPr>
              <a:t>Cypher keywords are upper-case (examples: MATCH, RETURN). </a:t>
            </a:r>
            <a:endParaRPr/>
          </a:p>
        </p:txBody>
      </p:sp>
      <p:sp>
        <p:nvSpPr>
          <p:cNvPr id="1208" name="Google Shape;1208;p112"/>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209" name="Google Shape;1209;p112"/>
          <p:cNvSpPr txBox="1"/>
          <p:nvPr>
            <p:ph type="title"/>
          </p:nvPr>
        </p:nvSpPr>
        <p:spPr>
          <a:xfrm>
            <a:off x="583335"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Cypher style recommendations - 1</a:t>
            </a:r>
            <a:endParaRPr>
              <a:solidFill>
                <a:srgbClr val="666666"/>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13"/>
          <p:cNvSpPr txBox="1"/>
          <p:nvPr>
            <p:ph idx="1" type="body"/>
          </p:nvPr>
        </p:nvSpPr>
        <p:spPr>
          <a:xfrm>
            <a:off x="583325" y="1038822"/>
            <a:ext cx="8182800" cy="228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solidFill>
                  <a:srgbClr val="595959"/>
                </a:solidFill>
                <a:latin typeface="Arial"/>
                <a:ea typeface="Arial"/>
                <a:cs typeface="Arial"/>
                <a:sym typeface="Arial"/>
              </a:rPr>
              <a:t>Here are the </a:t>
            </a:r>
            <a:r>
              <a:rPr b="1" lang="en-US" sz="1600">
                <a:solidFill>
                  <a:srgbClr val="595959"/>
                </a:solidFill>
                <a:latin typeface="Arial"/>
                <a:ea typeface="Arial"/>
                <a:cs typeface="Arial"/>
                <a:sym typeface="Arial"/>
              </a:rPr>
              <a:t>Neo4j-recommended</a:t>
            </a:r>
            <a:r>
              <a:rPr lang="en-US" sz="1600">
                <a:solidFill>
                  <a:srgbClr val="595959"/>
                </a:solidFill>
                <a:latin typeface="Arial"/>
                <a:ea typeface="Arial"/>
                <a:cs typeface="Arial"/>
                <a:sym typeface="Arial"/>
              </a:rPr>
              <a:t> Cypher coding standards that we use in this training:</a:t>
            </a:r>
            <a:endParaRPr sz="1600">
              <a:solidFill>
                <a:srgbClr val="595959"/>
              </a:solidFill>
              <a:latin typeface="Arial"/>
              <a:ea typeface="Arial"/>
              <a:cs typeface="Arial"/>
              <a:sym typeface="Arial"/>
            </a:endParaRPr>
          </a:p>
          <a:p>
            <a:pPr indent="-330200" lvl="0" marL="457200" rtl="0" algn="l">
              <a:lnSpc>
                <a:spcPct val="115000"/>
              </a:lnSpc>
              <a:spcBef>
                <a:spcPts val="1600"/>
              </a:spcBef>
              <a:spcAft>
                <a:spcPts val="0"/>
              </a:spcAft>
              <a:buClr>
                <a:srgbClr val="595959"/>
              </a:buClr>
              <a:buSzPts val="1600"/>
              <a:buChar char="●"/>
            </a:pPr>
            <a:r>
              <a:rPr lang="en-US" sz="1600">
                <a:solidFill>
                  <a:srgbClr val="595959"/>
                </a:solidFill>
                <a:latin typeface="Arial"/>
                <a:ea typeface="Arial"/>
                <a:cs typeface="Arial"/>
                <a:sym typeface="Arial"/>
              </a:rPr>
              <a:t>String constants are in single quotes (with exceptions).</a:t>
            </a:r>
            <a:endParaRPr sz="1600">
              <a:solidFill>
                <a:srgbClr val="595959"/>
              </a:solidFill>
              <a:latin typeface="Arial"/>
              <a:ea typeface="Arial"/>
              <a:cs typeface="Arial"/>
              <a:sym typeface="Arial"/>
            </a:endParaRPr>
          </a:p>
          <a:p>
            <a:pPr indent="-330200" lvl="0" marL="457200" rtl="0" algn="l">
              <a:lnSpc>
                <a:spcPct val="115000"/>
              </a:lnSpc>
              <a:spcBef>
                <a:spcPts val="0"/>
              </a:spcBef>
              <a:spcAft>
                <a:spcPts val="0"/>
              </a:spcAft>
              <a:buClr>
                <a:srgbClr val="595959"/>
              </a:buClr>
              <a:buSzPts val="1600"/>
              <a:buChar char="●"/>
            </a:pPr>
            <a:r>
              <a:rPr lang="en-US" sz="1600">
                <a:solidFill>
                  <a:srgbClr val="595959"/>
                </a:solidFill>
                <a:latin typeface="Arial"/>
                <a:ea typeface="Arial"/>
                <a:cs typeface="Arial"/>
                <a:sym typeface="Arial"/>
              </a:rPr>
              <a:t>Specify variables only when needed for use later in the Cypher statement.</a:t>
            </a:r>
            <a:endParaRPr sz="1600">
              <a:solidFill>
                <a:srgbClr val="595959"/>
              </a:solidFill>
              <a:latin typeface="Arial"/>
              <a:ea typeface="Arial"/>
              <a:cs typeface="Arial"/>
              <a:sym typeface="Arial"/>
            </a:endParaRPr>
          </a:p>
          <a:p>
            <a:pPr indent="-330200" lvl="0" marL="457200" rtl="0" algn="l">
              <a:lnSpc>
                <a:spcPct val="115000"/>
              </a:lnSpc>
              <a:spcBef>
                <a:spcPts val="0"/>
              </a:spcBef>
              <a:spcAft>
                <a:spcPts val="0"/>
              </a:spcAft>
              <a:buClr>
                <a:srgbClr val="595959"/>
              </a:buClr>
              <a:buSzPts val="1600"/>
              <a:buChar char="●"/>
            </a:pPr>
            <a:r>
              <a:rPr lang="en-US" sz="1600">
                <a:solidFill>
                  <a:srgbClr val="595959"/>
                </a:solidFill>
                <a:latin typeface="Arial"/>
                <a:ea typeface="Arial"/>
                <a:cs typeface="Arial"/>
                <a:sym typeface="Arial"/>
              </a:rPr>
              <a:t>Place named nodes and relationships (that use variables) before anonymous nodes and relationships in your MATCH clauses when possible.</a:t>
            </a:r>
            <a:endParaRPr sz="1600">
              <a:solidFill>
                <a:srgbClr val="595959"/>
              </a:solidFill>
              <a:latin typeface="Arial"/>
              <a:ea typeface="Arial"/>
              <a:cs typeface="Arial"/>
              <a:sym typeface="Arial"/>
            </a:endParaRPr>
          </a:p>
          <a:p>
            <a:pPr indent="-330200" lvl="0" marL="457200" rtl="0" algn="l">
              <a:lnSpc>
                <a:spcPct val="115000"/>
              </a:lnSpc>
              <a:spcBef>
                <a:spcPts val="0"/>
              </a:spcBef>
              <a:spcAft>
                <a:spcPts val="0"/>
              </a:spcAft>
              <a:buClr>
                <a:srgbClr val="595959"/>
              </a:buClr>
              <a:buSzPts val="1600"/>
              <a:buChar char="●"/>
            </a:pPr>
            <a:r>
              <a:rPr lang="en-US" sz="1600">
                <a:solidFill>
                  <a:srgbClr val="595959"/>
                </a:solidFill>
                <a:latin typeface="Arial"/>
                <a:ea typeface="Arial"/>
                <a:cs typeface="Arial"/>
                <a:sym typeface="Arial"/>
              </a:rPr>
              <a:t>Specify anonymous relationships with --&gt;, --, or &lt;--</a:t>
            </a:r>
            <a:endParaRPr sz="1600">
              <a:solidFill>
                <a:srgbClr val="595959"/>
              </a:solidFill>
              <a:latin typeface="Arial"/>
              <a:ea typeface="Arial"/>
              <a:cs typeface="Arial"/>
              <a:sym typeface="Arial"/>
            </a:endParaRPr>
          </a:p>
          <a:p>
            <a:pPr indent="0" lvl="0" marL="457200" rtl="0" algn="l">
              <a:lnSpc>
                <a:spcPct val="115000"/>
              </a:lnSpc>
              <a:spcBef>
                <a:spcPts val="1600"/>
              </a:spcBef>
              <a:spcAft>
                <a:spcPts val="0"/>
              </a:spcAft>
              <a:buNone/>
            </a:pPr>
            <a:r>
              <a:t/>
            </a:r>
            <a:endParaRPr sz="1400">
              <a:solidFill>
                <a:srgbClr val="595959"/>
              </a:solidFill>
              <a:latin typeface="Arial"/>
              <a:ea typeface="Arial"/>
              <a:cs typeface="Arial"/>
              <a:sym typeface="Arial"/>
            </a:endParaRPr>
          </a:p>
          <a:p>
            <a:pPr indent="0" lvl="0" marL="0" rtl="0" algn="l">
              <a:spcBef>
                <a:spcPts val="1600"/>
              </a:spcBef>
              <a:spcAft>
                <a:spcPts val="0"/>
              </a:spcAft>
              <a:buNone/>
            </a:pPr>
            <a:r>
              <a:t/>
            </a:r>
            <a:endParaRPr/>
          </a:p>
        </p:txBody>
      </p:sp>
      <p:sp>
        <p:nvSpPr>
          <p:cNvPr id="1216" name="Google Shape;1216;p113"/>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1217" name="Google Shape;1217;p113"/>
          <p:cNvSpPr txBox="1"/>
          <p:nvPr>
            <p:ph type="title"/>
          </p:nvPr>
        </p:nvSpPr>
        <p:spPr>
          <a:xfrm>
            <a:off x="583260" y="181424"/>
            <a:ext cx="81828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66666"/>
                </a:solidFill>
              </a:rPr>
              <a:t>Cypher style recommendations - 2</a:t>
            </a:r>
            <a:endParaRPr>
              <a:solidFill>
                <a:srgbClr val="666666"/>
              </a:solidFill>
            </a:endParaRPr>
          </a:p>
        </p:txBody>
      </p:sp>
      <p:sp>
        <p:nvSpPr>
          <p:cNvPr id="1218" name="Google Shape;1218;p113"/>
          <p:cNvSpPr txBox="1"/>
          <p:nvPr/>
        </p:nvSpPr>
        <p:spPr>
          <a:xfrm>
            <a:off x="1121100" y="3328725"/>
            <a:ext cx="7224000" cy="998400"/>
          </a:xfrm>
          <a:prstGeom prst="rect">
            <a:avLst/>
          </a:prstGeom>
          <a:solidFill>
            <a:srgbClr val="D9EAD3"/>
          </a:solidFill>
          <a:ln>
            <a:noFill/>
          </a:ln>
        </p:spPr>
        <p:txBody>
          <a:bodyPr anchorCtr="0" anchor="t" bIns="91425" lIns="91425" spcFirstLastPara="1" rIns="91425" wrap="square" tIns="91425">
            <a:noAutofit/>
          </a:bodyPr>
          <a:lstStyle/>
          <a:p>
            <a:pPr indent="0" lvl="0" marL="127000" marR="127000" rtl="0" algn="l">
              <a:lnSpc>
                <a:spcPct val="115000"/>
              </a:lnSpc>
              <a:spcBef>
                <a:spcPts val="0"/>
              </a:spcBef>
              <a:spcAft>
                <a:spcPts val="0"/>
              </a:spcAft>
              <a:buNone/>
            </a:pPr>
            <a:r>
              <a:rPr lang="en-US">
                <a:latin typeface="Courier New"/>
                <a:ea typeface="Courier New"/>
                <a:cs typeface="Courier New"/>
                <a:sym typeface="Courier New"/>
              </a:rPr>
              <a:t>MATCH (:Person {name: 'Diane Keaton'})-[movRel:ACTED_IN]-&gt;</a:t>
            </a:r>
            <a:br>
              <a:rPr lang="en-US">
                <a:latin typeface="Courier New"/>
                <a:ea typeface="Courier New"/>
                <a:cs typeface="Courier New"/>
                <a:sym typeface="Courier New"/>
              </a:rPr>
            </a:br>
            <a:r>
              <a:rPr lang="en-US">
                <a:latin typeface="Courier New"/>
                <a:ea typeface="Courier New"/>
                <a:cs typeface="Courier New"/>
                <a:sym typeface="Courier New"/>
              </a:rPr>
              <a:t>(:Movie {title:"Something's Gotta Give"})</a:t>
            </a:r>
            <a:br>
              <a:rPr lang="en-US">
                <a:latin typeface="Courier New"/>
                <a:ea typeface="Courier New"/>
                <a:cs typeface="Courier New"/>
                <a:sym typeface="Courier New"/>
              </a:rPr>
            </a:br>
            <a:r>
              <a:rPr lang="en-US">
                <a:latin typeface="Courier New"/>
                <a:ea typeface="Courier New"/>
                <a:cs typeface="Courier New"/>
                <a:sym typeface="Courier New"/>
              </a:rPr>
              <a:t>RETURN movRel.roles</a:t>
            </a:r>
            <a:endParaRPr>
              <a:latin typeface="Courier New"/>
              <a:ea typeface="Courier New"/>
              <a:cs typeface="Courier New"/>
              <a:sym typeface="Courier New"/>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Google Shape;1224;p114"/>
          <p:cNvSpPr txBox="1"/>
          <p:nvPr>
            <p:ph type="title"/>
          </p:nvPr>
        </p:nvSpPr>
        <p:spPr>
          <a:xfrm>
            <a:off x="625589" y="89776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Exercise 3: </a:t>
            </a:r>
            <a:endParaRPr/>
          </a:p>
          <a:p>
            <a:pPr indent="0" lvl="0" marL="0" rtl="0" algn="l">
              <a:spcBef>
                <a:spcPts val="0"/>
              </a:spcBef>
              <a:spcAft>
                <a:spcPts val="0"/>
              </a:spcAft>
              <a:buNone/>
            </a:pPr>
            <a:r>
              <a:rPr lang="en-US"/>
              <a:t>Filtering queries using relationships</a:t>
            </a:r>
            <a:endParaRPr/>
          </a:p>
        </p:txBody>
      </p:sp>
      <p:sp>
        <p:nvSpPr>
          <p:cNvPr id="1225" name="Google Shape;1225;p114"/>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solidFill>
                  <a:srgbClr val="F2F2F2"/>
                </a:solidFill>
              </a:rPr>
              <a:t>‹#›</a:t>
            </a:fld>
            <a:endParaRPr>
              <a:solidFill>
                <a:srgbClr val="F2F2F2"/>
              </a:solidFill>
            </a:endParaRPr>
          </a:p>
        </p:txBody>
      </p:sp>
      <p:sp>
        <p:nvSpPr>
          <p:cNvPr id="1226" name="Google Shape;1226;p114"/>
          <p:cNvSpPr txBox="1"/>
          <p:nvPr>
            <p:ph idx="1" type="body"/>
          </p:nvPr>
        </p:nvSpPr>
        <p:spPr>
          <a:xfrm>
            <a:off x="639710" y="2878053"/>
            <a:ext cx="7488300" cy="20697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US" sz="2200">
                <a:solidFill>
                  <a:srgbClr val="FFFFFF"/>
                </a:solidFill>
                <a:latin typeface="Arial"/>
                <a:ea typeface="Arial"/>
                <a:cs typeface="Arial"/>
                <a:sym typeface="Arial"/>
              </a:rPr>
              <a:t>In Neo4j Browser: </a:t>
            </a:r>
            <a:endParaRPr b="1" sz="2200">
              <a:solidFill>
                <a:srgbClr val="FFFFFF"/>
              </a:solidFill>
              <a:latin typeface="Arial"/>
              <a:ea typeface="Arial"/>
              <a:cs typeface="Arial"/>
              <a:sym typeface="Arial"/>
            </a:endParaRPr>
          </a:p>
          <a:p>
            <a:pPr indent="0" lvl="0" marL="0" rtl="0" algn="l">
              <a:lnSpc>
                <a:spcPct val="150000"/>
              </a:lnSpc>
              <a:spcBef>
                <a:spcPts val="1100"/>
              </a:spcBef>
              <a:spcAft>
                <a:spcPts val="0"/>
              </a:spcAft>
              <a:buNone/>
            </a:pPr>
            <a:r>
              <a:rPr lang="en-US" sz="2200">
                <a:latin typeface="Arial"/>
                <a:ea typeface="Arial"/>
                <a:cs typeface="Arial"/>
                <a:sym typeface="Arial"/>
              </a:rPr>
              <a:t>:play intro-exercises</a:t>
            </a:r>
            <a:endParaRPr sz="2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en-US" sz="2200">
                <a:solidFill>
                  <a:srgbClr val="FFFFFF"/>
                </a:solidFill>
                <a:latin typeface="Arial"/>
                <a:ea typeface="Arial"/>
                <a:cs typeface="Arial"/>
                <a:sym typeface="Arial"/>
              </a:rPr>
              <a:t>Then follow instructions for Exercise 3.</a:t>
            </a:r>
            <a:endParaRPr sz="2200">
              <a:solidFill>
                <a:srgbClr val="FFFFFF"/>
              </a:solidFill>
              <a:latin typeface="Arial"/>
              <a:ea typeface="Arial"/>
              <a:cs typeface="Arial"/>
              <a:sym typeface="Arial"/>
            </a:endParaRPr>
          </a:p>
          <a:p>
            <a:pPr indent="0" lvl="0" marL="0" rtl="0" algn="l">
              <a:spcBef>
                <a:spcPts val="50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115"/>
          <p:cNvSpPr txBox="1"/>
          <p:nvPr>
            <p:ph type="title"/>
          </p:nvPr>
        </p:nvSpPr>
        <p:spPr>
          <a:xfrm>
            <a:off x="611489" y="1615214"/>
            <a:ext cx="7516500" cy="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Check your understanding</a:t>
            </a:r>
            <a:endParaRPr/>
          </a:p>
        </p:txBody>
      </p:sp>
      <p:sp>
        <p:nvSpPr>
          <p:cNvPr id="1233" name="Google Shape;1233;p115"/>
          <p:cNvSpPr txBox="1"/>
          <p:nvPr>
            <p:ph idx="12" type="sldNum"/>
          </p:nvPr>
        </p:nvSpPr>
        <p:spPr>
          <a:xfrm>
            <a:off x="154458" y="4764915"/>
            <a:ext cx="428700" cy="2745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o4j Master">
  <a:themeElements>
    <a:clrScheme name="Custom 10">
      <a:dk1>
        <a:srgbClr val="282828"/>
      </a:dk1>
      <a:lt1>
        <a:srgbClr val="FFFFFF"/>
      </a:lt1>
      <a:dk2>
        <a:srgbClr val="2794B8"/>
      </a:dk2>
      <a:lt2>
        <a:srgbClr val="509873"/>
      </a:lt2>
      <a:accent1>
        <a:srgbClr val="70B9F0"/>
      </a:accent1>
      <a:accent2>
        <a:srgbClr val="2A6ACB"/>
      </a:accent2>
      <a:accent3>
        <a:srgbClr val="A662C2"/>
      </a:accent3>
      <a:accent4>
        <a:srgbClr val="C69C28"/>
      </a:accent4>
      <a:accent5>
        <a:srgbClr val="419374"/>
      </a:accent5>
      <a:accent6>
        <a:srgbClr val="5B38AD"/>
      </a:accent6>
      <a:hlink>
        <a:srgbClr val="0063A3"/>
      </a:hlink>
      <a:folHlink>
        <a:srgbClr val="463E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